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73" r:id="rId6"/>
  </p:sldMasterIdLst>
  <p:notesMasterIdLst>
    <p:notesMasterId r:id="rId47"/>
  </p:notesMasterIdLst>
  <p:handoutMasterIdLst>
    <p:handoutMasterId r:id="rId48"/>
  </p:handoutMasterIdLst>
  <p:sldIdLst>
    <p:sldId id="256" r:id="rId7"/>
    <p:sldId id="684" r:id="rId8"/>
    <p:sldId id="704" r:id="rId9"/>
    <p:sldId id="283" r:id="rId10"/>
    <p:sldId id="675" r:id="rId11"/>
    <p:sldId id="717" r:id="rId12"/>
    <p:sldId id="716" r:id="rId13"/>
    <p:sldId id="689" r:id="rId14"/>
    <p:sldId id="705" r:id="rId15"/>
    <p:sldId id="695" r:id="rId16"/>
    <p:sldId id="602" r:id="rId17"/>
    <p:sldId id="650" r:id="rId18"/>
    <p:sldId id="685" r:id="rId19"/>
    <p:sldId id="680" r:id="rId20"/>
    <p:sldId id="682" r:id="rId21"/>
    <p:sldId id="679" r:id="rId22"/>
    <p:sldId id="710" r:id="rId23"/>
    <p:sldId id="629" r:id="rId24"/>
    <p:sldId id="391" r:id="rId25"/>
    <p:sldId id="711" r:id="rId26"/>
    <p:sldId id="712" r:id="rId27"/>
    <p:sldId id="632" r:id="rId28"/>
    <p:sldId id="713" r:id="rId29"/>
    <p:sldId id="715" r:id="rId30"/>
    <p:sldId id="714" r:id="rId31"/>
    <p:sldId id="347" r:id="rId32"/>
    <p:sldId id="388" r:id="rId33"/>
    <p:sldId id="520" r:id="rId34"/>
    <p:sldId id="493" r:id="rId35"/>
    <p:sldId id="636" r:id="rId36"/>
    <p:sldId id="637" r:id="rId37"/>
    <p:sldId id="638" r:id="rId38"/>
    <p:sldId id="631" r:id="rId39"/>
    <p:sldId id="270" r:id="rId40"/>
    <p:sldId id="633" r:id="rId41"/>
    <p:sldId id="718" r:id="rId42"/>
    <p:sldId id="720" r:id="rId43"/>
    <p:sldId id="719" r:id="rId44"/>
    <p:sldId id="722" r:id="rId45"/>
    <p:sldId id="721" r:id="rId46"/>
  </p:sldIdLst>
  <p:sldSz cx="12192000" cy="6858000"/>
  <p:notesSz cx="6742113" cy="9875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AFE390-A776-428B-B6EF-F3D94C80BBDF}" v="15" dt="2023-04-13T22:02:38.4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65" autoAdjust="0"/>
    <p:restoredTop sz="86160" autoAdjust="0"/>
  </p:normalViewPr>
  <p:slideViewPr>
    <p:cSldViewPr snapToGrid="0">
      <p:cViewPr varScale="1">
        <p:scale>
          <a:sx n="133" d="100"/>
          <a:sy n="133" d="100"/>
        </p:scale>
        <p:origin x="1818" y="126"/>
      </p:cViewPr>
      <p:guideLst>
        <p:guide orient="horz" pos="2160"/>
        <p:guide pos="3840"/>
      </p:guideLst>
    </p:cSldViewPr>
  </p:slideViewPr>
  <p:notesTextViewPr>
    <p:cViewPr>
      <p:scale>
        <a:sx n="1" d="1"/>
        <a:sy n="1" d="1"/>
      </p:scale>
      <p:origin x="0" y="0"/>
    </p:cViewPr>
  </p:notesTextViewPr>
  <p:notesViewPr>
    <p:cSldViewPr snapToGrid="0">
      <p:cViewPr varScale="1">
        <p:scale>
          <a:sx n="116" d="100"/>
          <a:sy n="116" d="100"/>
        </p:scale>
        <p:origin x="209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6/11/relationships/changesInfo" Target="changesInfos/changesInfo1.xml"/><Relationship Id="rId5" Type="http://schemas.openxmlformats.org/officeDocument/2006/relationships/slideMaster" Target="slideMasters/slide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Sobotka" userId="b3dfc4de-3027-4658-8df8-001065f83a0d" providerId="ADAL" clId="{4E7EABF9-37F1-4AF3-AC9D-599DFD9B5E94}"/>
    <pc:docChg chg="custSel modSld">
      <pc:chgData name="Richard Sobotka" userId="b3dfc4de-3027-4658-8df8-001065f83a0d" providerId="ADAL" clId="{4E7EABF9-37F1-4AF3-AC9D-599DFD9B5E94}" dt="2023-01-29T03:12:22.673" v="78" actId="20577"/>
      <pc:docMkLst>
        <pc:docMk/>
      </pc:docMkLst>
      <pc:sldChg chg="delSp modSp mod">
        <pc:chgData name="Richard Sobotka" userId="b3dfc4de-3027-4658-8df8-001065f83a0d" providerId="ADAL" clId="{4E7EABF9-37F1-4AF3-AC9D-599DFD9B5E94}" dt="2023-01-29T02:32:15.473" v="71" actId="790"/>
        <pc:sldMkLst>
          <pc:docMk/>
          <pc:sldMk cId="396732267" sldId="680"/>
        </pc:sldMkLst>
        <pc:spChg chg="del">
          <ac:chgData name="Richard Sobotka" userId="b3dfc4de-3027-4658-8df8-001065f83a0d" providerId="ADAL" clId="{4E7EABF9-37F1-4AF3-AC9D-599DFD9B5E94}" dt="2023-01-29T02:31:13.836" v="51" actId="478"/>
          <ac:spMkLst>
            <pc:docMk/>
            <pc:sldMk cId="396732267" sldId="680"/>
            <ac:spMk id="5" creationId="{E53407CF-D301-4B3E-9183-FB3869AEE639}"/>
          </ac:spMkLst>
        </pc:spChg>
        <pc:spChg chg="mod">
          <ac:chgData name="Richard Sobotka" userId="b3dfc4de-3027-4658-8df8-001065f83a0d" providerId="ADAL" clId="{4E7EABF9-37F1-4AF3-AC9D-599DFD9B5E94}" dt="2023-01-29T02:31:49.482" v="67" actId="790"/>
          <ac:spMkLst>
            <pc:docMk/>
            <pc:sldMk cId="396732267" sldId="680"/>
            <ac:spMk id="6" creationId="{2821DFB5-D8B3-4195-8F8E-2990C192E667}"/>
          </ac:spMkLst>
        </pc:spChg>
        <pc:spChg chg="mod">
          <ac:chgData name="Richard Sobotka" userId="b3dfc4de-3027-4658-8df8-001065f83a0d" providerId="ADAL" clId="{4E7EABF9-37F1-4AF3-AC9D-599DFD9B5E94}" dt="2023-01-29T02:32:08.854" v="70" actId="790"/>
          <ac:spMkLst>
            <pc:docMk/>
            <pc:sldMk cId="396732267" sldId="680"/>
            <ac:spMk id="8" creationId="{F7560D4C-9B49-49E8-A430-8A89B85CF37C}"/>
          </ac:spMkLst>
        </pc:spChg>
        <pc:spChg chg="mod">
          <ac:chgData name="Richard Sobotka" userId="b3dfc4de-3027-4658-8df8-001065f83a0d" providerId="ADAL" clId="{4E7EABF9-37F1-4AF3-AC9D-599DFD9B5E94}" dt="2023-01-29T02:32:01.107" v="69" actId="790"/>
          <ac:spMkLst>
            <pc:docMk/>
            <pc:sldMk cId="396732267" sldId="680"/>
            <ac:spMk id="10" creationId="{7AA15493-B4D7-4D47-85B8-669B2D8479BB}"/>
          </ac:spMkLst>
        </pc:spChg>
        <pc:spChg chg="mod">
          <ac:chgData name="Richard Sobotka" userId="b3dfc4de-3027-4658-8df8-001065f83a0d" providerId="ADAL" clId="{4E7EABF9-37F1-4AF3-AC9D-599DFD9B5E94}" dt="2023-01-29T02:30:26.321" v="32" actId="20577"/>
          <ac:spMkLst>
            <pc:docMk/>
            <pc:sldMk cId="396732267" sldId="680"/>
            <ac:spMk id="92" creationId="{BF0BBA1C-39B3-475B-AA30-6857AB25FF40}"/>
          </ac:spMkLst>
        </pc:spChg>
        <pc:spChg chg="mod">
          <ac:chgData name="Richard Sobotka" userId="b3dfc4de-3027-4658-8df8-001065f83a0d" providerId="ADAL" clId="{4E7EABF9-37F1-4AF3-AC9D-599DFD9B5E94}" dt="2023-01-29T02:30:31.661" v="38" actId="20577"/>
          <ac:spMkLst>
            <pc:docMk/>
            <pc:sldMk cId="396732267" sldId="680"/>
            <ac:spMk id="126" creationId="{425C74C5-223E-432A-B842-71FC825E1C90}"/>
          </ac:spMkLst>
        </pc:spChg>
        <pc:spChg chg="mod">
          <ac:chgData name="Richard Sobotka" userId="b3dfc4de-3027-4658-8df8-001065f83a0d" providerId="ADAL" clId="{4E7EABF9-37F1-4AF3-AC9D-599DFD9B5E94}" dt="2023-01-29T02:30:47.060" v="42" actId="1076"/>
          <ac:spMkLst>
            <pc:docMk/>
            <pc:sldMk cId="396732267" sldId="680"/>
            <ac:spMk id="127" creationId="{91BF1F10-7A7C-46A6-AA32-78E3730C25C6}"/>
          </ac:spMkLst>
        </pc:spChg>
        <pc:spChg chg="mod">
          <ac:chgData name="Richard Sobotka" userId="b3dfc4de-3027-4658-8df8-001065f83a0d" providerId="ADAL" clId="{4E7EABF9-37F1-4AF3-AC9D-599DFD9B5E94}" dt="2023-01-29T02:29:47.352" v="19" actId="14100"/>
          <ac:spMkLst>
            <pc:docMk/>
            <pc:sldMk cId="396732267" sldId="680"/>
            <ac:spMk id="128" creationId="{2AA7D623-BE88-4E9C-A9E5-ACB7334CBFC1}"/>
          </ac:spMkLst>
        </pc:spChg>
        <pc:spChg chg="mod">
          <ac:chgData name="Richard Sobotka" userId="b3dfc4de-3027-4658-8df8-001065f83a0d" providerId="ADAL" clId="{4E7EABF9-37F1-4AF3-AC9D-599DFD9B5E94}" dt="2023-01-29T02:31:08.050" v="50" actId="14100"/>
          <ac:spMkLst>
            <pc:docMk/>
            <pc:sldMk cId="396732267" sldId="680"/>
            <ac:spMk id="129" creationId="{26E9ED84-D49D-4C36-B85F-E246D1A9C613}"/>
          </ac:spMkLst>
        </pc:spChg>
        <pc:graphicFrameChg chg="mod modGraphic">
          <ac:chgData name="Richard Sobotka" userId="b3dfc4de-3027-4658-8df8-001065f83a0d" providerId="ADAL" clId="{4E7EABF9-37F1-4AF3-AC9D-599DFD9B5E94}" dt="2023-01-29T02:32:15.473" v="71" actId="790"/>
          <ac:graphicFrameMkLst>
            <pc:docMk/>
            <pc:sldMk cId="396732267" sldId="680"/>
            <ac:graphicFrameMk id="90" creationId="{390487F7-50A9-4D30-9EFC-7DACDAD7CCB5}"/>
          </ac:graphicFrameMkLst>
        </pc:graphicFrameChg>
        <pc:picChg chg="del">
          <ac:chgData name="Richard Sobotka" userId="b3dfc4de-3027-4658-8df8-001065f83a0d" providerId="ADAL" clId="{4E7EABF9-37F1-4AF3-AC9D-599DFD9B5E94}" dt="2023-01-29T02:31:30.411" v="52" actId="478"/>
          <ac:picMkLst>
            <pc:docMk/>
            <pc:sldMk cId="396732267" sldId="680"/>
            <ac:picMk id="130" creationId="{57F06E65-0D34-48D1-9D7D-7A84E5883283}"/>
          </ac:picMkLst>
        </pc:picChg>
      </pc:sldChg>
      <pc:sldChg chg="modSp mod">
        <pc:chgData name="Richard Sobotka" userId="b3dfc4de-3027-4658-8df8-001065f83a0d" providerId="ADAL" clId="{4E7EABF9-37F1-4AF3-AC9D-599DFD9B5E94}" dt="2023-01-29T02:26:26.919" v="0" actId="790"/>
        <pc:sldMkLst>
          <pc:docMk/>
          <pc:sldMk cId="2975846531" sldId="685"/>
        </pc:sldMkLst>
        <pc:spChg chg="mod">
          <ac:chgData name="Richard Sobotka" userId="b3dfc4de-3027-4658-8df8-001065f83a0d" providerId="ADAL" clId="{4E7EABF9-37F1-4AF3-AC9D-599DFD9B5E94}" dt="2023-01-29T02:26:26.919" v="0" actId="790"/>
          <ac:spMkLst>
            <pc:docMk/>
            <pc:sldMk cId="2975846531" sldId="685"/>
            <ac:spMk id="35" creationId="{2A49DC12-1277-E6CC-02FC-ACCA8455EA4F}"/>
          </ac:spMkLst>
        </pc:spChg>
      </pc:sldChg>
      <pc:sldChg chg="modSp mod">
        <pc:chgData name="Richard Sobotka" userId="b3dfc4de-3027-4658-8df8-001065f83a0d" providerId="ADAL" clId="{4E7EABF9-37F1-4AF3-AC9D-599DFD9B5E94}" dt="2023-01-29T03:12:22.673" v="78" actId="20577"/>
        <pc:sldMkLst>
          <pc:docMk/>
          <pc:sldMk cId="3937053787" sldId="712"/>
        </pc:sldMkLst>
        <pc:spChg chg="mod">
          <ac:chgData name="Richard Sobotka" userId="b3dfc4de-3027-4658-8df8-001065f83a0d" providerId="ADAL" clId="{4E7EABF9-37F1-4AF3-AC9D-599DFD9B5E94}" dt="2023-01-29T03:12:22.673" v="78" actId="20577"/>
          <ac:spMkLst>
            <pc:docMk/>
            <pc:sldMk cId="3937053787" sldId="712"/>
            <ac:spMk id="14" creationId="{00000000-0000-0000-0000-000000000000}"/>
          </ac:spMkLst>
        </pc:spChg>
      </pc:sldChg>
    </pc:docChg>
  </pc:docChgLst>
  <pc:docChgLst>
    <pc:chgData name="Richard Sobotka" userId="b3dfc4de-3027-4658-8df8-001065f83a0d" providerId="ADAL" clId="{69AFE390-A776-428B-B6EF-F3D94C80BBDF}"/>
    <pc:docChg chg="custSel modSld">
      <pc:chgData name="Richard Sobotka" userId="b3dfc4de-3027-4658-8df8-001065f83a0d" providerId="ADAL" clId="{69AFE390-A776-428B-B6EF-F3D94C80BBDF}" dt="2023-04-13T22:02:38.448" v="31" actId="14100"/>
      <pc:docMkLst>
        <pc:docMk/>
      </pc:docMkLst>
      <pc:sldChg chg="addSp delSp modSp mod">
        <pc:chgData name="Richard Sobotka" userId="b3dfc4de-3027-4658-8df8-001065f83a0d" providerId="ADAL" clId="{69AFE390-A776-428B-B6EF-F3D94C80BBDF}" dt="2023-04-13T22:02:38.448" v="31" actId="14100"/>
        <pc:sldMkLst>
          <pc:docMk/>
          <pc:sldMk cId="2751363657" sldId="650"/>
        </pc:sldMkLst>
        <pc:spChg chg="mod">
          <ac:chgData name="Richard Sobotka" userId="b3dfc4de-3027-4658-8df8-001065f83a0d" providerId="ADAL" clId="{69AFE390-A776-428B-B6EF-F3D94C80BBDF}" dt="2023-04-13T22:02:27.611" v="27" actId="1076"/>
          <ac:spMkLst>
            <pc:docMk/>
            <pc:sldMk cId="2751363657" sldId="650"/>
            <ac:spMk id="2" creationId="{143F9BA8-8CBF-2D44-AF0A-5DE8E0294B20}"/>
          </ac:spMkLst>
        </pc:spChg>
        <pc:spChg chg="add del mod">
          <ac:chgData name="Richard Sobotka" userId="b3dfc4de-3027-4658-8df8-001065f83a0d" providerId="ADAL" clId="{69AFE390-A776-428B-B6EF-F3D94C80BBDF}" dt="2023-04-13T22:02:14.684" v="24" actId="478"/>
          <ac:spMkLst>
            <pc:docMk/>
            <pc:sldMk cId="2751363657" sldId="650"/>
            <ac:spMk id="8" creationId="{181ECE71-C249-65F1-297E-5FA9AB815280}"/>
          </ac:spMkLst>
        </pc:spChg>
        <pc:picChg chg="del mod">
          <ac:chgData name="Richard Sobotka" userId="b3dfc4de-3027-4658-8df8-001065f83a0d" providerId="ADAL" clId="{69AFE390-A776-428B-B6EF-F3D94C80BBDF}" dt="2023-04-13T22:01:08.099" v="8" actId="478"/>
          <ac:picMkLst>
            <pc:docMk/>
            <pc:sldMk cId="2751363657" sldId="650"/>
            <ac:picMk id="3" creationId="{44EB8D03-C9C6-4D3A-B3F8-29B4DC38C692}"/>
          </ac:picMkLst>
        </pc:picChg>
        <pc:picChg chg="del">
          <ac:chgData name="Richard Sobotka" userId="b3dfc4de-3027-4658-8df8-001065f83a0d" providerId="ADAL" clId="{69AFE390-A776-428B-B6EF-F3D94C80BBDF}" dt="2023-04-13T14:44:12.273" v="0" actId="478"/>
          <ac:picMkLst>
            <pc:docMk/>
            <pc:sldMk cId="2751363657" sldId="650"/>
            <ac:picMk id="4" creationId="{6F9EC0E4-8997-42F7-BE5D-DA904D01F0EB}"/>
          </ac:picMkLst>
        </pc:picChg>
        <pc:picChg chg="add mod">
          <ac:chgData name="Richard Sobotka" userId="b3dfc4de-3027-4658-8df8-001065f83a0d" providerId="ADAL" clId="{69AFE390-A776-428B-B6EF-F3D94C80BBDF}" dt="2023-04-13T22:02:21.796" v="25" actId="1076"/>
          <ac:picMkLst>
            <pc:docMk/>
            <pc:sldMk cId="2751363657" sldId="650"/>
            <ac:picMk id="10" creationId="{CEEA175D-202B-9A35-5096-0E1C28CEB008}"/>
          </ac:picMkLst>
        </pc:picChg>
        <pc:picChg chg="add mod">
          <ac:chgData name="Richard Sobotka" userId="b3dfc4de-3027-4658-8df8-001065f83a0d" providerId="ADAL" clId="{69AFE390-A776-428B-B6EF-F3D94C80BBDF}" dt="2023-04-13T22:02:31.825" v="29" actId="14100"/>
          <ac:picMkLst>
            <pc:docMk/>
            <pc:sldMk cId="2751363657" sldId="650"/>
            <ac:picMk id="11" creationId="{C54AA67B-D115-6262-1117-F4486DED9636}"/>
          </ac:picMkLst>
        </pc:picChg>
        <pc:picChg chg="mod">
          <ac:chgData name="Richard Sobotka" userId="b3dfc4de-3027-4658-8df8-001065f83a0d" providerId="ADAL" clId="{69AFE390-A776-428B-B6EF-F3D94C80BBDF}" dt="2023-04-13T22:02:38.448" v="31" actId="14100"/>
          <ac:picMkLst>
            <pc:docMk/>
            <pc:sldMk cId="2751363657" sldId="650"/>
            <ac:picMk id="1026" creationId="{FE913DAC-8E19-4B93-BDAB-037997A2B25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22317" cy="495844"/>
          </a:xfrm>
          <a:prstGeom prst="rect">
            <a:avLst/>
          </a:prstGeom>
        </p:spPr>
        <p:txBody>
          <a:bodyPr vert="horz" lIns="90855" tIns="45427" rIns="90855" bIns="45427" rtlCol="0"/>
          <a:lstStyle>
            <a:lvl1pPr algn="l">
              <a:defRPr sz="1200"/>
            </a:lvl1pPr>
          </a:lstStyle>
          <a:p>
            <a:endParaRPr lang="en-GB"/>
          </a:p>
        </p:txBody>
      </p:sp>
      <p:sp>
        <p:nvSpPr>
          <p:cNvPr id="3" name="Date Placeholder 2"/>
          <p:cNvSpPr>
            <a:spLocks noGrp="1"/>
          </p:cNvSpPr>
          <p:nvPr>
            <p:ph type="dt" sz="quarter" idx="1"/>
          </p:nvPr>
        </p:nvSpPr>
        <p:spPr>
          <a:xfrm>
            <a:off x="3818222" y="3"/>
            <a:ext cx="2922317" cy="495844"/>
          </a:xfrm>
          <a:prstGeom prst="rect">
            <a:avLst/>
          </a:prstGeom>
        </p:spPr>
        <p:txBody>
          <a:bodyPr vert="horz" lIns="90855" tIns="45427" rIns="90855" bIns="45427" rtlCol="0"/>
          <a:lstStyle>
            <a:lvl1pPr algn="r">
              <a:defRPr sz="1200"/>
            </a:lvl1pPr>
          </a:lstStyle>
          <a:p>
            <a:fld id="{EA5CF762-FE52-431F-9497-02B5B9AFF11B}" type="datetimeFigureOut">
              <a:rPr lang="en-GB" smtClean="0"/>
              <a:t>13/04/2023</a:t>
            </a:fld>
            <a:endParaRPr lang="en-GB"/>
          </a:p>
        </p:txBody>
      </p:sp>
      <p:sp>
        <p:nvSpPr>
          <p:cNvPr id="4" name="Footer Placeholder 3"/>
          <p:cNvSpPr>
            <a:spLocks noGrp="1"/>
          </p:cNvSpPr>
          <p:nvPr>
            <p:ph type="ftr" sz="quarter" idx="2"/>
          </p:nvPr>
        </p:nvSpPr>
        <p:spPr>
          <a:xfrm>
            <a:off x="0" y="9379995"/>
            <a:ext cx="2922317" cy="495844"/>
          </a:xfrm>
          <a:prstGeom prst="rect">
            <a:avLst/>
          </a:prstGeom>
        </p:spPr>
        <p:txBody>
          <a:bodyPr vert="horz" lIns="90855" tIns="45427" rIns="90855" bIns="45427" rtlCol="0" anchor="b"/>
          <a:lstStyle>
            <a:lvl1pPr algn="l">
              <a:defRPr sz="1200"/>
            </a:lvl1pPr>
          </a:lstStyle>
          <a:p>
            <a:endParaRPr lang="en-GB"/>
          </a:p>
        </p:txBody>
      </p:sp>
      <p:sp>
        <p:nvSpPr>
          <p:cNvPr id="5" name="Slide Number Placeholder 4"/>
          <p:cNvSpPr>
            <a:spLocks noGrp="1"/>
          </p:cNvSpPr>
          <p:nvPr>
            <p:ph type="sldNum" sz="quarter" idx="3"/>
          </p:nvPr>
        </p:nvSpPr>
        <p:spPr>
          <a:xfrm>
            <a:off x="3818222" y="9379995"/>
            <a:ext cx="2922317" cy="495844"/>
          </a:xfrm>
          <a:prstGeom prst="rect">
            <a:avLst/>
          </a:prstGeom>
        </p:spPr>
        <p:txBody>
          <a:bodyPr vert="horz" lIns="90855" tIns="45427" rIns="90855" bIns="45427" rtlCol="0" anchor="b"/>
          <a:lstStyle>
            <a:lvl1pPr algn="r">
              <a:defRPr sz="1200"/>
            </a:lvl1pPr>
          </a:lstStyle>
          <a:p>
            <a:fld id="{ABACEA37-1FC1-429F-B541-4921DB57F653}" type="slidenum">
              <a:rPr lang="en-GB" smtClean="0"/>
              <a:t>‹#›</a:t>
            </a:fld>
            <a:endParaRPr lang="en-GB"/>
          </a:p>
        </p:txBody>
      </p:sp>
    </p:spTree>
    <p:extLst>
      <p:ext uri="{BB962C8B-B14F-4D97-AF65-F5344CB8AC3E}">
        <p14:creationId xmlns:p14="http://schemas.microsoft.com/office/powerpoint/2010/main" val="38756817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2921582" cy="495506"/>
          </a:xfrm>
          <a:prstGeom prst="rect">
            <a:avLst/>
          </a:prstGeom>
        </p:spPr>
        <p:txBody>
          <a:bodyPr vert="horz" lIns="90855" tIns="45427" rIns="90855" bIns="45427" rtlCol="0"/>
          <a:lstStyle>
            <a:lvl1pPr algn="l">
              <a:defRPr sz="1200"/>
            </a:lvl1pPr>
          </a:lstStyle>
          <a:p>
            <a:endParaRPr lang="en-GB"/>
          </a:p>
        </p:txBody>
      </p:sp>
      <p:sp>
        <p:nvSpPr>
          <p:cNvPr id="3" name="Date Placeholder 2"/>
          <p:cNvSpPr>
            <a:spLocks noGrp="1"/>
          </p:cNvSpPr>
          <p:nvPr>
            <p:ph type="dt" idx="1"/>
          </p:nvPr>
        </p:nvSpPr>
        <p:spPr>
          <a:xfrm>
            <a:off x="3818973" y="2"/>
            <a:ext cx="2921582" cy="495506"/>
          </a:xfrm>
          <a:prstGeom prst="rect">
            <a:avLst/>
          </a:prstGeom>
        </p:spPr>
        <p:txBody>
          <a:bodyPr vert="horz" lIns="90855" tIns="45427" rIns="90855" bIns="45427" rtlCol="0"/>
          <a:lstStyle>
            <a:lvl1pPr algn="r">
              <a:defRPr sz="1200"/>
            </a:lvl1pPr>
          </a:lstStyle>
          <a:p>
            <a:fld id="{CF5522FE-F2D4-4B94-B674-224BBC6D946B}" type="datetimeFigureOut">
              <a:rPr lang="en-GB" smtClean="0"/>
              <a:t>13/04/2023</a:t>
            </a:fld>
            <a:endParaRPr lang="en-GB"/>
          </a:p>
        </p:txBody>
      </p:sp>
      <p:sp>
        <p:nvSpPr>
          <p:cNvPr id="4" name="Slide Image Placeholder 3"/>
          <p:cNvSpPr>
            <a:spLocks noGrp="1" noRot="1" noChangeAspect="1"/>
          </p:cNvSpPr>
          <p:nvPr>
            <p:ph type="sldImg" idx="2"/>
          </p:nvPr>
        </p:nvSpPr>
        <p:spPr>
          <a:xfrm>
            <a:off x="407988" y="1233488"/>
            <a:ext cx="5926137" cy="3333750"/>
          </a:xfrm>
          <a:prstGeom prst="rect">
            <a:avLst/>
          </a:prstGeom>
          <a:noFill/>
          <a:ln w="12700">
            <a:solidFill>
              <a:prstClr val="black"/>
            </a:solidFill>
          </a:ln>
        </p:spPr>
        <p:txBody>
          <a:bodyPr vert="horz" lIns="90855" tIns="45427" rIns="90855" bIns="45427" rtlCol="0" anchor="ctr"/>
          <a:lstStyle/>
          <a:p>
            <a:endParaRPr lang="en-GB"/>
          </a:p>
        </p:txBody>
      </p:sp>
      <p:sp>
        <p:nvSpPr>
          <p:cNvPr id="5" name="Notes Placeholder 4"/>
          <p:cNvSpPr>
            <a:spLocks noGrp="1"/>
          </p:cNvSpPr>
          <p:nvPr>
            <p:ph type="body" sz="quarter" idx="3"/>
          </p:nvPr>
        </p:nvSpPr>
        <p:spPr>
          <a:xfrm>
            <a:off x="674212" y="4752749"/>
            <a:ext cx="5393690" cy="3888611"/>
          </a:xfrm>
          <a:prstGeom prst="rect">
            <a:avLst/>
          </a:prstGeom>
        </p:spPr>
        <p:txBody>
          <a:bodyPr vert="horz" lIns="90855" tIns="45427" rIns="90855" bIns="454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3" y="9380334"/>
            <a:ext cx="2921582" cy="495505"/>
          </a:xfrm>
          <a:prstGeom prst="rect">
            <a:avLst/>
          </a:prstGeom>
        </p:spPr>
        <p:txBody>
          <a:bodyPr vert="horz" lIns="90855" tIns="45427" rIns="90855" bIns="45427" rtlCol="0" anchor="b"/>
          <a:lstStyle>
            <a:lvl1pPr algn="l">
              <a:defRPr sz="1200"/>
            </a:lvl1pPr>
          </a:lstStyle>
          <a:p>
            <a:endParaRPr lang="en-GB"/>
          </a:p>
        </p:txBody>
      </p:sp>
      <p:sp>
        <p:nvSpPr>
          <p:cNvPr id="7" name="Slide Number Placeholder 6"/>
          <p:cNvSpPr>
            <a:spLocks noGrp="1"/>
          </p:cNvSpPr>
          <p:nvPr>
            <p:ph type="sldNum" sz="quarter" idx="5"/>
          </p:nvPr>
        </p:nvSpPr>
        <p:spPr>
          <a:xfrm>
            <a:off x="3818973" y="9380334"/>
            <a:ext cx="2921582" cy="495505"/>
          </a:xfrm>
          <a:prstGeom prst="rect">
            <a:avLst/>
          </a:prstGeom>
        </p:spPr>
        <p:txBody>
          <a:bodyPr vert="horz" lIns="90855" tIns="45427" rIns="90855" bIns="45427" rtlCol="0" anchor="b"/>
          <a:lstStyle>
            <a:lvl1pPr algn="r">
              <a:defRPr sz="1200"/>
            </a:lvl1pPr>
          </a:lstStyle>
          <a:p>
            <a:fld id="{AAA582BB-02A9-4211-8A29-4E3F61A91145}" type="slidenum">
              <a:rPr lang="en-GB" smtClean="0"/>
              <a:t>‹#›</a:t>
            </a:fld>
            <a:endParaRPr lang="en-GB"/>
          </a:p>
        </p:txBody>
      </p:sp>
    </p:spTree>
    <p:extLst>
      <p:ext uri="{BB962C8B-B14F-4D97-AF65-F5344CB8AC3E}">
        <p14:creationId xmlns:p14="http://schemas.microsoft.com/office/powerpoint/2010/main" val="1108453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attson.energyhive.com/dashboard/AndyT"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pv-magazine-usa.com/2019/11/19/old-dog-solar-panel-manufacturer-panasonic-learning-the-new-trick-of-home-energy-storage/" TargetMode="External"/><Relationship Id="rId4" Type="http://schemas.openxmlformats.org/officeDocument/2006/relationships/hyperlink" Target="https://www.altestore.com/store/deep-cycle-batteries/lithium-batteries/kilovault-hab-75kwh-lithium-battery-storage-system-p41420/"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Až 75 % teplé vody zdarma ze soláru </a:t>
            </a:r>
          </a:p>
          <a:p>
            <a:endParaRPr lang="cs-CZ" dirty="0"/>
          </a:p>
          <a:p>
            <a:r>
              <a:rPr lang="cs-CZ" dirty="0"/>
              <a:t>		USD	kWh				</a:t>
            </a:r>
          </a:p>
          <a:p>
            <a:r>
              <a:rPr lang="cs-CZ" dirty="0" err="1"/>
              <a:t>Sunamp</a:t>
            </a:r>
            <a:r>
              <a:rPr lang="cs-CZ" dirty="0"/>
              <a:t> CZ		3074	12,00	256	USD/kWh		 5892	Kč/kWh</a:t>
            </a:r>
          </a:p>
          <a:p>
            <a:r>
              <a:rPr lang="cs-CZ" dirty="0"/>
              <a:t>Tesla </a:t>
            </a:r>
            <a:r>
              <a:rPr lang="cs-CZ" dirty="0" err="1"/>
              <a:t>PowerWall</a:t>
            </a:r>
            <a:r>
              <a:rPr lang="cs-CZ" dirty="0"/>
              <a:t>	6500	13,5	11074	USD/kWh		11074	Kč/kWh		</a:t>
            </a:r>
          </a:p>
          <a:p>
            <a:r>
              <a:rPr lang="cs-CZ" dirty="0" err="1"/>
              <a:t>KiloVault</a:t>
            </a:r>
            <a:r>
              <a:rPr lang="cs-CZ" dirty="0"/>
              <a:t>		4995	7,5	15318	USD/kWh		15318	Kč/kWh</a:t>
            </a:r>
          </a:p>
          <a:p>
            <a:endParaRPr lang="cs-CZ" dirty="0"/>
          </a:p>
          <a:p>
            <a:endParaRPr lang="cs-CZ" dirty="0"/>
          </a:p>
          <a:p>
            <a:r>
              <a:rPr lang="en-US" dirty="0"/>
              <a:t>On average the solar PV generates 2500 kWh per year, of which about 1000 kWh directly</a:t>
            </a:r>
            <a:r>
              <a:rPr lang="cs-CZ" dirty="0"/>
              <a:t> </a:t>
            </a:r>
            <a:r>
              <a:rPr lang="en-US" dirty="0"/>
              <a:t>reduces electricity bills by around £150 per home per year. </a:t>
            </a:r>
            <a:endParaRPr lang="cs-CZ" dirty="0"/>
          </a:p>
          <a:p>
            <a:r>
              <a:rPr lang="en-US" dirty="0"/>
              <a:t>The </a:t>
            </a:r>
            <a:r>
              <a:rPr lang="en-US" dirty="0" err="1"/>
              <a:t>SunampPV</a:t>
            </a:r>
            <a:r>
              <a:rPr lang="en-US" dirty="0"/>
              <a:t> heat battery,</a:t>
            </a:r>
            <a:r>
              <a:rPr lang="cs-CZ" dirty="0"/>
              <a:t> </a:t>
            </a:r>
            <a:r>
              <a:rPr lang="en-US" dirty="0"/>
              <a:t>installed in these homes is proving it can more than double the self-consumption of solar</a:t>
            </a:r>
            <a:r>
              <a:rPr lang="cs-CZ" dirty="0"/>
              <a:t> </a:t>
            </a:r>
            <a:r>
              <a:rPr lang="en-US" dirty="0"/>
              <a:t>electricity via the heat batteries, dramatically reducing the amount of gas or electricity used to make hot water.</a:t>
            </a:r>
            <a:endParaRPr lang="cs-CZ" dirty="0"/>
          </a:p>
          <a:p>
            <a:endParaRPr lang="cs-CZ" dirty="0"/>
          </a:p>
          <a:p>
            <a:r>
              <a:rPr lang="cs-CZ" dirty="0"/>
              <a:t>Demo u </a:t>
            </a:r>
            <a:r>
              <a:rPr lang="cs-CZ" dirty="0" err="1"/>
              <a:t>Andyho</a:t>
            </a:r>
            <a:endParaRPr lang="cs-CZ" dirty="0"/>
          </a:p>
          <a:p>
            <a:r>
              <a:rPr lang="cs-CZ" u="sng" dirty="0">
                <a:hlinkClick r:id="rId3"/>
              </a:rPr>
              <a:t>http://wattson.energyhive.com/dashboard/AndyT</a:t>
            </a:r>
            <a:endParaRPr lang="cs-CZ" u="sng" dirty="0"/>
          </a:p>
          <a:p>
            <a:endParaRPr lang="cs-CZ" u="sng" dirty="0"/>
          </a:p>
          <a:p>
            <a:r>
              <a:rPr lang="en-US" dirty="0"/>
              <a:t>RAL Certification provides an audited test for long term performance of PCM.</a:t>
            </a:r>
            <a:endParaRPr lang="cs-CZ" dirty="0"/>
          </a:p>
          <a:p>
            <a:r>
              <a:rPr lang="en-US" dirty="0"/>
              <a:t>  </a:t>
            </a:r>
            <a:r>
              <a:rPr lang="en-US" dirty="0" err="1"/>
              <a:t>Sunamp’s</a:t>
            </a:r>
            <a:r>
              <a:rPr lang="en-US" dirty="0"/>
              <a:t> award follows a rigorous test </a:t>
            </a:r>
            <a:r>
              <a:rPr lang="en-US" dirty="0" err="1"/>
              <a:t>programme</a:t>
            </a:r>
            <a:r>
              <a:rPr lang="en-US" dirty="0"/>
              <a:t>, which involved heating and cooling the batteries for 10,000 cycles to demonstrate the material’s performance levels and working life.</a:t>
            </a:r>
            <a:endParaRPr lang="cs-CZ" dirty="0"/>
          </a:p>
          <a:p>
            <a:r>
              <a:rPr lang="en-US" dirty="0"/>
              <a:t> </a:t>
            </a:r>
            <a:r>
              <a:rPr lang="en-US" dirty="0" err="1"/>
              <a:t>Sunamp’s</a:t>
            </a:r>
            <a:r>
              <a:rPr lang="en-US" dirty="0"/>
              <a:t> own laboratory testing of </a:t>
            </a:r>
            <a:r>
              <a:rPr lang="en-US" dirty="0" err="1"/>
              <a:t>UniQ</a:t>
            </a:r>
            <a:r>
              <a:rPr lang="en-US" dirty="0"/>
              <a:t> batteries has so far reached </a:t>
            </a:r>
            <a:r>
              <a:rPr lang="en-US" b="1" dirty="0"/>
              <a:t>40,000 cycles, the equivalent of fifty years full use</a:t>
            </a:r>
            <a:r>
              <a:rPr lang="en-US" dirty="0"/>
              <a:t>, with minimum signs of PCM degradation.</a:t>
            </a:r>
          </a:p>
          <a:p>
            <a:endParaRPr lang="cs-CZ" dirty="0"/>
          </a:p>
          <a:p>
            <a:r>
              <a:rPr lang="en-US" dirty="0"/>
              <a:t>In an interview with </a:t>
            </a:r>
            <a:r>
              <a:rPr lang="en-US" b="1" dirty="0" err="1"/>
              <a:t>pv</a:t>
            </a:r>
            <a:r>
              <a:rPr lang="en-US" b="1" dirty="0"/>
              <a:t> magazine</a:t>
            </a:r>
            <a:r>
              <a:rPr lang="en-US" dirty="0"/>
              <a:t>, John Powers, CEO of software startup Extensible Energy said, “Batteries are great. Utilities are deploying batteries on the grid. </a:t>
            </a:r>
            <a:endParaRPr lang="cs-CZ" dirty="0"/>
          </a:p>
          <a:p>
            <a:r>
              <a:rPr lang="en-US" dirty="0"/>
              <a:t>But a 20 </a:t>
            </a:r>
            <a:r>
              <a:rPr lang="en-US" dirty="0" err="1"/>
              <a:t>kw-hr</a:t>
            </a:r>
            <a:r>
              <a:rPr lang="en-US" dirty="0"/>
              <a:t> battery in a commercial building is large, complicated and requires fire suppression. The installed cost is many times the cost of the battery itself.”</a:t>
            </a:r>
            <a:endParaRPr lang="cs-CZ" dirty="0"/>
          </a:p>
          <a:p>
            <a:endParaRPr lang="cs-CZ" dirty="0"/>
          </a:p>
          <a:p>
            <a:r>
              <a:rPr lang="en-US" b="1" dirty="0"/>
              <a:t>Panasonic: ‘Eventually solar-plus-storage will be like air conditioning or HVAC’ but for now it’s an ’emotional sale’</a:t>
            </a:r>
          </a:p>
          <a:p>
            <a:r>
              <a:rPr lang="en-US" dirty="0"/>
              <a:t>“Brand is powerful — after a house and a car, a PV/storage system worth tens of thousands of dollars is one of the larger purchases a family will make.”</a:t>
            </a:r>
          </a:p>
          <a:p>
            <a:r>
              <a:rPr lang="en-US" dirty="0"/>
              <a:t>FEBRUARY 27, 2020</a:t>
            </a:r>
            <a:endParaRPr lang="cs-CZ" dirty="0"/>
          </a:p>
          <a:p>
            <a:endParaRPr lang="cs-CZ" dirty="0"/>
          </a:p>
          <a:p>
            <a:r>
              <a:rPr lang="cs-CZ" dirty="0" err="1"/>
              <a:t>KiloVault’s</a:t>
            </a:r>
            <a:r>
              <a:rPr lang="cs-CZ" dirty="0"/>
              <a:t> 7.5-kW-hr </a:t>
            </a:r>
            <a:r>
              <a:rPr lang="cs-CZ" dirty="0" err="1"/>
              <a:t>wall-mount</a:t>
            </a:r>
            <a:r>
              <a:rPr lang="cs-CZ" dirty="0"/>
              <a:t> </a:t>
            </a:r>
            <a:r>
              <a:rPr lang="cs-CZ" dirty="0" err="1"/>
              <a:t>energy</a:t>
            </a:r>
            <a:r>
              <a:rPr lang="cs-CZ" dirty="0"/>
              <a:t> </a:t>
            </a:r>
            <a:r>
              <a:rPr lang="cs-CZ" dirty="0" err="1"/>
              <a:t>storage</a:t>
            </a:r>
            <a:r>
              <a:rPr lang="cs-CZ" dirty="0"/>
              <a:t> unit </a:t>
            </a:r>
            <a:r>
              <a:rPr lang="cs-CZ" dirty="0" err="1"/>
              <a:t>for</a:t>
            </a:r>
            <a:r>
              <a:rPr lang="cs-CZ" dirty="0"/>
              <a:t> </a:t>
            </a:r>
            <a:r>
              <a:rPr lang="cs-CZ" dirty="0" err="1"/>
              <a:t>residential</a:t>
            </a:r>
            <a:r>
              <a:rPr lang="cs-CZ" dirty="0"/>
              <a:t> and </a:t>
            </a:r>
            <a:r>
              <a:rPr lang="cs-CZ" dirty="0" err="1"/>
              <a:t>commercial</a:t>
            </a:r>
            <a:r>
              <a:rPr lang="cs-CZ" dirty="0"/>
              <a:t> </a:t>
            </a:r>
            <a:r>
              <a:rPr lang="cs-CZ" dirty="0" err="1"/>
              <a:t>applications</a:t>
            </a:r>
            <a:r>
              <a:rPr lang="cs-CZ" dirty="0"/>
              <a:t> </a:t>
            </a:r>
            <a:r>
              <a:rPr lang="cs-CZ" dirty="0" err="1"/>
              <a:t>is</a:t>
            </a:r>
            <a:r>
              <a:rPr lang="cs-CZ" dirty="0"/>
              <a:t> </a:t>
            </a:r>
            <a:r>
              <a:rPr lang="cs-CZ" dirty="0" err="1"/>
              <a:t>based</a:t>
            </a:r>
            <a:r>
              <a:rPr lang="cs-CZ" dirty="0"/>
              <a:t> on a lithium iron </a:t>
            </a:r>
            <a:r>
              <a:rPr lang="cs-CZ" dirty="0" err="1"/>
              <a:t>phosphate</a:t>
            </a:r>
            <a:r>
              <a:rPr lang="cs-CZ" dirty="0"/>
              <a:t> (LiFePO4) </a:t>
            </a:r>
            <a:r>
              <a:rPr lang="cs-CZ" dirty="0" err="1"/>
              <a:t>battery</a:t>
            </a:r>
            <a:r>
              <a:rPr lang="cs-CZ" dirty="0"/>
              <a:t> </a:t>
            </a:r>
            <a:r>
              <a:rPr lang="cs-CZ" dirty="0" err="1"/>
              <a:t>chemistry</a:t>
            </a:r>
            <a:r>
              <a:rPr lang="cs-CZ" dirty="0"/>
              <a:t>. </a:t>
            </a:r>
            <a:r>
              <a:rPr lang="cs-CZ" dirty="0" err="1"/>
              <a:t>The</a:t>
            </a:r>
            <a:r>
              <a:rPr lang="cs-CZ" dirty="0"/>
              <a:t> 7.5 </a:t>
            </a:r>
            <a:r>
              <a:rPr lang="cs-CZ" dirty="0" err="1"/>
              <a:t>kw</a:t>
            </a:r>
            <a:r>
              <a:rPr lang="cs-CZ" dirty="0"/>
              <a:t>-hr unit </a:t>
            </a:r>
            <a:r>
              <a:rPr lang="cs-CZ" dirty="0" err="1"/>
              <a:t>sells</a:t>
            </a:r>
            <a:r>
              <a:rPr lang="cs-CZ" dirty="0"/>
              <a:t> </a:t>
            </a:r>
            <a:r>
              <a:rPr lang="cs-CZ" dirty="0" err="1"/>
              <a:t>for</a:t>
            </a:r>
            <a:r>
              <a:rPr lang="cs-CZ" dirty="0"/>
              <a:t> </a:t>
            </a:r>
            <a:r>
              <a:rPr lang="cs-CZ" dirty="0">
                <a:hlinkClick r:id="rId4"/>
              </a:rPr>
              <a:t>$4,995</a:t>
            </a:r>
            <a:r>
              <a:rPr lang="cs-CZ" dirty="0"/>
              <a:t> </a:t>
            </a:r>
            <a:r>
              <a:rPr lang="cs-CZ" dirty="0" err="1"/>
              <a:t>at</a:t>
            </a:r>
            <a:r>
              <a:rPr lang="cs-CZ" dirty="0"/>
              <a:t> </a:t>
            </a:r>
            <a:r>
              <a:rPr lang="cs-CZ" dirty="0" err="1"/>
              <a:t>the</a:t>
            </a:r>
            <a:r>
              <a:rPr lang="cs-CZ" dirty="0"/>
              <a:t> </a:t>
            </a:r>
            <a:r>
              <a:rPr lang="cs-CZ" dirty="0" err="1"/>
              <a:t>Alternative</a:t>
            </a:r>
            <a:r>
              <a:rPr lang="cs-CZ" dirty="0"/>
              <a:t> </a:t>
            </a:r>
            <a:r>
              <a:rPr lang="cs-CZ" dirty="0" err="1"/>
              <a:t>Energy</a:t>
            </a:r>
            <a:r>
              <a:rPr lang="cs-CZ" dirty="0"/>
              <a:t> </a:t>
            </a:r>
            <a:r>
              <a:rPr lang="cs-CZ" dirty="0" err="1"/>
              <a:t>Store</a:t>
            </a:r>
            <a:r>
              <a:rPr lang="cs-CZ" dirty="0"/>
              <a:t> and </a:t>
            </a:r>
            <a:r>
              <a:rPr lang="cs-CZ" dirty="0" err="1"/>
              <a:t>weighs</a:t>
            </a:r>
            <a:r>
              <a:rPr lang="cs-CZ" dirty="0"/>
              <a:t> 207 </a:t>
            </a:r>
            <a:r>
              <a:rPr lang="cs-CZ" dirty="0" err="1"/>
              <a:t>pounds</a:t>
            </a:r>
            <a:r>
              <a:rPr lang="cs-CZ" dirty="0"/>
              <a:t>.</a:t>
            </a:r>
          </a:p>
          <a:p>
            <a:endParaRPr lang="en-US" dirty="0"/>
          </a:p>
          <a:p>
            <a:r>
              <a:rPr lang="en-US" dirty="0"/>
              <a:t>2019 Tesla lists the Powerwall at a cost of $6,500 alone, and puts supporting hardware costs at $1,100, bringing the price of just the Powerwall and its associated components to $7,600 before installation.</a:t>
            </a:r>
            <a:r>
              <a:rPr lang="en-US" dirty="0">
                <a:effectLst/>
              </a:rPr>
              <a:t> </a:t>
            </a:r>
            <a:r>
              <a:rPr lang="en-US" dirty="0"/>
              <a:t> </a:t>
            </a:r>
            <a:endParaRPr lang="cs-CZ" dirty="0"/>
          </a:p>
          <a:p>
            <a:r>
              <a:rPr lang="en-US" dirty="0"/>
              <a:t> As a rough estimate, you can expect the Tesla Powerwall to cost between $9,600 and $15,600 for a full system installation. That number includes the battery, an inverter, various other equipment costs, and estimated installation costs.</a:t>
            </a:r>
            <a:endParaRPr lang="cs-CZ" dirty="0"/>
          </a:p>
          <a:p>
            <a:endParaRPr lang="cs-CZ" dirty="0"/>
          </a:p>
          <a:p>
            <a:r>
              <a:rPr lang="en-US" dirty="0"/>
              <a:t>A key feature of  Panasonic’s </a:t>
            </a:r>
            <a:r>
              <a:rPr lang="en-US" dirty="0" err="1"/>
              <a:t>Evervolt</a:t>
            </a:r>
            <a:r>
              <a:rPr lang="en-US" dirty="0"/>
              <a:t> energy </a:t>
            </a:r>
            <a:r>
              <a:rPr lang="en-US" dirty="0" err="1"/>
              <a:t>stoarge</a:t>
            </a:r>
            <a:r>
              <a:rPr lang="en-US" dirty="0"/>
              <a:t> system (which </a:t>
            </a:r>
            <a:r>
              <a:rPr lang="en-US" dirty="0">
                <a:hlinkClick r:id="rId5"/>
              </a:rPr>
              <a:t>we covered recently)</a:t>
            </a:r>
            <a:r>
              <a:rPr lang="en-US" dirty="0"/>
              <a:t> is its scalability. It can be sized anywhere from 5.7 kWh, all the way to 102 kWh. </a:t>
            </a:r>
            <a:endParaRPr lang="cs-CZ" dirty="0"/>
          </a:p>
          <a:p>
            <a:r>
              <a:rPr lang="en-US" dirty="0"/>
              <a:t>The average U.S. home uses about 30 kWh/day.</a:t>
            </a:r>
          </a:p>
          <a:p>
            <a:br>
              <a:rPr lang="en-US" dirty="0"/>
            </a:br>
            <a:endParaRPr lang="cs-CZ" dirty="0"/>
          </a:p>
          <a:p>
            <a:r>
              <a:rPr lang="en-US" dirty="0">
                <a:effectLst/>
              </a:rPr>
              <a:t> </a:t>
            </a:r>
            <a:r>
              <a:rPr lang="en-US" dirty="0"/>
              <a:t>Tesla Powerwall boasts a maximum power rating of 5.0 kW to go along with 13.5 kWh of usable capacity.</a:t>
            </a:r>
            <a:endParaRPr lang="cs-CZ" dirty="0"/>
          </a:p>
          <a:p>
            <a:r>
              <a:rPr lang="en-US" dirty="0">
                <a:effectLst/>
              </a:rPr>
              <a:t> </a:t>
            </a:r>
            <a:r>
              <a:rPr lang="en-US" dirty="0"/>
              <a:t>The Tesla Powerwall boasts a depth of discharge of 100 percent, reflective of its remarkably safe and advanced NMC battery chemistry.</a:t>
            </a:r>
            <a:r>
              <a:rPr lang="en-US" dirty="0">
                <a:effectLst/>
              </a:rPr>
              <a:t> </a:t>
            </a:r>
            <a:endParaRPr lang="cs-CZ" dirty="0">
              <a:effectLst/>
            </a:endParaRPr>
          </a:p>
          <a:p>
            <a:r>
              <a:rPr lang="en-US" dirty="0"/>
              <a:t>The Tesla Powerwall has a high roundtrip efficiency of 90 </a:t>
            </a:r>
            <a:r>
              <a:rPr lang="en-US" dirty="0" err="1"/>
              <a:t>percent;for</a:t>
            </a:r>
            <a:r>
              <a:rPr lang="en-US" dirty="0"/>
              <a:t> every 10 kilowatt-hours (kWh) put into the battery, you’ll receive 9 kWh of output.</a:t>
            </a:r>
            <a:r>
              <a:rPr lang="en-US" dirty="0">
                <a:effectLst/>
              </a:rPr>
              <a:t> </a:t>
            </a:r>
            <a:endParaRPr lang="cs-CZ" dirty="0">
              <a:effectLst/>
            </a:endParaRPr>
          </a:p>
          <a:p>
            <a:r>
              <a:rPr lang="en-US" dirty="0"/>
              <a:t>Tesla Powerwall warranty coverage Warranty period: 10 years</a:t>
            </a:r>
            <a:r>
              <a:rPr lang="en-US" dirty="0">
                <a:effectLst/>
              </a:rPr>
              <a:t> </a:t>
            </a:r>
            <a:r>
              <a:rPr lang="en-US" dirty="0"/>
              <a:t>Guaranteed end of warranty capacity: 70%</a:t>
            </a:r>
            <a:r>
              <a:rPr lang="en-US" dirty="0">
                <a:effectLst/>
              </a:rPr>
              <a:t> </a:t>
            </a:r>
            <a:endParaRPr lang="en-US" dirty="0"/>
          </a:p>
          <a:p>
            <a:endParaRPr lang="en-US" dirty="0"/>
          </a:p>
        </p:txBody>
      </p:sp>
      <p:sp>
        <p:nvSpPr>
          <p:cNvPr id="4" name="Slide Number Placeholder 3"/>
          <p:cNvSpPr>
            <a:spLocks noGrp="1"/>
          </p:cNvSpPr>
          <p:nvPr>
            <p:ph type="sldNum" sz="quarter" idx="10"/>
          </p:nvPr>
        </p:nvSpPr>
        <p:spPr/>
        <p:txBody>
          <a:bodyPr/>
          <a:lstStyle/>
          <a:p>
            <a:fld id="{1BB5B137-28E7-4AFB-8ABD-19A71FE0072B}" type="slidenum">
              <a:rPr lang="en-GB" smtClean="0"/>
              <a:t>1</a:t>
            </a:fld>
            <a:endParaRPr lang="en-GB"/>
          </a:p>
        </p:txBody>
      </p:sp>
    </p:spTree>
    <p:extLst>
      <p:ext uri="{BB962C8B-B14F-4D97-AF65-F5344CB8AC3E}">
        <p14:creationId xmlns:p14="http://schemas.microsoft.com/office/powerpoint/2010/main" val="3851455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8113" y="917575"/>
            <a:ext cx="4403725" cy="2478088"/>
          </a:xfrm>
        </p:spPr>
      </p:sp>
      <p:sp>
        <p:nvSpPr>
          <p:cNvPr id="3" name="Notes Placeholder 2"/>
          <p:cNvSpPr>
            <a:spLocks noGrp="1"/>
          </p:cNvSpPr>
          <p:nvPr>
            <p:ph type="body" idx="1"/>
          </p:nvPr>
        </p:nvSpPr>
        <p:spPr/>
        <p:txBody>
          <a:bodyPr/>
          <a:lstStyle/>
          <a:p>
            <a:r>
              <a:rPr lang="en-US" sz="1800" dirty="0">
                <a:solidFill>
                  <a:srgbClr val="212121"/>
                </a:solidFill>
                <a:latin typeface="Helvetica" pitchFamily="2" charset="0"/>
              </a:rPr>
              <a:t>The UniQ product line includes standard units of different size and storage capacity. They can be easily integrated to each other to achieve the required storage capacity. Our standard sizes are: UniQ 2: 2.25kWh; UniQ 3: 3.57 kWh; UniQ 6: 7.14 kWh; UniQ 9: 10.52 kWh; UniQ 12: 14.28 kWh; UniQ 30: 32.5kWh; UniQ 60: 65kWh</a:t>
            </a:r>
            <a:endParaRPr lang="en-US" dirty="0"/>
          </a:p>
        </p:txBody>
      </p:sp>
      <p:sp>
        <p:nvSpPr>
          <p:cNvPr id="4" name="Slide Number Placeholder 3"/>
          <p:cNvSpPr>
            <a:spLocks noGrp="1"/>
          </p:cNvSpPr>
          <p:nvPr>
            <p:ph type="sldNum" sz="quarter" idx="10"/>
          </p:nvPr>
        </p:nvSpPr>
        <p:spPr/>
        <p:txBody>
          <a:bodyPr/>
          <a:lstStyle/>
          <a:p>
            <a:fld id="{1BB5B137-28E7-4AFB-8ABD-19A71FE0072B}" type="slidenum">
              <a:rPr lang="en-GB" smtClean="0"/>
              <a:t>16</a:t>
            </a:fld>
            <a:endParaRPr lang="en-GB"/>
          </a:p>
        </p:txBody>
      </p:sp>
    </p:spTree>
    <p:extLst>
      <p:ext uri="{BB962C8B-B14F-4D97-AF65-F5344CB8AC3E}">
        <p14:creationId xmlns:p14="http://schemas.microsoft.com/office/powerpoint/2010/main" val="3667649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MS PGothic" charset="0"/>
            </a:endParaRP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Times" charset="0"/>
                <a:ea typeface="MS PGothic" charset="0"/>
                <a:cs typeface="MS PGothic" charset="0"/>
              </a:defRPr>
            </a:lvl1pPr>
            <a:lvl2pPr marL="819124" indent="-315048">
              <a:defRPr sz="2600">
                <a:solidFill>
                  <a:schemeClr val="tx1"/>
                </a:solidFill>
                <a:latin typeface="Times" charset="0"/>
                <a:ea typeface="MS PGothic" charset="0"/>
                <a:cs typeface="MS PGothic" charset="0"/>
              </a:defRPr>
            </a:lvl2pPr>
            <a:lvl3pPr marL="1260190" indent="-252036">
              <a:defRPr sz="2600">
                <a:solidFill>
                  <a:schemeClr val="tx1"/>
                </a:solidFill>
                <a:latin typeface="Times" charset="0"/>
                <a:ea typeface="MS PGothic" charset="0"/>
                <a:cs typeface="MS PGothic" charset="0"/>
              </a:defRPr>
            </a:lvl3pPr>
            <a:lvl4pPr marL="1764266" indent="-252036">
              <a:defRPr sz="2600">
                <a:solidFill>
                  <a:schemeClr val="tx1"/>
                </a:solidFill>
                <a:latin typeface="Times" charset="0"/>
                <a:ea typeface="MS PGothic" charset="0"/>
                <a:cs typeface="MS PGothic" charset="0"/>
              </a:defRPr>
            </a:lvl4pPr>
            <a:lvl5pPr marL="2268342" indent="-252036">
              <a:defRPr sz="2600">
                <a:solidFill>
                  <a:schemeClr val="tx1"/>
                </a:solidFill>
                <a:latin typeface="Times" charset="0"/>
                <a:ea typeface="MS PGothic" charset="0"/>
                <a:cs typeface="MS PGothic" charset="0"/>
              </a:defRPr>
            </a:lvl5pPr>
            <a:lvl6pPr marL="2772418" indent="-252036" eaLnBrk="0" fontAlgn="base" hangingPunct="0">
              <a:spcBef>
                <a:spcPct val="0"/>
              </a:spcBef>
              <a:spcAft>
                <a:spcPct val="0"/>
              </a:spcAft>
              <a:defRPr sz="2600">
                <a:solidFill>
                  <a:schemeClr val="tx1"/>
                </a:solidFill>
                <a:latin typeface="Times" charset="0"/>
                <a:ea typeface="MS PGothic" charset="0"/>
                <a:cs typeface="MS PGothic" charset="0"/>
              </a:defRPr>
            </a:lvl6pPr>
            <a:lvl7pPr marL="3276494" indent="-252036" eaLnBrk="0" fontAlgn="base" hangingPunct="0">
              <a:spcBef>
                <a:spcPct val="0"/>
              </a:spcBef>
              <a:spcAft>
                <a:spcPct val="0"/>
              </a:spcAft>
              <a:defRPr sz="2600">
                <a:solidFill>
                  <a:schemeClr val="tx1"/>
                </a:solidFill>
                <a:latin typeface="Times" charset="0"/>
                <a:ea typeface="MS PGothic" charset="0"/>
                <a:cs typeface="MS PGothic" charset="0"/>
              </a:defRPr>
            </a:lvl7pPr>
            <a:lvl8pPr marL="3780570" indent="-252036" eaLnBrk="0" fontAlgn="base" hangingPunct="0">
              <a:spcBef>
                <a:spcPct val="0"/>
              </a:spcBef>
              <a:spcAft>
                <a:spcPct val="0"/>
              </a:spcAft>
              <a:defRPr sz="2600">
                <a:solidFill>
                  <a:schemeClr val="tx1"/>
                </a:solidFill>
                <a:latin typeface="Times" charset="0"/>
                <a:ea typeface="MS PGothic" charset="0"/>
                <a:cs typeface="MS PGothic" charset="0"/>
              </a:defRPr>
            </a:lvl8pPr>
            <a:lvl9pPr marL="4284649" indent="-252036" eaLnBrk="0" fontAlgn="base" hangingPunct="0">
              <a:spcBef>
                <a:spcPct val="0"/>
              </a:spcBef>
              <a:spcAft>
                <a:spcPct val="0"/>
              </a:spcAft>
              <a:defRPr sz="2600">
                <a:solidFill>
                  <a:schemeClr val="tx1"/>
                </a:solidFill>
                <a:latin typeface="Times" charset="0"/>
                <a:ea typeface="MS PGothic" charset="0"/>
                <a:cs typeface="MS PGothic" charset="0"/>
              </a:defRPr>
            </a:lvl9pPr>
          </a:lstStyle>
          <a:p>
            <a:fld id="{35D95792-09B9-E643-957B-65B17C1C2153}" type="slidenum">
              <a:rPr lang="en-US" sz="1400">
                <a:solidFill>
                  <a:prstClr val="black"/>
                </a:solidFill>
              </a:rPr>
              <a:pPr/>
              <a:t>23</a:t>
            </a:fld>
            <a:endParaRPr lang="en-US" sz="1400">
              <a:solidFill>
                <a:prstClr val="black"/>
              </a:solidFill>
            </a:endParaRPr>
          </a:p>
        </p:txBody>
      </p:sp>
    </p:spTree>
    <p:extLst>
      <p:ext uri="{BB962C8B-B14F-4D97-AF65-F5344CB8AC3E}">
        <p14:creationId xmlns:p14="http://schemas.microsoft.com/office/powerpoint/2010/main" val="2835383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AAA582BB-02A9-4211-8A29-4E3F61A91145}" type="slidenum">
              <a:rPr lang="en-GB" smtClean="0"/>
              <a:t>24</a:t>
            </a:fld>
            <a:endParaRPr lang="en-GB"/>
          </a:p>
        </p:txBody>
      </p:sp>
    </p:spTree>
    <p:extLst>
      <p:ext uri="{BB962C8B-B14F-4D97-AF65-F5344CB8AC3E}">
        <p14:creationId xmlns:p14="http://schemas.microsoft.com/office/powerpoint/2010/main" val="41890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AAA582BB-02A9-4211-8A29-4E3F61A91145}" type="slidenum">
              <a:rPr lang="en-GB" smtClean="0"/>
              <a:t>28</a:t>
            </a:fld>
            <a:endParaRPr lang="en-GB"/>
          </a:p>
        </p:txBody>
      </p:sp>
    </p:spTree>
    <p:extLst>
      <p:ext uri="{BB962C8B-B14F-4D97-AF65-F5344CB8AC3E}">
        <p14:creationId xmlns:p14="http://schemas.microsoft.com/office/powerpoint/2010/main" val="1185413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AAA582BB-02A9-4211-8A29-4E3F61A91145}" type="slidenum">
              <a:rPr lang="en-GB" smtClean="0"/>
              <a:t>29</a:t>
            </a:fld>
            <a:endParaRPr lang="en-GB"/>
          </a:p>
        </p:txBody>
      </p:sp>
    </p:spTree>
    <p:extLst>
      <p:ext uri="{BB962C8B-B14F-4D97-AF65-F5344CB8AC3E}">
        <p14:creationId xmlns:p14="http://schemas.microsoft.com/office/powerpoint/2010/main" val="2608398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AAA582BB-02A9-4211-8A29-4E3F61A91145}" type="slidenum">
              <a:rPr lang="en-GB" smtClean="0"/>
              <a:t>30</a:t>
            </a:fld>
            <a:endParaRPr lang="en-GB"/>
          </a:p>
        </p:txBody>
      </p:sp>
    </p:spTree>
    <p:extLst>
      <p:ext uri="{BB962C8B-B14F-4D97-AF65-F5344CB8AC3E}">
        <p14:creationId xmlns:p14="http://schemas.microsoft.com/office/powerpoint/2010/main" val="2941634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59E14CD-82D5-49C7-9629-6BF3567AEAA3}" type="slidenum">
              <a:rPr lang="en-GB" smtClean="0"/>
              <a:t>34</a:t>
            </a:fld>
            <a:endParaRPr lang="en-GB"/>
          </a:p>
        </p:txBody>
      </p:sp>
    </p:spTree>
    <p:extLst>
      <p:ext uri="{BB962C8B-B14F-4D97-AF65-F5344CB8AC3E}">
        <p14:creationId xmlns:p14="http://schemas.microsoft.com/office/powerpoint/2010/main" val="1550194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indent="0">
              <a:buNone/>
            </a:pPr>
            <a:r>
              <a:rPr lang="cs-CZ" dirty="0"/>
              <a:t>Posun spotřeby </a:t>
            </a:r>
          </a:p>
          <a:p>
            <a:pPr marL="0" indent="0">
              <a:buNone/>
            </a:pPr>
            <a:r>
              <a:rPr lang="cs-CZ" dirty="0"/>
              <a:t>Přiklad u TUV </a:t>
            </a:r>
          </a:p>
          <a:p>
            <a:pPr marL="0" indent="0">
              <a:buNone/>
            </a:pPr>
            <a:r>
              <a:rPr lang="cs-CZ" dirty="0"/>
              <a:t>Slunce dostupné přes den se využije večer po návratu domů </a:t>
            </a:r>
            <a:r>
              <a:rPr lang="cs-CZ" dirty="0" err="1"/>
              <a:t>jeko</a:t>
            </a:r>
            <a:r>
              <a:rPr lang="cs-CZ" dirty="0"/>
              <a:t> TUV </a:t>
            </a:r>
          </a:p>
          <a:p>
            <a:pPr marL="0" indent="0">
              <a:buNone/>
            </a:pPr>
            <a:r>
              <a:rPr lang="cs-CZ" dirty="0"/>
              <a:t>A zbytek </a:t>
            </a:r>
            <a:r>
              <a:rPr lang="cs-CZ" dirty="0" err="1"/>
              <a:t>zbytek</a:t>
            </a:r>
            <a:r>
              <a:rPr lang="cs-CZ" dirty="0"/>
              <a:t> na ranní </a:t>
            </a:r>
            <a:r>
              <a:rPr lang="cs-CZ" dirty="0" err="1"/>
              <a:t>dotopení</a:t>
            </a:r>
            <a:r>
              <a:rPr lang="cs-CZ" dirty="0"/>
              <a:t>  + TUV aby byl zásobník </a:t>
            </a:r>
            <a:r>
              <a:rPr lang="cs-CZ" dirty="0" err="1"/>
              <a:t>přázdný</a:t>
            </a:r>
            <a:r>
              <a:rPr lang="cs-CZ" dirty="0"/>
              <a:t> pro nové nabití </a:t>
            </a:r>
          </a:p>
          <a:p>
            <a:pPr marL="0" indent="0">
              <a:buNone/>
            </a:pPr>
            <a:endParaRPr lang="cs-CZ" dirty="0"/>
          </a:p>
          <a:p>
            <a:pPr marL="0" indent="0">
              <a:buNone/>
            </a:pPr>
            <a:endParaRPr lang="cs-CZ" dirty="0"/>
          </a:p>
          <a:p>
            <a:pPr marL="0" indent="0">
              <a:buNone/>
            </a:pPr>
            <a:endParaRPr lang="cs-CZ" dirty="0"/>
          </a:p>
          <a:p>
            <a:pPr marL="0" indent="0">
              <a:buNone/>
            </a:pPr>
            <a:r>
              <a:rPr lang="cs-CZ" dirty="0"/>
              <a:t>Příklad u el akumulátoru + auto </a:t>
            </a:r>
          </a:p>
          <a:p>
            <a:pPr marL="0" indent="0">
              <a:buNone/>
            </a:pPr>
            <a:endParaRPr lang="cs-CZ" dirty="0"/>
          </a:p>
          <a:p>
            <a:pPr>
              <a:buFontTx/>
              <a:buChar char="-"/>
            </a:pPr>
            <a:r>
              <a:rPr lang="cs-CZ" dirty="0"/>
              <a:t>většina nespotřebované el energie přes den se  v noci vybije do auta aby se baterie ráno mohla začít dobíjet energií zdarma</a:t>
            </a:r>
          </a:p>
          <a:p>
            <a:endParaRPr lang="cs-CZ" dirty="0"/>
          </a:p>
        </p:txBody>
      </p:sp>
      <p:sp>
        <p:nvSpPr>
          <p:cNvPr id="4" name="Zástupný symbol pro číslo snímku 3"/>
          <p:cNvSpPr>
            <a:spLocks noGrp="1"/>
          </p:cNvSpPr>
          <p:nvPr>
            <p:ph type="sldNum" sz="quarter" idx="5"/>
          </p:nvPr>
        </p:nvSpPr>
        <p:spPr/>
        <p:txBody>
          <a:bodyPr/>
          <a:lstStyle/>
          <a:p>
            <a:fld id="{AAA582BB-02A9-4211-8A29-4E3F61A91145}" type="slidenum">
              <a:rPr lang="en-GB" smtClean="0"/>
              <a:t>39</a:t>
            </a:fld>
            <a:endParaRPr lang="en-GB"/>
          </a:p>
        </p:txBody>
      </p:sp>
    </p:spTree>
    <p:extLst>
      <p:ext uri="{BB962C8B-B14F-4D97-AF65-F5344CB8AC3E}">
        <p14:creationId xmlns:p14="http://schemas.microsoft.com/office/powerpoint/2010/main" val="1464636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B5B137-28E7-4AFB-8ABD-19A71FE0072B}" type="slidenum">
              <a:rPr lang="en-GB" smtClean="0"/>
              <a:t>2</a:t>
            </a:fld>
            <a:endParaRPr lang="en-GB"/>
          </a:p>
        </p:txBody>
      </p:sp>
    </p:spTree>
    <p:extLst>
      <p:ext uri="{BB962C8B-B14F-4D97-AF65-F5344CB8AC3E}">
        <p14:creationId xmlns:p14="http://schemas.microsoft.com/office/powerpoint/2010/main" val="1229360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1233488"/>
            <a:ext cx="5926137" cy="3333750"/>
          </a:xfrm>
        </p:spPr>
      </p:sp>
      <p:sp>
        <p:nvSpPr>
          <p:cNvPr id="3" name="Notes Placeholder 2"/>
          <p:cNvSpPr>
            <a:spLocks noGrp="1"/>
          </p:cNvSpPr>
          <p:nvPr>
            <p:ph type="body" idx="1"/>
          </p:nvPr>
        </p:nvSpPr>
        <p:spPr/>
        <p:txBody>
          <a:bodyPr/>
          <a:lstStyle/>
          <a:p>
            <a:endParaRPr lang="en-GB" dirty="0"/>
          </a:p>
          <a:p>
            <a:r>
              <a:rPr lang="en-GB" dirty="0"/>
              <a:t>950 so far 2019 (to 23/6/19)</a:t>
            </a:r>
            <a:endParaRPr lang="en-US" dirty="0"/>
          </a:p>
        </p:txBody>
      </p:sp>
      <p:sp>
        <p:nvSpPr>
          <p:cNvPr id="4" name="Slide Number Placeholder 3"/>
          <p:cNvSpPr>
            <a:spLocks noGrp="1"/>
          </p:cNvSpPr>
          <p:nvPr>
            <p:ph type="sldNum" sz="quarter" idx="10"/>
          </p:nvPr>
        </p:nvSpPr>
        <p:spPr/>
        <p:txBody>
          <a:bodyPr/>
          <a:lstStyle/>
          <a:p>
            <a:fld id="{AAA582BB-02A9-4211-8A29-4E3F61A91145}" type="slidenum">
              <a:rPr lang="en-GB" smtClean="0"/>
              <a:t>4</a:t>
            </a:fld>
            <a:endParaRPr lang="en-GB"/>
          </a:p>
        </p:txBody>
      </p:sp>
    </p:spTree>
    <p:extLst>
      <p:ext uri="{BB962C8B-B14F-4D97-AF65-F5344CB8AC3E}">
        <p14:creationId xmlns:p14="http://schemas.microsoft.com/office/powerpoint/2010/main" val="1328720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B5B137-28E7-4AFB-8ABD-19A71FE0072B}" type="slidenum">
              <a:rPr lang="en-GB" smtClean="0"/>
              <a:t>5</a:t>
            </a:fld>
            <a:endParaRPr lang="en-GB"/>
          </a:p>
        </p:txBody>
      </p:sp>
    </p:spTree>
    <p:extLst>
      <p:ext uri="{BB962C8B-B14F-4D97-AF65-F5344CB8AC3E}">
        <p14:creationId xmlns:p14="http://schemas.microsoft.com/office/powerpoint/2010/main" val="855822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AAA582BB-02A9-4211-8A29-4E3F61A91145}" type="slidenum">
              <a:rPr lang="en-GB" smtClean="0"/>
              <a:t>7</a:t>
            </a:fld>
            <a:endParaRPr lang="en-GB"/>
          </a:p>
        </p:txBody>
      </p:sp>
    </p:spTree>
    <p:extLst>
      <p:ext uri="{BB962C8B-B14F-4D97-AF65-F5344CB8AC3E}">
        <p14:creationId xmlns:p14="http://schemas.microsoft.com/office/powerpoint/2010/main" val="3811089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1BB5B137-28E7-4AFB-8ABD-19A71FE0072B}" type="slidenum">
              <a:rPr lang="en-GB" smtClean="0"/>
              <a:t>8</a:t>
            </a:fld>
            <a:endParaRPr lang="en-GB"/>
          </a:p>
        </p:txBody>
      </p:sp>
    </p:spTree>
    <p:extLst>
      <p:ext uri="{BB962C8B-B14F-4D97-AF65-F5344CB8AC3E}">
        <p14:creationId xmlns:p14="http://schemas.microsoft.com/office/powerpoint/2010/main" val="3468315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AAA582BB-02A9-4211-8A29-4E3F61A91145}" type="slidenum">
              <a:rPr lang="en-GB" smtClean="0"/>
              <a:t>12</a:t>
            </a:fld>
            <a:endParaRPr lang="en-GB"/>
          </a:p>
        </p:txBody>
      </p:sp>
    </p:spTree>
    <p:extLst>
      <p:ext uri="{BB962C8B-B14F-4D97-AF65-F5344CB8AC3E}">
        <p14:creationId xmlns:p14="http://schemas.microsoft.com/office/powerpoint/2010/main" val="826372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AAA582BB-02A9-4211-8A29-4E3F61A91145}" type="slidenum">
              <a:rPr lang="en-GB" smtClean="0"/>
              <a:t>13</a:t>
            </a:fld>
            <a:endParaRPr lang="en-GB"/>
          </a:p>
        </p:txBody>
      </p:sp>
    </p:spTree>
    <p:extLst>
      <p:ext uri="{BB962C8B-B14F-4D97-AF65-F5344CB8AC3E}">
        <p14:creationId xmlns:p14="http://schemas.microsoft.com/office/powerpoint/2010/main" val="3171046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8113" y="917575"/>
            <a:ext cx="4403725" cy="2478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B5B137-28E7-4AFB-8ABD-19A71FE0072B}" type="slidenum">
              <a:rPr lang="en-GB" smtClean="0"/>
              <a:t>14</a:t>
            </a:fld>
            <a:endParaRPr lang="en-GB"/>
          </a:p>
        </p:txBody>
      </p:sp>
    </p:spTree>
    <p:extLst>
      <p:ext uri="{BB962C8B-B14F-4D97-AF65-F5344CB8AC3E}">
        <p14:creationId xmlns:p14="http://schemas.microsoft.com/office/powerpoint/2010/main" val="4163336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90600" y="3744648"/>
            <a:ext cx="10363200" cy="597430"/>
          </a:xfrm>
        </p:spPr>
        <p:txBody>
          <a:bodyPr anchor="b">
            <a:normAutofit/>
          </a:bodyPr>
          <a:lstStyle>
            <a:lvl1pPr algn="ctr">
              <a:defRPr sz="36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4555067"/>
            <a:ext cx="9144000" cy="702733"/>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3BB4F4B-2542-4E4E-B872-4EAC5C6C19AF}" type="datetimeFigureOut">
              <a:rPr lang="en-GB" smtClean="0"/>
              <a:t>13/04/2023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923C32-3F0F-4589-92D5-6FA419505C87}" type="slidenum">
              <a:rPr lang="en-GB" smtClean="0"/>
              <a:t>‹#›</a:t>
            </a:fld>
            <a:endParaRPr lang="en-GB"/>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0" y="1525704"/>
            <a:ext cx="9591040" cy="2218944"/>
          </a:xfrm>
          <a:prstGeom prst="rect">
            <a:avLst/>
          </a:prstGeom>
        </p:spPr>
      </p:pic>
    </p:spTree>
    <p:extLst>
      <p:ext uri="{BB962C8B-B14F-4D97-AF65-F5344CB8AC3E}">
        <p14:creationId xmlns:p14="http://schemas.microsoft.com/office/powerpoint/2010/main" val="2218539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BB4F4B-2542-4E4E-B872-4EAC5C6C19AF}" type="datetimeFigureOut">
              <a:rPr lang="en-GB" smtClean="0"/>
              <a:t>13/04/2023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923C32-3F0F-4589-92D5-6FA419505C87}" type="slidenum">
              <a:rPr lang="en-GB" smtClean="0"/>
              <a:t>‹#›</a:t>
            </a:fld>
            <a:endParaRPr lang="en-GB"/>
          </a:p>
        </p:txBody>
      </p:sp>
    </p:spTree>
    <p:extLst>
      <p:ext uri="{BB962C8B-B14F-4D97-AF65-F5344CB8AC3E}">
        <p14:creationId xmlns:p14="http://schemas.microsoft.com/office/powerpoint/2010/main" val="3671429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1041399"/>
            <a:ext cx="2628900" cy="513556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1041400"/>
            <a:ext cx="7734300" cy="51355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BB4F4B-2542-4E4E-B872-4EAC5C6C19AF}" type="datetimeFigureOut">
              <a:rPr lang="en-GB" smtClean="0"/>
              <a:t>13/04/2023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923C32-3F0F-4589-92D5-6FA419505C87}" type="slidenum">
              <a:rPr lang="en-GB" smtClean="0"/>
              <a:t>‹#›</a:t>
            </a:fld>
            <a:endParaRPr lang="en-GB"/>
          </a:p>
        </p:txBody>
      </p:sp>
    </p:spTree>
    <p:extLst>
      <p:ext uri="{BB962C8B-B14F-4D97-AF65-F5344CB8AC3E}">
        <p14:creationId xmlns:p14="http://schemas.microsoft.com/office/powerpoint/2010/main" val="3744979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609600" y="1600201"/>
            <a:ext cx="10972800" cy="4525963"/>
          </a:xfrm>
        </p:spPr>
        <p:txBody>
          <a:bodyPr/>
          <a:lstStyle/>
          <a:p>
            <a:endParaRPr lang="en-GB"/>
          </a:p>
        </p:txBody>
      </p:sp>
      <p:sp>
        <p:nvSpPr>
          <p:cNvPr id="4" name="Date Placeholder 3"/>
          <p:cNvSpPr>
            <a:spLocks noGrp="1"/>
          </p:cNvSpPr>
          <p:nvPr>
            <p:ph type="dt" sz="half" idx="10"/>
          </p:nvPr>
        </p:nvSpPr>
        <p:spPr>
          <a:xfrm>
            <a:off x="609600" y="6245225"/>
            <a:ext cx="2844800" cy="476250"/>
          </a:xfrm>
        </p:spPr>
        <p:txBody>
          <a:bodyPr/>
          <a:lstStyle>
            <a:lvl1pPr>
              <a:defRPr/>
            </a:lvl1pPr>
          </a:lstStyle>
          <a:p>
            <a:endParaRPr lang="en-GB" altLang="en-US"/>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endParaRPr lang="en-GB" altLang="en-US"/>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fld id="{4DBDEC17-2ABC-49B2-90F8-31412417573D}" type="slidenum">
              <a:rPr lang="en-GB" altLang="en-US"/>
              <a:pPr/>
              <a:t>‹#›</a:t>
            </a:fld>
            <a:endParaRPr lang="en-GB" altLang="en-US"/>
          </a:p>
        </p:txBody>
      </p:sp>
    </p:spTree>
    <p:extLst>
      <p:ext uri="{BB962C8B-B14F-4D97-AF65-F5344CB8AC3E}">
        <p14:creationId xmlns:p14="http://schemas.microsoft.com/office/powerpoint/2010/main" val="65004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KTN +KTN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59671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A8676-CDF4-4F31-92B4-AE8A10EF6B02}"/>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D79A92-A7B8-4253-946B-110A7F488C4C}"/>
              </a:ext>
            </a:extLst>
          </p:cNvPr>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7E6244-EB60-457B-8D1D-2A2EF746BA73}"/>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4EA414-6DD9-4E3A-ACB4-18ACE942E8C6}"/>
              </a:ext>
            </a:extLst>
          </p:cNvPr>
          <p:cNvSpPr>
            <a:spLocks noGrp="1"/>
          </p:cNvSpPr>
          <p:nvPr>
            <p:ph type="dt" sz="half" idx="10"/>
          </p:nvPr>
        </p:nvSpPr>
        <p:spPr>
          <a:xfrm>
            <a:off x="609600" y="6245225"/>
            <a:ext cx="2844800" cy="476250"/>
          </a:xfrm>
        </p:spPr>
        <p:txBody>
          <a:bodyPr/>
          <a:lstStyle>
            <a:lvl1pPr>
              <a:defRPr/>
            </a:lvl1pPr>
          </a:lstStyle>
          <a:p>
            <a:endParaRPr lang="en-US" altLang="ja-JP"/>
          </a:p>
        </p:txBody>
      </p:sp>
      <p:sp>
        <p:nvSpPr>
          <p:cNvPr id="6" name="Footer Placeholder 5">
            <a:extLst>
              <a:ext uri="{FF2B5EF4-FFF2-40B4-BE49-F238E27FC236}">
                <a16:creationId xmlns:a16="http://schemas.microsoft.com/office/drawing/2014/main" id="{8A50B709-A44F-46DC-A9A1-A0B1EF84BA0A}"/>
              </a:ext>
            </a:extLst>
          </p:cNvPr>
          <p:cNvSpPr>
            <a:spLocks noGrp="1"/>
          </p:cNvSpPr>
          <p:nvPr>
            <p:ph type="ftr" sz="quarter" idx="11"/>
          </p:nvPr>
        </p:nvSpPr>
        <p:spPr>
          <a:xfrm>
            <a:off x="4165600" y="6245225"/>
            <a:ext cx="3860800" cy="476250"/>
          </a:xfrm>
        </p:spPr>
        <p:txBody>
          <a:bodyPr/>
          <a:lstStyle>
            <a:lvl1pPr>
              <a:defRPr/>
            </a:lvl1pPr>
          </a:lstStyle>
          <a:p>
            <a:endParaRPr lang="en-US" altLang="ja-JP"/>
          </a:p>
        </p:txBody>
      </p:sp>
      <p:sp>
        <p:nvSpPr>
          <p:cNvPr id="7" name="Slide Number Placeholder 6">
            <a:extLst>
              <a:ext uri="{FF2B5EF4-FFF2-40B4-BE49-F238E27FC236}">
                <a16:creationId xmlns:a16="http://schemas.microsoft.com/office/drawing/2014/main" id="{61235AF8-3BCF-4436-960C-2788B5F807AC}"/>
              </a:ext>
            </a:extLst>
          </p:cNvPr>
          <p:cNvSpPr>
            <a:spLocks noGrp="1"/>
          </p:cNvSpPr>
          <p:nvPr>
            <p:ph type="sldNum" sz="quarter" idx="12"/>
          </p:nvPr>
        </p:nvSpPr>
        <p:spPr>
          <a:xfrm>
            <a:off x="8737600" y="6245225"/>
            <a:ext cx="2844800" cy="476250"/>
          </a:xfrm>
        </p:spPr>
        <p:txBody>
          <a:bodyPr/>
          <a:lstStyle>
            <a:lvl1pPr>
              <a:defRPr/>
            </a:lvl1pPr>
          </a:lstStyle>
          <a:p>
            <a:fld id="{E6CEF7A0-3A53-4BD0-B751-A7D8532E17AA}" type="slidenum">
              <a:rPr lang="en-US" altLang="ja-JP"/>
              <a:pPr/>
              <a:t>‹#›</a:t>
            </a:fld>
            <a:endParaRPr lang="en-US" altLang="ja-JP"/>
          </a:p>
        </p:txBody>
      </p:sp>
    </p:spTree>
    <p:extLst>
      <p:ext uri="{BB962C8B-B14F-4D97-AF65-F5344CB8AC3E}">
        <p14:creationId xmlns:p14="http://schemas.microsoft.com/office/powerpoint/2010/main" val="3061956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04E3A-0F11-4770-B29D-0E6DAE43CB2A}"/>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3501C5-A900-4835-88C2-9B064F0ECA17}"/>
              </a:ext>
            </a:extLst>
          </p:cNvPr>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E6B265-AF08-454D-B80E-16BD78B7B3EA}"/>
              </a:ext>
            </a:extLst>
          </p:cNvPr>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5EE10A9E-1DB9-40F6-8EC2-5773C31E7CB2}"/>
              </a:ext>
            </a:extLst>
          </p:cNvPr>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9614B50C-11BF-4D56-B739-5876E90ADF47}"/>
              </a:ext>
            </a:extLst>
          </p:cNvPr>
          <p:cNvSpPr>
            <a:spLocks noGrp="1"/>
          </p:cNvSpPr>
          <p:nvPr>
            <p:ph type="dt" sz="half" idx="10"/>
          </p:nvPr>
        </p:nvSpPr>
        <p:spPr>
          <a:xfrm>
            <a:off x="609600" y="6245225"/>
            <a:ext cx="2844800" cy="476250"/>
          </a:xfrm>
        </p:spPr>
        <p:txBody>
          <a:bodyPr/>
          <a:lstStyle>
            <a:lvl1pPr>
              <a:defRPr/>
            </a:lvl1pPr>
          </a:lstStyle>
          <a:p>
            <a:endParaRPr lang="en-US" altLang="ja-JP"/>
          </a:p>
        </p:txBody>
      </p:sp>
      <p:sp>
        <p:nvSpPr>
          <p:cNvPr id="7" name="Footer Placeholder 6">
            <a:extLst>
              <a:ext uri="{FF2B5EF4-FFF2-40B4-BE49-F238E27FC236}">
                <a16:creationId xmlns:a16="http://schemas.microsoft.com/office/drawing/2014/main" id="{B5A26A81-37DC-4F29-90FC-5029E139599B}"/>
              </a:ext>
            </a:extLst>
          </p:cNvPr>
          <p:cNvSpPr>
            <a:spLocks noGrp="1"/>
          </p:cNvSpPr>
          <p:nvPr>
            <p:ph type="ftr" sz="quarter" idx="11"/>
          </p:nvPr>
        </p:nvSpPr>
        <p:spPr>
          <a:xfrm>
            <a:off x="4165600" y="6245225"/>
            <a:ext cx="3860800" cy="476250"/>
          </a:xfrm>
        </p:spPr>
        <p:txBody>
          <a:bodyPr/>
          <a:lstStyle>
            <a:lvl1pPr>
              <a:defRPr/>
            </a:lvl1pPr>
          </a:lstStyle>
          <a:p>
            <a:endParaRPr lang="en-US" altLang="ja-JP"/>
          </a:p>
        </p:txBody>
      </p:sp>
      <p:sp>
        <p:nvSpPr>
          <p:cNvPr id="8" name="Slide Number Placeholder 7">
            <a:extLst>
              <a:ext uri="{FF2B5EF4-FFF2-40B4-BE49-F238E27FC236}">
                <a16:creationId xmlns:a16="http://schemas.microsoft.com/office/drawing/2014/main" id="{25BEDCFD-D301-4430-B9C3-1918CF6D2B33}"/>
              </a:ext>
            </a:extLst>
          </p:cNvPr>
          <p:cNvSpPr>
            <a:spLocks noGrp="1"/>
          </p:cNvSpPr>
          <p:nvPr>
            <p:ph type="sldNum" sz="quarter" idx="12"/>
          </p:nvPr>
        </p:nvSpPr>
        <p:spPr>
          <a:xfrm>
            <a:off x="8737600" y="6245225"/>
            <a:ext cx="2844800" cy="476250"/>
          </a:xfrm>
        </p:spPr>
        <p:txBody>
          <a:bodyPr/>
          <a:lstStyle>
            <a:lvl1pPr>
              <a:defRPr/>
            </a:lvl1pPr>
          </a:lstStyle>
          <a:p>
            <a:fld id="{E0EDCA11-C4BF-439E-B55B-DCD8E6F73F81}" type="slidenum">
              <a:rPr lang="en-US" altLang="ja-JP"/>
              <a:pPr/>
              <a:t>‹#›</a:t>
            </a:fld>
            <a:endParaRPr lang="en-US" altLang="ja-JP"/>
          </a:p>
        </p:txBody>
      </p:sp>
    </p:spTree>
    <p:extLst>
      <p:ext uri="{BB962C8B-B14F-4D97-AF65-F5344CB8AC3E}">
        <p14:creationId xmlns:p14="http://schemas.microsoft.com/office/powerpoint/2010/main" val="813532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defTabSz="685800"/>
            <a:fld id="{03DEFF5E-E0F3-460F-9AC0-C8D5A2264C6B}" type="datetimeFigureOut">
              <a:rPr lang="en-GB" smtClean="0">
                <a:solidFill>
                  <a:prstClr val="black">
                    <a:tint val="75000"/>
                  </a:prstClr>
                </a:solidFill>
              </a:rPr>
              <a:pPr defTabSz="685800"/>
              <a:t>13/04/2023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525754D9-781F-4515-B9F1-CDD0C4A54E27}"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463920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8911" y="153461"/>
            <a:ext cx="9683045" cy="684740"/>
          </a:xfrm>
        </p:spPr>
        <p:txBody>
          <a:bodyPr/>
          <a:lstStyle>
            <a:lvl1pPr>
              <a:defRPr>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496711" y="1151467"/>
            <a:ext cx="11164712" cy="47037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BB4F4B-2542-4E4E-B872-4EAC5C6C19AF}" type="datetimeFigureOut">
              <a:rPr lang="en-GB" smtClean="0"/>
              <a:t>13/04/2023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923C32-3F0F-4589-92D5-6FA419505C87}" type="slidenum">
              <a:rPr lang="en-GB" smtClean="0"/>
              <a:t>‹#›</a:t>
            </a:fld>
            <a:endParaRPr lang="en-GB"/>
          </a:p>
        </p:txBody>
      </p:sp>
    </p:spTree>
    <p:extLst>
      <p:ext uri="{BB962C8B-B14F-4D97-AF65-F5344CB8AC3E}">
        <p14:creationId xmlns:p14="http://schemas.microsoft.com/office/powerpoint/2010/main" val="1514057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BB4F4B-2542-4E4E-B872-4EAC5C6C19AF}" type="datetimeFigureOut">
              <a:rPr lang="en-GB" smtClean="0"/>
              <a:t>13/04/2023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923C32-3F0F-4589-92D5-6FA419505C87}" type="slidenum">
              <a:rPr lang="en-GB" smtClean="0"/>
              <a:t>‹#›</a:t>
            </a:fld>
            <a:endParaRPr lang="en-GB"/>
          </a:p>
        </p:txBody>
      </p:sp>
    </p:spTree>
    <p:extLst>
      <p:ext uri="{BB962C8B-B14F-4D97-AF65-F5344CB8AC3E}">
        <p14:creationId xmlns:p14="http://schemas.microsoft.com/office/powerpoint/2010/main" val="490320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3BB4F4B-2542-4E4E-B872-4EAC5C6C19AF}" type="datetimeFigureOut">
              <a:rPr lang="en-GB" smtClean="0"/>
              <a:t>13/04/2023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A923C32-3F0F-4589-92D5-6FA419505C87}" type="slidenum">
              <a:rPr lang="en-GB" smtClean="0"/>
              <a:t>‹#›</a:t>
            </a:fld>
            <a:endParaRPr lang="en-GB"/>
          </a:p>
        </p:txBody>
      </p:sp>
    </p:spTree>
    <p:extLst>
      <p:ext uri="{BB962C8B-B14F-4D97-AF65-F5344CB8AC3E}">
        <p14:creationId xmlns:p14="http://schemas.microsoft.com/office/powerpoint/2010/main" val="684412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3BB4F4B-2542-4E4E-B872-4EAC5C6C19AF}" type="datetimeFigureOut">
              <a:rPr lang="en-GB" smtClean="0"/>
              <a:t>13/04/2023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A923C32-3F0F-4589-92D5-6FA419505C87}" type="slidenum">
              <a:rPr lang="en-GB" smtClean="0"/>
              <a:t>‹#›</a:t>
            </a:fld>
            <a:endParaRPr lang="en-GB"/>
          </a:p>
        </p:txBody>
      </p:sp>
      <p:sp>
        <p:nvSpPr>
          <p:cNvPr id="11" name="Title 1"/>
          <p:cNvSpPr>
            <a:spLocks noGrp="1"/>
          </p:cNvSpPr>
          <p:nvPr>
            <p:ph type="title"/>
          </p:nvPr>
        </p:nvSpPr>
        <p:spPr>
          <a:xfrm>
            <a:off x="318908" y="228600"/>
            <a:ext cx="10515600" cy="532340"/>
          </a:xfrm>
        </p:spPr>
        <p:txBody>
          <a:bodyPr/>
          <a:lstStyle/>
          <a:p>
            <a:r>
              <a:rPr lang="en-US"/>
              <a:t>Click to edit Master title style</a:t>
            </a:r>
            <a:endParaRPr lang="en-US" dirty="0"/>
          </a:p>
        </p:txBody>
      </p:sp>
    </p:spTree>
    <p:extLst>
      <p:ext uri="{BB962C8B-B14F-4D97-AF65-F5344CB8AC3E}">
        <p14:creationId xmlns:p14="http://schemas.microsoft.com/office/powerpoint/2010/main" val="584638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3BB4F4B-2542-4E4E-B872-4EAC5C6C19AF}" type="datetimeFigureOut">
              <a:rPr lang="en-GB" smtClean="0"/>
              <a:t>13/04/2023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A923C32-3F0F-4589-92D5-6FA419505C87}" type="slidenum">
              <a:rPr lang="en-GB" smtClean="0"/>
              <a:t>‹#›</a:t>
            </a:fld>
            <a:endParaRPr lang="en-GB"/>
          </a:p>
        </p:txBody>
      </p:sp>
    </p:spTree>
    <p:extLst>
      <p:ext uri="{BB962C8B-B14F-4D97-AF65-F5344CB8AC3E}">
        <p14:creationId xmlns:p14="http://schemas.microsoft.com/office/powerpoint/2010/main" val="227322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BB4F4B-2542-4E4E-B872-4EAC5C6C19AF}" type="datetimeFigureOut">
              <a:rPr lang="en-GB" smtClean="0"/>
              <a:t>13/04/2023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A923C32-3F0F-4589-92D5-6FA419505C87}" type="slidenum">
              <a:rPr lang="en-GB" smtClean="0"/>
              <a:t>‹#›</a:t>
            </a:fld>
            <a:endParaRPr lang="en-GB"/>
          </a:p>
        </p:txBody>
      </p:sp>
    </p:spTree>
    <p:extLst>
      <p:ext uri="{BB962C8B-B14F-4D97-AF65-F5344CB8AC3E}">
        <p14:creationId xmlns:p14="http://schemas.microsoft.com/office/powerpoint/2010/main" val="1420677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987426"/>
            <a:ext cx="3932237" cy="488156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BB4F4B-2542-4E4E-B872-4EAC5C6C19AF}" type="datetimeFigureOut">
              <a:rPr lang="en-GB" smtClean="0"/>
              <a:t>13/04/2023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A923C32-3F0F-4589-92D5-6FA419505C87}" type="slidenum">
              <a:rPr lang="en-GB" smtClean="0"/>
              <a:t>‹#›</a:t>
            </a:fld>
            <a:endParaRPr lang="en-GB"/>
          </a:p>
        </p:txBody>
      </p:sp>
      <p:sp>
        <p:nvSpPr>
          <p:cNvPr id="8" name="Title 1"/>
          <p:cNvSpPr>
            <a:spLocks noGrp="1"/>
          </p:cNvSpPr>
          <p:nvPr>
            <p:ph type="title"/>
          </p:nvPr>
        </p:nvSpPr>
        <p:spPr>
          <a:xfrm>
            <a:off x="318908" y="228600"/>
            <a:ext cx="10515600" cy="532340"/>
          </a:xfrm>
        </p:spPr>
        <p:txBody>
          <a:bodyPr/>
          <a:lstStyle/>
          <a:p>
            <a:r>
              <a:rPr lang="en-US"/>
              <a:t>Click to edit Master title style</a:t>
            </a:r>
            <a:endParaRPr lang="en-US" dirty="0"/>
          </a:p>
        </p:txBody>
      </p:sp>
    </p:spTree>
    <p:extLst>
      <p:ext uri="{BB962C8B-B14F-4D97-AF65-F5344CB8AC3E}">
        <p14:creationId xmlns:p14="http://schemas.microsoft.com/office/powerpoint/2010/main" val="3042936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987426"/>
            <a:ext cx="3932237" cy="488156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BB4F4B-2542-4E4E-B872-4EAC5C6C19AF}" type="datetimeFigureOut">
              <a:rPr lang="en-GB" smtClean="0"/>
              <a:t>13/04/2023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A923C32-3F0F-4589-92D5-6FA419505C87}" type="slidenum">
              <a:rPr lang="en-GB" smtClean="0"/>
              <a:t>‹#›</a:t>
            </a:fld>
            <a:endParaRPr lang="en-GB"/>
          </a:p>
        </p:txBody>
      </p:sp>
      <p:sp>
        <p:nvSpPr>
          <p:cNvPr id="8" name="Title 1"/>
          <p:cNvSpPr>
            <a:spLocks noGrp="1"/>
          </p:cNvSpPr>
          <p:nvPr>
            <p:ph type="title"/>
          </p:nvPr>
        </p:nvSpPr>
        <p:spPr>
          <a:xfrm>
            <a:off x="318908" y="228600"/>
            <a:ext cx="10515600" cy="532340"/>
          </a:xfrm>
        </p:spPr>
        <p:txBody>
          <a:bodyPr/>
          <a:lstStyle/>
          <a:p>
            <a:r>
              <a:rPr lang="en-US"/>
              <a:t>Click to edit Master title style</a:t>
            </a:r>
            <a:endParaRPr lang="en-US" dirty="0"/>
          </a:p>
        </p:txBody>
      </p:sp>
    </p:spTree>
    <p:extLst>
      <p:ext uri="{BB962C8B-B14F-4D97-AF65-F5344CB8AC3E}">
        <p14:creationId xmlns:p14="http://schemas.microsoft.com/office/powerpoint/2010/main" val="3240858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8908" y="228600"/>
            <a:ext cx="10515600" cy="53234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BB4F4B-2542-4E4E-B872-4EAC5C6C19AF}" type="datetimeFigureOut">
              <a:rPr lang="en-GB" smtClean="0"/>
              <a:t>13/04/2023</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923C32-3F0F-4589-92D5-6FA419505C87}" type="slidenum">
              <a:rPr lang="en-GB" smtClean="0"/>
              <a:t>‹#›</a:t>
            </a:fld>
            <a:endParaRPr lang="en-GB"/>
          </a:p>
        </p:txBody>
      </p:sp>
    </p:spTree>
    <p:extLst>
      <p:ext uri="{BB962C8B-B14F-4D97-AF65-F5344CB8AC3E}">
        <p14:creationId xmlns:p14="http://schemas.microsoft.com/office/powerpoint/2010/main" val="40735450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5" r:id="rId13"/>
    <p:sldLayoutId id="2147483676" r:id="rId14"/>
    <p:sldLayoutId id="2147483677" r:id="rId15"/>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3DEFF5E-E0F3-460F-9AC0-C8D5A2264C6B}" type="datetimeFigureOut">
              <a:rPr lang="en-GB" smtClean="0"/>
              <a:t>13/04/2023</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25754D9-781F-4515-B9F1-CDD0C4A54E27}" type="slidenum">
              <a:rPr lang="en-GB" smtClean="0"/>
              <a:t>‹#›</a:t>
            </a:fld>
            <a:endParaRPr lang="en-GB"/>
          </a:p>
        </p:txBody>
      </p:sp>
    </p:spTree>
    <p:extLst>
      <p:ext uri="{BB962C8B-B14F-4D97-AF65-F5344CB8AC3E}">
        <p14:creationId xmlns:p14="http://schemas.microsoft.com/office/powerpoint/2010/main" val="2345253537"/>
      </p:ext>
    </p:extLst>
  </p:cSld>
  <p:clrMap bg1="lt1" tx1="dk1" bg2="lt2" tx2="dk2" accent1="accent1" accent2="accent2" accent3="accent3" accent4="accent4" accent5="accent5" accent6="accent6" hlink="hlink" folHlink="folHlink"/>
  <p:sldLayoutIdLst>
    <p:sldLayoutId id="2147483674"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www.yatun.cz/"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9.jpg"/><Relationship Id="rId5" Type="http://schemas.openxmlformats.org/officeDocument/2006/relationships/image" Target="../media/image31.png"/><Relationship Id="rId10" Type="http://schemas.openxmlformats.org/officeDocument/2006/relationships/image" Target="../media/image36.jpeg"/><Relationship Id="rId4" Type="http://schemas.openxmlformats.org/officeDocument/2006/relationships/image" Target="../media/image30.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27.emf"/><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3.png"/><Relationship Id="rId7" Type="http://schemas.openxmlformats.org/officeDocument/2006/relationships/image" Target="../media/image46.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hyperlink" Target="http://www.yatun.cz/"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7.jp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9.jpg"/><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8.xml.rels><?xml version="1.0" encoding="UTF-8" standalone="yes"?>
<Relationships xmlns="http://schemas.openxmlformats.org/package/2006/relationships"><Relationship Id="rId8" Type="http://schemas.openxmlformats.org/officeDocument/2006/relationships/image" Target="../media/image66.emf"/><Relationship Id="rId13" Type="http://schemas.openxmlformats.org/officeDocument/2006/relationships/image" Target="../media/image9.jpg"/><Relationship Id="rId3" Type="http://schemas.openxmlformats.org/officeDocument/2006/relationships/image" Target="../media/image61.jpg"/><Relationship Id="rId7" Type="http://schemas.openxmlformats.org/officeDocument/2006/relationships/image" Target="../media/image65.png"/><Relationship Id="rId12" Type="http://schemas.openxmlformats.org/officeDocument/2006/relationships/hyperlink" Target="https://www.granddesigns.tv/east-london/" TargetMode="External"/><Relationship Id="rId2" Type="http://schemas.openxmlformats.org/officeDocument/2006/relationships/image" Target="../media/image60.png"/><Relationship Id="rId1" Type="http://schemas.openxmlformats.org/officeDocument/2006/relationships/slideLayout" Target="../slideLayouts/slideLayout13.xml"/><Relationship Id="rId6" Type="http://schemas.openxmlformats.org/officeDocument/2006/relationships/image" Target="../media/image64.jpeg"/><Relationship Id="rId11" Type="http://schemas.openxmlformats.org/officeDocument/2006/relationships/image" Target="../media/image68.jpeg"/><Relationship Id="rId5" Type="http://schemas.openxmlformats.org/officeDocument/2006/relationships/image" Target="../media/image63.emf"/><Relationship Id="rId10" Type="http://schemas.openxmlformats.org/officeDocument/2006/relationships/image" Target="cid:image007.jpg@01D00D78.CA284DE0" TargetMode="External"/><Relationship Id="rId4" Type="http://schemas.openxmlformats.org/officeDocument/2006/relationships/image" Target="../media/image62.jpeg"/><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9.jp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image" Target="../media/image77.gif"/><Relationship Id="rId9" Type="http://schemas.openxmlformats.org/officeDocument/2006/relationships/image" Target="../media/image82.jpeg"/></Relationships>
</file>

<file path=ppt/slides/_rels/slide22.xml.rels><?xml version="1.0" encoding="UTF-8" standalone="yes"?>
<Relationships xmlns="http://schemas.openxmlformats.org/package/2006/relationships"><Relationship Id="rId3" Type="http://schemas.openxmlformats.org/officeDocument/2006/relationships/image" Target="cid:image006.jpg@01D1131E.496D1FD0" TargetMode="External"/><Relationship Id="rId7" Type="http://schemas.openxmlformats.org/officeDocument/2006/relationships/image" Target="../media/image9.jp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cid:image012.jpg@01D1131E.496D1FD0" TargetMode="External"/><Relationship Id="rId4" Type="http://schemas.openxmlformats.org/officeDocument/2006/relationships/image" Target="../media/image85.jpeg"/></Relationships>
</file>

<file path=ppt/slides/_rels/slide23.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9.jpg"/><Relationship Id="rId3" Type="http://schemas.openxmlformats.org/officeDocument/2006/relationships/image" Target="../media/image87.jpeg"/><Relationship Id="rId7" Type="http://schemas.openxmlformats.org/officeDocument/2006/relationships/hyperlink" Target="http://www.google.co.uk/imgres?imgurl=http://img.archiexpo.com/images_ae/photo-g/air-source-heat-pump-inverter-81620-5583893.jpg&amp;imgrefurl=http://www.archiexpo.com/prod/daikin-ac-americas-inc/air-source-heat-pumps-inverter-81620-1195793.html&amp;h=519&amp;w=389&amp;tbnid=rDPrFlfo4yry5M:&amp;zoom=1&amp;docid=WjWvvjU-ZEul_M&amp;ei=wn3cVP7YCsOqUdXJgbAI&amp;tbm=isch&amp;ved=0CGMQMyg4MDg" TargetMode="External"/><Relationship Id="rId12" Type="http://schemas.openxmlformats.org/officeDocument/2006/relationships/image" Target="../media/image95.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90.png"/><Relationship Id="rId11" Type="http://schemas.openxmlformats.org/officeDocument/2006/relationships/image" Target="../media/image94.png"/><Relationship Id="rId5" Type="http://schemas.openxmlformats.org/officeDocument/2006/relationships/image" Target="../media/image89.png"/><Relationship Id="rId10" Type="http://schemas.openxmlformats.org/officeDocument/2006/relationships/image" Target="../media/image93.jpeg"/><Relationship Id="rId4" Type="http://schemas.openxmlformats.org/officeDocument/2006/relationships/image" Target="../media/image88.png"/><Relationship Id="rId9" Type="http://schemas.openxmlformats.org/officeDocument/2006/relationships/image" Target="../media/image92.jpeg"/></Relationships>
</file>

<file path=ppt/slides/_rels/slide24.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6.png"/><Relationship Id="rId7" Type="http://schemas.openxmlformats.org/officeDocument/2006/relationships/image" Target="cid:image007.jpg@01D00D78.CA284DE0"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98.png"/><Relationship Id="rId11" Type="http://schemas.openxmlformats.org/officeDocument/2006/relationships/image" Target="../media/image9.jpg"/><Relationship Id="rId5" Type="http://schemas.openxmlformats.org/officeDocument/2006/relationships/image" Target="cid:image003.png@01D00D77.4D51A510" TargetMode="External"/><Relationship Id="rId10" Type="http://schemas.openxmlformats.org/officeDocument/2006/relationships/image" Target="../media/image95.png"/><Relationship Id="rId4" Type="http://schemas.openxmlformats.org/officeDocument/2006/relationships/image" Target="../media/image97.png"/><Relationship Id="rId9" Type="http://schemas.openxmlformats.org/officeDocument/2006/relationships/image" Target="../media/image94.png"/></Relationships>
</file>

<file path=ppt/slides/_rels/slide25.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63.emf"/><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102.emf"/><Relationship Id="rId4" Type="http://schemas.openxmlformats.org/officeDocument/2006/relationships/image" Target="../media/image101.emf"/></Relationships>
</file>

<file path=ppt/slides/_rels/slide2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64.jpeg"/><Relationship Id="rId7" Type="http://schemas.openxmlformats.org/officeDocument/2006/relationships/hyperlink" Target="https://www.granddesigns.tv/east-london/" TargetMode="External"/><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2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108.emf"/></Relationships>
</file>

<file path=ppt/slides/_rels/slide2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3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gif"/><Relationship Id="rId9" Type="http://schemas.openxmlformats.org/officeDocument/2006/relationships/image" Target="../media/image88.png"/></Relationships>
</file>

<file path=ppt/slides/_rels/slide34.xml.rels><?xml version="1.0" encoding="UTF-8" standalone="yes"?>
<Relationships xmlns="http://schemas.openxmlformats.org/package/2006/relationships"><Relationship Id="rId8" Type="http://schemas.openxmlformats.org/officeDocument/2006/relationships/image" Target="../media/image77.gif"/><Relationship Id="rId3" Type="http://schemas.openxmlformats.org/officeDocument/2006/relationships/image" Target="../media/image112.emf"/><Relationship Id="rId7" Type="http://schemas.openxmlformats.org/officeDocument/2006/relationships/image" Target="../media/image7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114.png"/><Relationship Id="rId4" Type="http://schemas.openxmlformats.org/officeDocument/2006/relationships/image" Target="../media/image113.png"/></Relationships>
</file>

<file path=ppt/slides/_rels/slide3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hyperlink" Target="http://www.yatun.cz/" TargetMode="Externa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9.jpg"/></Relationships>
</file>

<file path=ppt/slides/_rels/slide3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jpe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pn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8A2B76-0764-4E7E-950E-E3DCED419D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691"/>
            <a:ext cx="12192000" cy="683854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19028" y="1501346"/>
            <a:ext cx="7200000" cy="2110731"/>
          </a:xfrm>
          <a:prstGeom prst="rect">
            <a:avLst/>
          </a:prstGeom>
        </p:spPr>
      </p:pic>
      <p:sp>
        <p:nvSpPr>
          <p:cNvPr id="4" name="Title 3">
            <a:extLst>
              <a:ext uri="{FF2B5EF4-FFF2-40B4-BE49-F238E27FC236}">
                <a16:creationId xmlns:a16="http://schemas.microsoft.com/office/drawing/2014/main" id="{5E7E80F1-6D15-478F-89BE-D4E04F8BE804}"/>
              </a:ext>
            </a:extLst>
          </p:cNvPr>
          <p:cNvSpPr>
            <a:spLocks noGrp="1"/>
          </p:cNvSpPr>
          <p:nvPr>
            <p:ph type="ctrTitle"/>
          </p:nvPr>
        </p:nvSpPr>
        <p:spPr>
          <a:xfrm>
            <a:off x="1355315" y="3900405"/>
            <a:ext cx="9581745" cy="585810"/>
          </a:xfrm>
          <a:solidFill>
            <a:schemeClr val="bg1"/>
          </a:solidFill>
        </p:spPr>
        <p:txBody>
          <a:bodyPr>
            <a:normAutofit/>
          </a:bodyPr>
          <a:lstStyle/>
          <a:p>
            <a:r>
              <a:rPr lang="cs-CZ" b="1" dirty="0"/>
              <a:t>Představení společnosti a </a:t>
            </a:r>
            <a:r>
              <a:rPr lang="en-US" b="1" dirty="0" err="1"/>
              <a:t>technolog</a:t>
            </a:r>
            <a:r>
              <a:rPr lang="cs-CZ" b="1" dirty="0" err="1"/>
              <a:t>ie</a:t>
            </a:r>
            <a:endParaRPr lang="en-US" b="1" dirty="0"/>
          </a:p>
        </p:txBody>
      </p:sp>
      <p:pic>
        <p:nvPicPr>
          <p:cNvPr id="6" name="Obrázek 1">
            <a:extLst>
              <a:ext uri="{FF2B5EF4-FFF2-40B4-BE49-F238E27FC236}">
                <a16:creationId xmlns:a16="http://schemas.microsoft.com/office/drawing/2014/main" id="{423F42FD-CBFF-49C3-90BD-46FCC49963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91061" y="5872449"/>
            <a:ext cx="1888496" cy="58007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6">
            <a:extLst>
              <a:ext uri="{FF2B5EF4-FFF2-40B4-BE49-F238E27FC236}">
                <a16:creationId xmlns:a16="http://schemas.microsoft.com/office/drawing/2014/main" id="{328FAA7C-DE8D-4C94-A216-93AFC72CF0F9}"/>
              </a:ext>
            </a:extLst>
          </p:cNvPr>
          <p:cNvSpPr txBox="1"/>
          <p:nvPr/>
        </p:nvSpPr>
        <p:spPr>
          <a:xfrm>
            <a:off x="10291061" y="6452522"/>
            <a:ext cx="1888496" cy="369332"/>
          </a:xfrm>
          <a:prstGeom prst="rect">
            <a:avLst/>
          </a:prstGeom>
          <a:solidFill>
            <a:schemeClr val="bg1"/>
          </a:solidFill>
        </p:spPr>
        <p:txBody>
          <a:bodyPr wrap="square" rtlCol="0">
            <a:spAutoFit/>
          </a:bodyPr>
          <a:lstStyle/>
          <a:p>
            <a:r>
              <a:rPr lang="en-GB" dirty="0">
                <a:hlinkClick r:id="rId6"/>
              </a:rPr>
              <a:t>WWW.YATUN.CZ</a:t>
            </a:r>
            <a:endParaRPr lang="en-US" dirty="0"/>
          </a:p>
        </p:txBody>
      </p:sp>
    </p:spTree>
    <p:extLst>
      <p:ext uri="{BB962C8B-B14F-4D97-AF65-F5344CB8AC3E}">
        <p14:creationId xmlns:p14="http://schemas.microsoft.com/office/powerpoint/2010/main" val="3159434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BF3E843-22A4-B94A-9E0C-42F2A4DCF04B}"/>
              </a:ext>
            </a:extLst>
          </p:cNvPr>
          <p:cNvSpPr>
            <a:spLocks noGrp="1"/>
          </p:cNvSpPr>
          <p:nvPr>
            <p:ph type="title"/>
          </p:nvPr>
        </p:nvSpPr>
        <p:spPr>
          <a:xfrm>
            <a:off x="-13301" y="273990"/>
            <a:ext cx="10762444" cy="684740"/>
          </a:xfrm>
        </p:spPr>
        <p:txBody>
          <a:bodyPr>
            <a:noAutofit/>
          </a:bodyPr>
          <a:lstStyle/>
          <a:p>
            <a:r>
              <a:rPr lang="cs-CZ" sz="3200" dirty="0"/>
              <a:t>Ocenění za úspěšnou spolupráci průmyslu s univerzitou</a:t>
            </a:r>
            <a:endParaRPr lang="en-US" sz="3200" dirty="0"/>
          </a:p>
        </p:txBody>
      </p:sp>
      <p:pic>
        <p:nvPicPr>
          <p:cNvPr id="10" name="Picture 10">
            <a:extLst>
              <a:ext uri="{FF2B5EF4-FFF2-40B4-BE49-F238E27FC236}">
                <a16:creationId xmlns:a16="http://schemas.microsoft.com/office/drawing/2014/main" id="{B17C12C6-A01A-6E42-BB12-B3557C0641F1}"/>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6278"/>
          <a:stretch/>
        </p:blipFill>
        <p:spPr>
          <a:xfrm>
            <a:off x="181327" y="1077119"/>
            <a:ext cx="3003890" cy="3355291"/>
          </a:xfrm>
          <a:prstGeom prst="rect">
            <a:avLst/>
          </a:prstGeom>
        </p:spPr>
      </p:pic>
      <p:grpSp>
        <p:nvGrpSpPr>
          <p:cNvPr id="9" name="Group 8">
            <a:extLst>
              <a:ext uri="{FF2B5EF4-FFF2-40B4-BE49-F238E27FC236}">
                <a16:creationId xmlns:a16="http://schemas.microsoft.com/office/drawing/2014/main" id="{89E3E316-C66E-B241-9740-18CA83DAA4F7}"/>
              </a:ext>
            </a:extLst>
          </p:cNvPr>
          <p:cNvGrpSpPr/>
          <p:nvPr/>
        </p:nvGrpSpPr>
        <p:grpSpPr>
          <a:xfrm>
            <a:off x="5575025" y="5071692"/>
            <a:ext cx="1041950" cy="1035905"/>
            <a:chOff x="2248257" y="4746434"/>
            <a:chExt cx="1041950" cy="1035905"/>
          </a:xfrm>
        </p:grpSpPr>
        <p:pic>
          <p:nvPicPr>
            <p:cNvPr id="22" name="Picture 21">
              <a:extLst>
                <a:ext uri="{FF2B5EF4-FFF2-40B4-BE49-F238E27FC236}">
                  <a16:creationId xmlns:a16="http://schemas.microsoft.com/office/drawing/2014/main" id="{DFB82904-7610-DB40-BD9F-E59B07326E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343" t="8070" r="26843" b="50053"/>
            <a:stretch/>
          </p:blipFill>
          <p:spPr>
            <a:xfrm>
              <a:off x="2340244" y="4746434"/>
              <a:ext cx="708001" cy="811367"/>
            </a:xfrm>
            <a:prstGeom prst="rect">
              <a:avLst/>
            </a:prstGeom>
          </p:spPr>
        </p:pic>
        <p:sp>
          <p:nvSpPr>
            <p:cNvPr id="23" name="TextBox 22">
              <a:extLst>
                <a:ext uri="{FF2B5EF4-FFF2-40B4-BE49-F238E27FC236}">
                  <a16:creationId xmlns:a16="http://schemas.microsoft.com/office/drawing/2014/main" id="{71F7513F-2B0B-BF45-A97F-6261C79216FF}"/>
                </a:ext>
              </a:extLst>
            </p:cNvPr>
            <p:cNvSpPr txBox="1"/>
            <p:nvPr/>
          </p:nvSpPr>
          <p:spPr>
            <a:xfrm>
              <a:off x="2248257" y="5566895"/>
              <a:ext cx="1041950" cy="215444"/>
            </a:xfrm>
            <a:prstGeom prst="rect">
              <a:avLst/>
            </a:prstGeom>
            <a:noFill/>
          </p:spPr>
          <p:txBody>
            <a:bodyPr wrap="square" rtlCol="0" anchor="ctr">
              <a:spAutoFit/>
            </a:bodyPr>
            <a:lstStyle/>
            <a:p>
              <a:pPr algn="ctr"/>
              <a:r>
                <a:rPr lang="en-GB" sz="800" dirty="0"/>
                <a:t>David Oliver, PhD</a:t>
              </a:r>
              <a:endParaRPr lang="en-US" sz="800" dirty="0"/>
            </a:p>
          </p:txBody>
        </p:sp>
      </p:grpSp>
      <p:grpSp>
        <p:nvGrpSpPr>
          <p:cNvPr id="12" name="Group 11">
            <a:extLst>
              <a:ext uri="{FF2B5EF4-FFF2-40B4-BE49-F238E27FC236}">
                <a16:creationId xmlns:a16="http://schemas.microsoft.com/office/drawing/2014/main" id="{D88EEB8C-79AD-4E4A-AEE0-434FF6167585}"/>
              </a:ext>
            </a:extLst>
          </p:cNvPr>
          <p:cNvGrpSpPr/>
          <p:nvPr/>
        </p:nvGrpSpPr>
        <p:grpSpPr>
          <a:xfrm>
            <a:off x="6985365" y="5088067"/>
            <a:ext cx="1041950" cy="1298985"/>
            <a:chOff x="897598" y="4709994"/>
            <a:chExt cx="1041950" cy="1298985"/>
          </a:xfrm>
        </p:grpSpPr>
        <p:pic>
          <p:nvPicPr>
            <p:cNvPr id="20" name="Picture 19">
              <a:extLst>
                <a:ext uri="{FF2B5EF4-FFF2-40B4-BE49-F238E27FC236}">
                  <a16:creationId xmlns:a16="http://schemas.microsoft.com/office/drawing/2014/main" id="{186DBD19-547F-0949-B375-A481C44954E7}"/>
                </a:ext>
              </a:extLst>
            </p:cNvPr>
            <p:cNvPicPr>
              <a:picLocks noChangeAspect="1"/>
            </p:cNvPicPr>
            <p:nvPr/>
          </p:nvPicPr>
          <p:blipFill>
            <a:blip r:embed="rId4"/>
            <a:stretch>
              <a:fillRect/>
            </a:stretch>
          </p:blipFill>
          <p:spPr>
            <a:xfrm>
              <a:off x="1112880" y="4709994"/>
              <a:ext cx="611387" cy="815183"/>
            </a:xfrm>
            <a:prstGeom prst="rect">
              <a:avLst/>
            </a:prstGeom>
          </p:spPr>
        </p:pic>
        <p:sp>
          <p:nvSpPr>
            <p:cNvPr id="21" name="TextBox 20">
              <a:extLst>
                <a:ext uri="{FF2B5EF4-FFF2-40B4-BE49-F238E27FC236}">
                  <a16:creationId xmlns:a16="http://schemas.microsoft.com/office/drawing/2014/main" id="{6D0D2406-41D3-194D-8D99-E380E4CE3A23}"/>
                </a:ext>
              </a:extLst>
            </p:cNvPr>
            <p:cNvSpPr txBox="1"/>
            <p:nvPr/>
          </p:nvSpPr>
          <p:spPr>
            <a:xfrm>
              <a:off x="897598" y="5547314"/>
              <a:ext cx="1041950" cy="461665"/>
            </a:xfrm>
            <a:prstGeom prst="rect">
              <a:avLst/>
            </a:prstGeom>
            <a:noFill/>
          </p:spPr>
          <p:txBody>
            <a:bodyPr wrap="square" rtlCol="0" anchor="ctr">
              <a:spAutoFit/>
            </a:bodyPr>
            <a:lstStyle/>
            <a:p>
              <a:pPr algn="ctr"/>
              <a:r>
                <a:rPr lang="en-GB" sz="800" dirty="0"/>
                <a:t>Colin Pulham, Professor, Head of School</a:t>
              </a:r>
              <a:endParaRPr lang="en-US" sz="800" dirty="0"/>
            </a:p>
          </p:txBody>
        </p:sp>
      </p:grpSp>
      <p:grpSp>
        <p:nvGrpSpPr>
          <p:cNvPr id="13" name="Group 12">
            <a:extLst>
              <a:ext uri="{FF2B5EF4-FFF2-40B4-BE49-F238E27FC236}">
                <a16:creationId xmlns:a16="http://schemas.microsoft.com/office/drawing/2014/main" id="{48E73D68-893D-1041-9F1A-1187D7D3D9BC}"/>
              </a:ext>
            </a:extLst>
          </p:cNvPr>
          <p:cNvGrpSpPr/>
          <p:nvPr/>
        </p:nvGrpSpPr>
        <p:grpSpPr>
          <a:xfrm>
            <a:off x="9541421" y="5107139"/>
            <a:ext cx="937625" cy="1024028"/>
            <a:chOff x="3278524" y="4890864"/>
            <a:chExt cx="937625" cy="1024028"/>
          </a:xfrm>
        </p:grpSpPr>
        <p:pic>
          <p:nvPicPr>
            <p:cNvPr id="18" name="Picture 17">
              <a:extLst>
                <a:ext uri="{FF2B5EF4-FFF2-40B4-BE49-F238E27FC236}">
                  <a16:creationId xmlns:a16="http://schemas.microsoft.com/office/drawing/2014/main" id="{56D161E2-57FA-D64E-A5EC-6FBEF481DB6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53373" t="7985" r="-1574" b="12772"/>
            <a:stretch/>
          </p:blipFill>
          <p:spPr>
            <a:xfrm>
              <a:off x="3488331" y="4890864"/>
              <a:ext cx="638195" cy="808751"/>
            </a:xfrm>
            <a:prstGeom prst="rect">
              <a:avLst/>
            </a:prstGeom>
          </p:spPr>
        </p:pic>
        <p:sp>
          <p:nvSpPr>
            <p:cNvPr id="19" name="TextBox 18">
              <a:extLst>
                <a:ext uri="{FF2B5EF4-FFF2-40B4-BE49-F238E27FC236}">
                  <a16:creationId xmlns:a16="http://schemas.microsoft.com/office/drawing/2014/main" id="{4CB04B61-B339-1F40-B4ED-0DA5D01D1D24}"/>
                </a:ext>
              </a:extLst>
            </p:cNvPr>
            <p:cNvSpPr txBox="1"/>
            <p:nvPr/>
          </p:nvSpPr>
          <p:spPr>
            <a:xfrm>
              <a:off x="3278524" y="5699448"/>
              <a:ext cx="937625" cy="215444"/>
            </a:xfrm>
            <a:prstGeom prst="rect">
              <a:avLst/>
            </a:prstGeom>
            <a:noFill/>
          </p:spPr>
          <p:txBody>
            <a:bodyPr wrap="square" rtlCol="0" anchor="ctr">
              <a:spAutoFit/>
            </a:bodyPr>
            <a:lstStyle/>
            <a:p>
              <a:pPr algn="ctr"/>
              <a:r>
                <a:rPr lang="en-GB" sz="800" dirty="0"/>
                <a:t>Rowan Clark, PhD</a:t>
              </a:r>
              <a:endParaRPr lang="en-US" sz="800" dirty="0"/>
            </a:p>
          </p:txBody>
        </p:sp>
      </p:grpSp>
      <p:grpSp>
        <p:nvGrpSpPr>
          <p:cNvPr id="14" name="Group 13">
            <a:extLst>
              <a:ext uri="{FF2B5EF4-FFF2-40B4-BE49-F238E27FC236}">
                <a16:creationId xmlns:a16="http://schemas.microsoft.com/office/drawing/2014/main" id="{4EE54C41-11D0-4C40-AF8E-62F91548DDD9}"/>
              </a:ext>
            </a:extLst>
          </p:cNvPr>
          <p:cNvGrpSpPr/>
          <p:nvPr/>
        </p:nvGrpSpPr>
        <p:grpSpPr>
          <a:xfrm>
            <a:off x="10366041" y="5108829"/>
            <a:ext cx="1471217" cy="1012136"/>
            <a:chOff x="5205889" y="4382173"/>
            <a:chExt cx="1471217" cy="1012136"/>
          </a:xfrm>
        </p:grpSpPr>
        <p:pic>
          <p:nvPicPr>
            <p:cNvPr id="16" name="Picture 6">
              <a:extLst>
                <a:ext uri="{FF2B5EF4-FFF2-40B4-BE49-F238E27FC236}">
                  <a16:creationId xmlns:a16="http://schemas.microsoft.com/office/drawing/2014/main" id="{350D4C49-4B3D-FD47-8E43-AC59E730B63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211" t="18687" b="26836"/>
            <a:stretch/>
          </p:blipFill>
          <p:spPr>
            <a:xfrm>
              <a:off x="5588991" y="4382173"/>
              <a:ext cx="671865" cy="806796"/>
            </a:xfrm>
            <a:prstGeom prst="rect">
              <a:avLst/>
            </a:prstGeom>
          </p:spPr>
        </p:pic>
        <p:sp>
          <p:nvSpPr>
            <p:cNvPr id="17" name="TextBox 16">
              <a:extLst>
                <a:ext uri="{FF2B5EF4-FFF2-40B4-BE49-F238E27FC236}">
                  <a16:creationId xmlns:a16="http://schemas.microsoft.com/office/drawing/2014/main" id="{C412376D-8D05-4F42-A9AB-2F6D9F0A8D53}"/>
                </a:ext>
              </a:extLst>
            </p:cNvPr>
            <p:cNvSpPr txBox="1"/>
            <p:nvPr/>
          </p:nvSpPr>
          <p:spPr>
            <a:xfrm>
              <a:off x="5205889" y="5178865"/>
              <a:ext cx="1471217" cy="215444"/>
            </a:xfrm>
            <a:prstGeom prst="rect">
              <a:avLst/>
            </a:prstGeom>
            <a:noFill/>
          </p:spPr>
          <p:txBody>
            <a:bodyPr wrap="square" rtlCol="0" anchor="ctr">
              <a:spAutoFit/>
            </a:bodyPr>
            <a:lstStyle/>
            <a:p>
              <a:pPr algn="ctr"/>
              <a:r>
                <a:rPr lang="en-GB" sz="800" dirty="0"/>
                <a:t>Emily Goddard, PhD Student</a:t>
              </a:r>
              <a:endParaRPr lang="en-US" sz="800" dirty="0"/>
            </a:p>
          </p:txBody>
        </p:sp>
      </p:grpSp>
      <p:pic>
        <p:nvPicPr>
          <p:cNvPr id="4" name="Picture 4">
            <a:extLst>
              <a:ext uri="{FF2B5EF4-FFF2-40B4-BE49-F238E27FC236}">
                <a16:creationId xmlns:a16="http://schemas.microsoft.com/office/drawing/2014/main" id="{A9CBC336-DF1B-434C-BC3D-6142BE6344A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4" t="14914" r="1"/>
          <a:stretch/>
        </p:blipFill>
        <p:spPr>
          <a:xfrm>
            <a:off x="4705349" y="1077119"/>
            <a:ext cx="6912613" cy="3926749"/>
          </a:xfrm>
          <a:prstGeom prst="rect">
            <a:avLst/>
          </a:prstGeom>
        </p:spPr>
      </p:pic>
      <p:grpSp>
        <p:nvGrpSpPr>
          <p:cNvPr id="5" name="Group 4">
            <a:extLst>
              <a:ext uri="{FF2B5EF4-FFF2-40B4-BE49-F238E27FC236}">
                <a16:creationId xmlns:a16="http://schemas.microsoft.com/office/drawing/2014/main" id="{AA6471BA-DC5D-9A4B-BA24-8EC82E0B5D40}"/>
              </a:ext>
            </a:extLst>
          </p:cNvPr>
          <p:cNvGrpSpPr/>
          <p:nvPr/>
        </p:nvGrpSpPr>
        <p:grpSpPr>
          <a:xfrm>
            <a:off x="4839013" y="5108829"/>
            <a:ext cx="912313" cy="1004593"/>
            <a:chOff x="5622389" y="4981829"/>
            <a:chExt cx="912313" cy="1004593"/>
          </a:xfrm>
        </p:grpSpPr>
        <p:sp>
          <p:nvSpPr>
            <p:cNvPr id="11" name="TextBox 10">
              <a:extLst>
                <a:ext uri="{FF2B5EF4-FFF2-40B4-BE49-F238E27FC236}">
                  <a16:creationId xmlns:a16="http://schemas.microsoft.com/office/drawing/2014/main" id="{622FC1D7-2E1C-5D4F-B890-806E79ECBF43}"/>
                </a:ext>
              </a:extLst>
            </p:cNvPr>
            <p:cNvSpPr txBox="1"/>
            <p:nvPr/>
          </p:nvSpPr>
          <p:spPr>
            <a:xfrm>
              <a:off x="5622389" y="5770978"/>
              <a:ext cx="912313" cy="215444"/>
            </a:xfrm>
            <a:prstGeom prst="rect">
              <a:avLst/>
            </a:prstGeom>
            <a:noFill/>
          </p:spPr>
          <p:txBody>
            <a:bodyPr wrap="square" rtlCol="0" anchor="ctr">
              <a:spAutoFit/>
            </a:bodyPr>
            <a:lstStyle/>
            <a:p>
              <a:pPr algn="ctr"/>
              <a:r>
                <a:rPr lang="en-GB" sz="800" dirty="0"/>
                <a:t>Kate Fisher, PhD</a:t>
              </a:r>
              <a:endParaRPr lang="en-US" sz="800" dirty="0"/>
            </a:p>
          </p:txBody>
        </p:sp>
        <p:pic>
          <p:nvPicPr>
            <p:cNvPr id="15" name="Picture 14">
              <a:extLst>
                <a:ext uri="{FF2B5EF4-FFF2-40B4-BE49-F238E27FC236}">
                  <a16:creationId xmlns:a16="http://schemas.microsoft.com/office/drawing/2014/main" id="{30DD49C6-9618-B24E-86D0-B6E2A329839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840" t="10068" r="6466" b="33764"/>
            <a:stretch/>
          </p:blipFill>
          <p:spPr>
            <a:xfrm>
              <a:off x="5742614" y="4981829"/>
              <a:ext cx="671865" cy="778732"/>
            </a:xfrm>
            <a:prstGeom prst="rect">
              <a:avLst/>
            </a:prstGeom>
          </p:spPr>
        </p:pic>
      </p:grpSp>
      <p:pic>
        <p:nvPicPr>
          <p:cNvPr id="6" name="Picture 6">
            <a:extLst>
              <a:ext uri="{FF2B5EF4-FFF2-40B4-BE49-F238E27FC236}">
                <a16:creationId xmlns:a16="http://schemas.microsoft.com/office/drawing/2014/main" id="{B0D036D8-CA00-2D45-BACD-B7331CCF67FA}"/>
              </a:ext>
            </a:extLst>
          </p:cNvPr>
          <p:cNvPicPr>
            <a:picLocks noChangeAspect="1"/>
          </p:cNvPicPr>
          <p:nvPr/>
        </p:nvPicPr>
        <p:blipFill rotWithShape="1">
          <a:blip r:embed="rId9">
            <a:extLst>
              <a:ext uri="{28A0092B-C50C-407E-A947-70E740481C1C}">
                <a14:useLocalDpi xmlns:a14="http://schemas.microsoft.com/office/drawing/2010/main" val="0"/>
              </a:ext>
            </a:extLst>
          </a:blip>
          <a:srcRect l="1886" t="1996" r="5816" b="37555"/>
          <a:stretch/>
        </p:blipFill>
        <p:spPr>
          <a:xfrm>
            <a:off x="189624" y="4554478"/>
            <a:ext cx="3815510" cy="2216795"/>
          </a:xfrm>
          <a:prstGeom prst="rect">
            <a:avLst/>
          </a:prstGeom>
        </p:spPr>
      </p:pic>
      <p:sp>
        <p:nvSpPr>
          <p:cNvPr id="24" name="TextBox 23">
            <a:extLst>
              <a:ext uri="{FF2B5EF4-FFF2-40B4-BE49-F238E27FC236}">
                <a16:creationId xmlns:a16="http://schemas.microsoft.com/office/drawing/2014/main" id="{D4BC4860-FBAF-1445-AF17-6F1D0C0309B0}"/>
              </a:ext>
            </a:extLst>
          </p:cNvPr>
          <p:cNvSpPr txBox="1"/>
          <p:nvPr/>
        </p:nvSpPr>
        <p:spPr>
          <a:xfrm>
            <a:off x="4095750" y="6311713"/>
            <a:ext cx="8096249" cy="307777"/>
          </a:xfrm>
          <a:prstGeom prst="rect">
            <a:avLst/>
          </a:prstGeom>
          <a:noFill/>
        </p:spPr>
        <p:txBody>
          <a:bodyPr wrap="square" rtlCol="0">
            <a:spAutoFit/>
          </a:bodyPr>
          <a:lstStyle/>
          <a:p>
            <a:r>
              <a:rPr lang="en-GB" sz="1400" dirty="0"/>
              <a:t>Scottish Knowledge Exchange Awards 2019, Powerful Partnerships Award</a:t>
            </a:r>
            <a:endParaRPr lang="en-US" sz="1400" dirty="0"/>
          </a:p>
        </p:txBody>
      </p:sp>
      <p:sp>
        <p:nvSpPr>
          <p:cNvPr id="26" name="Rectangle 25">
            <a:extLst>
              <a:ext uri="{FF2B5EF4-FFF2-40B4-BE49-F238E27FC236}">
                <a16:creationId xmlns:a16="http://schemas.microsoft.com/office/drawing/2014/main" id="{793C1493-6D84-9E45-A7BA-B66C2A14A314}"/>
              </a:ext>
            </a:extLst>
          </p:cNvPr>
          <p:cNvSpPr>
            <a:spLocks noChangeArrowheads="1"/>
          </p:cNvSpPr>
          <p:nvPr/>
        </p:nvSpPr>
        <p:spPr bwMode="auto">
          <a:xfrm>
            <a:off x="7648427" y="5923906"/>
            <a:ext cx="129558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0" hangingPunct="0">
              <a:defRPr/>
            </a:pPr>
            <a:r>
              <a:rPr lang="en-GB" altLang="en-US" sz="800" dirty="0">
                <a:solidFill>
                  <a:prstClr val="black"/>
                </a:solidFill>
                <a:latin typeface="Calibri" panose="020F0502020204030204"/>
              </a:rPr>
              <a:t>Andrew Bissell</a:t>
            </a:r>
          </a:p>
          <a:p>
            <a:pPr algn="ctr" defTabSz="685800" eaLnBrk="0" hangingPunct="0">
              <a:defRPr/>
            </a:pPr>
            <a:r>
              <a:rPr lang="en-GB" altLang="en-US" sz="800" dirty="0">
                <a:solidFill>
                  <a:prstClr val="black"/>
                </a:solidFill>
                <a:latin typeface="Calibri" panose="020F0502020204030204"/>
              </a:rPr>
              <a:t>CEO</a:t>
            </a:r>
          </a:p>
        </p:txBody>
      </p:sp>
      <p:pic>
        <p:nvPicPr>
          <p:cNvPr id="28" name="Picture 27">
            <a:extLst>
              <a:ext uri="{FF2B5EF4-FFF2-40B4-BE49-F238E27FC236}">
                <a16:creationId xmlns:a16="http://schemas.microsoft.com/office/drawing/2014/main" id="{36BDB42D-0D8D-5F42-A49B-BD630EBA4CD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53" t="3369" r="15557" b="9964"/>
          <a:stretch/>
        </p:blipFill>
        <p:spPr>
          <a:xfrm>
            <a:off x="8036892" y="5088067"/>
            <a:ext cx="518658" cy="794993"/>
          </a:xfrm>
          <a:prstGeom prst="rect">
            <a:avLst/>
          </a:prstGeom>
        </p:spPr>
      </p:pic>
      <p:pic>
        <p:nvPicPr>
          <p:cNvPr id="25" name="Picture 24" descr="A picture containing clipart&#10;&#10;Description automatically generated">
            <a:extLst>
              <a:ext uri="{FF2B5EF4-FFF2-40B4-BE49-F238E27FC236}">
                <a16:creationId xmlns:a16="http://schemas.microsoft.com/office/drawing/2014/main" id="{9D55425F-0231-4B48-A614-71E44203BC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49864" y="136523"/>
            <a:ext cx="2027612" cy="611061"/>
          </a:xfrm>
          <a:prstGeom prst="rect">
            <a:avLst/>
          </a:prstGeom>
        </p:spPr>
      </p:pic>
    </p:spTree>
    <p:extLst>
      <p:ext uri="{BB962C8B-B14F-4D97-AF65-F5344CB8AC3E}">
        <p14:creationId xmlns:p14="http://schemas.microsoft.com/office/powerpoint/2010/main" val="1969693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Rectangle 275">
            <a:extLst>
              <a:ext uri="{FF2B5EF4-FFF2-40B4-BE49-F238E27FC236}">
                <a16:creationId xmlns:a16="http://schemas.microsoft.com/office/drawing/2014/main" id="{FFAC7C66-4A0C-4F49-9C7F-9C29E0CD2527}"/>
              </a:ext>
            </a:extLst>
          </p:cNvPr>
          <p:cNvSpPr/>
          <p:nvPr/>
        </p:nvSpPr>
        <p:spPr>
          <a:xfrm>
            <a:off x="9175608" y="1206381"/>
            <a:ext cx="2925974" cy="352074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18920C5-EFEB-4622-A2E1-593CA4DA3899}"/>
              </a:ext>
            </a:extLst>
          </p:cNvPr>
          <p:cNvSpPr txBox="1"/>
          <p:nvPr/>
        </p:nvSpPr>
        <p:spPr>
          <a:xfrm>
            <a:off x="175125" y="-5832"/>
            <a:ext cx="9768893" cy="707886"/>
          </a:xfrm>
          <a:prstGeom prst="rect">
            <a:avLst/>
          </a:prstGeom>
          <a:noFill/>
        </p:spPr>
        <p:txBody>
          <a:bodyPr wrap="none" rtlCol="0">
            <a:spAutoFit/>
          </a:bodyPr>
          <a:lstStyle/>
          <a:p>
            <a:r>
              <a:rPr lang="cs-CZ" sz="4000" dirty="0"/>
              <a:t>Rozsah teplot tepelných</a:t>
            </a:r>
            <a:r>
              <a:rPr lang="en-GB" sz="4000" dirty="0"/>
              <a:t> &amp; </a:t>
            </a:r>
            <a:r>
              <a:rPr lang="cs-CZ" sz="4000" dirty="0"/>
              <a:t>chladových baterií </a:t>
            </a:r>
            <a:endParaRPr lang="en-GB" sz="4000" dirty="0"/>
          </a:p>
        </p:txBody>
      </p:sp>
      <p:sp>
        <p:nvSpPr>
          <p:cNvPr id="46" name="TextBox 45">
            <a:extLst>
              <a:ext uri="{FF2B5EF4-FFF2-40B4-BE49-F238E27FC236}">
                <a16:creationId xmlns:a16="http://schemas.microsoft.com/office/drawing/2014/main" id="{F98A66A8-7BC4-44FE-A660-2679D210F197}"/>
              </a:ext>
            </a:extLst>
          </p:cNvPr>
          <p:cNvSpPr txBox="1"/>
          <p:nvPr/>
        </p:nvSpPr>
        <p:spPr>
          <a:xfrm>
            <a:off x="202464" y="892912"/>
            <a:ext cx="12055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70C0"/>
                </a:solidFill>
                <a:effectLst/>
                <a:uLnTx/>
                <a:uFillTx/>
                <a:latin typeface="Calibri" panose="020F0502020204030204"/>
                <a:ea typeface="+mn-ea"/>
                <a:cs typeface="+mn-cs"/>
              </a:rPr>
              <a:t>C</a:t>
            </a:r>
            <a:r>
              <a:rPr kumimoji="0" lang="cs-CZ" b="0" i="0" u="none" strike="noStrike" kern="1200" cap="none" spc="0" normalizeH="0" baseline="0" noProof="0" dirty="0">
                <a:ln>
                  <a:noFill/>
                </a:ln>
                <a:solidFill>
                  <a:srgbClr val="0070C0"/>
                </a:solidFill>
                <a:effectLst/>
                <a:uLnTx/>
                <a:uFillTx/>
                <a:latin typeface="Calibri" panose="020F0502020204030204"/>
                <a:ea typeface="+mn-ea"/>
                <a:cs typeface="+mn-cs"/>
              </a:rPr>
              <a:t>hladové</a:t>
            </a:r>
            <a:r>
              <a:rPr kumimoji="0" lang="en-GB" b="0" i="0" u="none" strike="noStrike" kern="1200" cap="none" spc="0" normalizeH="0" baseline="0" noProof="0" dirty="0">
                <a:ln>
                  <a:noFill/>
                </a:ln>
                <a:solidFill>
                  <a:srgbClr val="0070C0"/>
                </a:solidFill>
                <a:effectLst/>
                <a:uLnTx/>
                <a:uFillTx/>
                <a:latin typeface="Calibri" panose="020F0502020204030204"/>
                <a:ea typeface="+mn-ea"/>
                <a:cs typeface="+mn-cs"/>
              </a:rPr>
              <a:t> </a:t>
            </a:r>
            <a:r>
              <a:rPr lang="cs-CZ" dirty="0">
                <a:solidFill>
                  <a:srgbClr val="0070C0"/>
                </a:solidFill>
                <a:latin typeface="Calibri" panose="020F0502020204030204"/>
              </a:rPr>
              <a:t>b</a:t>
            </a:r>
            <a:r>
              <a:rPr kumimoji="0" lang="en-GB" b="0" i="0" u="none" strike="noStrike" kern="1200" cap="none" spc="0" normalizeH="0" baseline="0" noProof="0" dirty="0" err="1">
                <a:ln>
                  <a:noFill/>
                </a:ln>
                <a:solidFill>
                  <a:srgbClr val="0070C0"/>
                </a:solidFill>
                <a:effectLst/>
                <a:uLnTx/>
                <a:uFillTx/>
                <a:latin typeface="Calibri" panose="020F0502020204030204"/>
                <a:ea typeface="+mn-ea"/>
                <a:cs typeface="+mn-cs"/>
              </a:rPr>
              <a:t>aterie</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 a </a:t>
            </a:r>
            <a:r>
              <a:rPr lang="cs-CZ" dirty="0">
                <a:solidFill>
                  <a:srgbClr val="FF0000"/>
                </a:solidFill>
                <a:latin typeface="Calibri" panose="020F0502020204030204"/>
              </a:rPr>
              <a:t>t</a:t>
            </a:r>
            <a:r>
              <a:rPr kumimoji="0" lang="en-GB" b="0" i="0" u="none" strike="noStrike" kern="1200" cap="none" spc="0" normalizeH="0" baseline="0" noProof="0" dirty="0">
                <a:ln>
                  <a:noFill/>
                </a:ln>
                <a:solidFill>
                  <a:srgbClr val="FF0000"/>
                </a:solidFill>
                <a:effectLst/>
                <a:uLnTx/>
                <a:uFillTx/>
                <a:latin typeface="Calibri" panose="020F0502020204030204"/>
                <a:ea typeface="+mn-ea"/>
                <a:cs typeface="+mn-cs"/>
              </a:rPr>
              <a:t>e</a:t>
            </a:r>
            <a:r>
              <a:rPr kumimoji="0" lang="cs-CZ" b="0" i="0" u="none" strike="noStrike" kern="1200" cap="none" spc="0" normalizeH="0" baseline="0" noProof="0" dirty="0" err="1">
                <a:ln>
                  <a:noFill/>
                </a:ln>
                <a:solidFill>
                  <a:srgbClr val="FF0000"/>
                </a:solidFill>
                <a:effectLst/>
                <a:uLnTx/>
                <a:uFillTx/>
                <a:latin typeface="Calibri" panose="020F0502020204030204"/>
                <a:ea typeface="+mn-ea"/>
                <a:cs typeface="+mn-cs"/>
              </a:rPr>
              <a:t>pelné</a:t>
            </a:r>
            <a:r>
              <a:rPr kumimoji="0" lang="cs-CZ" b="0" i="0" u="none" strike="noStrike" kern="1200" cap="none" spc="0" normalizeH="0" baseline="0" noProof="0" dirty="0">
                <a:ln>
                  <a:noFill/>
                </a:ln>
                <a:solidFill>
                  <a:srgbClr val="FF0000"/>
                </a:solidFill>
                <a:effectLst/>
                <a:uLnTx/>
                <a:uFillTx/>
                <a:latin typeface="Calibri" panose="020F0502020204030204"/>
                <a:ea typeface="+mn-ea"/>
                <a:cs typeface="+mn-cs"/>
              </a:rPr>
              <a:t> b</a:t>
            </a:r>
            <a:r>
              <a:rPr kumimoji="0" lang="en-GB" b="0" i="0" u="none" strike="noStrike" kern="1200" cap="none" spc="0" normalizeH="0" baseline="0" noProof="0" dirty="0" err="1">
                <a:ln>
                  <a:noFill/>
                </a:ln>
                <a:solidFill>
                  <a:srgbClr val="FF0000"/>
                </a:solidFill>
                <a:effectLst/>
                <a:uLnTx/>
                <a:uFillTx/>
                <a:latin typeface="Calibri" panose="020F0502020204030204"/>
                <a:ea typeface="+mn-ea"/>
                <a:cs typeface="+mn-cs"/>
              </a:rPr>
              <a:t>aterie</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b="0" i="0" u="none" strike="noStrike" kern="1200" cap="none" spc="0" normalizeH="0" baseline="0" noProof="0" dirty="0" err="1">
                <a:ln>
                  <a:noFill/>
                </a:ln>
                <a:solidFill>
                  <a:prstClr val="black"/>
                </a:solidFill>
                <a:effectLst/>
                <a:uLnTx/>
                <a:uFillTx/>
                <a:latin typeface="Calibri" panose="020F0502020204030204"/>
                <a:ea typeface="+mn-ea"/>
                <a:cs typeface="+mn-cs"/>
              </a:rPr>
              <a:t>Sunamp</a:t>
            </a:r>
            <a:r>
              <a:rPr kumimoji="0" lang="cs-CZ" b="0" i="0" u="none" strike="noStrike" kern="1200" cap="none" spc="0" normalizeH="0" baseline="0" noProof="0" dirty="0">
                <a:ln>
                  <a:noFill/>
                </a:ln>
                <a:solidFill>
                  <a:prstClr val="black"/>
                </a:solidFill>
                <a:effectLst/>
                <a:uLnTx/>
                <a:uFillTx/>
                <a:latin typeface="Calibri" panose="020F0502020204030204"/>
                <a:ea typeface="+mn-ea"/>
                <a:cs typeface="+mn-cs"/>
              </a:rPr>
              <a:t> mohou být plněny různými materiály pro optimální přizpůsobení aplikaci</a:t>
            </a: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5EC6DFA6-20BC-4886-BBF3-C138209B5438}"/>
              </a:ext>
            </a:extLst>
          </p:cNvPr>
          <p:cNvSpPr txBox="1"/>
          <p:nvPr/>
        </p:nvSpPr>
        <p:spPr>
          <a:xfrm>
            <a:off x="8634428" y="5066138"/>
            <a:ext cx="3333754" cy="15465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1" u="none" strike="noStrike" kern="1200" cap="none" spc="0" normalizeH="0" baseline="0" noProof="0" dirty="0">
                <a:ln>
                  <a:noFill/>
                </a:ln>
                <a:solidFill>
                  <a:prstClr val="black"/>
                </a:solidFill>
                <a:effectLst/>
                <a:uLnTx/>
                <a:uFillTx/>
                <a:latin typeface="Calibri" panose="020F0502020204030204"/>
                <a:ea typeface="+mn-ea"/>
                <a:cs typeface="+mn-cs"/>
              </a:rPr>
              <a:t>Uvedené teploty jsou teploty skupenské změny pro různé materiály</a:t>
            </a:r>
            <a:r>
              <a:rPr kumimoji="0" lang="en-GB" sz="1050" b="0" i="1"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50" i="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050" i="1" dirty="0">
                <a:solidFill>
                  <a:prstClr val="black"/>
                </a:solidFill>
                <a:latin typeface="Calibri" panose="020F0502020204030204"/>
              </a:rPr>
              <a:t>Úložné materiály </a:t>
            </a:r>
            <a:r>
              <a:rPr lang="cs-CZ" sz="1050" i="1" dirty="0" err="1">
                <a:solidFill>
                  <a:prstClr val="black"/>
                </a:solidFill>
                <a:latin typeface="Calibri" panose="020F0502020204030204"/>
              </a:rPr>
              <a:t>Su</a:t>
            </a:r>
            <a:r>
              <a:rPr kumimoji="0" lang="en-GB" sz="1050" b="0" i="1" u="none" strike="noStrike" kern="1200" cap="none" spc="0" normalizeH="0" baseline="0" noProof="0" dirty="0" err="1">
                <a:ln>
                  <a:noFill/>
                </a:ln>
                <a:solidFill>
                  <a:prstClr val="black"/>
                </a:solidFill>
                <a:effectLst/>
                <a:uLnTx/>
                <a:uFillTx/>
                <a:latin typeface="Calibri" panose="020F0502020204030204"/>
                <a:ea typeface="+mn-ea"/>
                <a:cs typeface="+mn-cs"/>
              </a:rPr>
              <a:t>namp</a:t>
            </a:r>
            <a:r>
              <a:rPr lang="cs-CZ" sz="1050" i="1" dirty="0">
                <a:solidFill>
                  <a:prstClr val="black"/>
                </a:solidFill>
                <a:latin typeface="Calibri" panose="020F0502020204030204"/>
              </a:rPr>
              <a:t> jsou vyvinuty interním vývojem firmy a obecně se jedná o anorganické, nehořlavé materiály</a:t>
            </a:r>
            <a:r>
              <a:rPr kumimoji="0" lang="en-GB" sz="1050" b="0" i="1" u="none" strike="noStrike" kern="1200" cap="none" spc="0" normalizeH="0" baseline="0" noProof="0" dirty="0">
                <a:ln>
                  <a:noFill/>
                </a:ln>
                <a:solidFill>
                  <a:prstClr val="black"/>
                </a:solidFill>
                <a:effectLst/>
                <a:uLnTx/>
                <a:uFillTx/>
                <a:latin typeface="Calibri" panose="020F0502020204030204"/>
                <a:ea typeface="+mn-ea"/>
                <a:cs typeface="+mn-cs"/>
              </a:rPr>
              <a:t>. </a:t>
            </a:r>
            <a:endParaRPr lang="en-GB" sz="1050" i="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50" i="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050" i="1" dirty="0">
                <a:solidFill>
                  <a:prstClr val="black"/>
                </a:solidFill>
                <a:latin typeface="Calibri" panose="020F0502020204030204"/>
              </a:rPr>
              <a:t>Poznámka</a:t>
            </a:r>
            <a:r>
              <a:rPr lang="en-GB" sz="1050" i="1" dirty="0">
                <a:solidFill>
                  <a:prstClr val="black"/>
                </a:solidFill>
                <a:latin typeface="Calibri" panose="020F0502020204030204"/>
              </a:rPr>
              <a:t>: </a:t>
            </a:r>
            <a:r>
              <a:rPr lang="cs-CZ" sz="1050" i="1" dirty="0">
                <a:solidFill>
                  <a:prstClr val="black"/>
                </a:solidFill>
                <a:latin typeface="Calibri" panose="020F0502020204030204"/>
              </a:rPr>
              <a:t>Materiály jsou v různém stadiu vývoje a ne všechny jsou komerčně dostupné</a:t>
            </a:r>
            <a:r>
              <a:rPr lang="en-GB" sz="1050" i="1" dirty="0">
                <a:solidFill>
                  <a:prstClr val="black"/>
                </a:solidFill>
                <a:latin typeface="Calibri" panose="020F0502020204030204"/>
              </a:rPr>
              <a:t>.</a:t>
            </a:r>
          </a:p>
        </p:txBody>
      </p:sp>
      <p:grpSp>
        <p:nvGrpSpPr>
          <p:cNvPr id="275" name="Group 274">
            <a:extLst>
              <a:ext uri="{FF2B5EF4-FFF2-40B4-BE49-F238E27FC236}">
                <a16:creationId xmlns:a16="http://schemas.microsoft.com/office/drawing/2014/main" id="{DE157859-8742-4B53-B488-2112A5C5736A}"/>
              </a:ext>
            </a:extLst>
          </p:cNvPr>
          <p:cNvGrpSpPr/>
          <p:nvPr/>
        </p:nvGrpSpPr>
        <p:grpSpPr>
          <a:xfrm>
            <a:off x="-91888" y="1306389"/>
            <a:ext cx="12283888" cy="3859747"/>
            <a:chOff x="-61814" y="1223290"/>
            <a:chExt cx="12283888" cy="3859747"/>
          </a:xfrm>
        </p:grpSpPr>
        <p:sp>
          <p:nvSpPr>
            <p:cNvPr id="16" name="Right Arrow 4">
              <a:extLst>
                <a:ext uri="{FF2B5EF4-FFF2-40B4-BE49-F238E27FC236}">
                  <a16:creationId xmlns:a16="http://schemas.microsoft.com/office/drawing/2014/main" id="{B4D1A53F-1359-4E19-8A28-7E5CE73BD921}"/>
                </a:ext>
              </a:extLst>
            </p:cNvPr>
            <p:cNvSpPr/>
            <p:nvPr/>
          </p:nvSpPr>
          <p:spPr>
            <a:xfrm>
              <a:off x="2092266" y="2826626"/>
              <a:ext cx="10048316" cy="436494"/>
            </a:xfrm>
            <a:prstGeom prst="rightArrow">
              <a:avLst>
                <a:gd name="adj1" fmla="val 50000"/>
                <a:gd name="adj2" fmla="val 142421"/>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3E289AEB-C2F0-41EB-BFCC-D2DA799A776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0800000">
              <a:off x="216222" y="2951999"/>
              <a:ext cx="11198348" cy="211084"/>
            </a:xfrm>
            <a:prstGeom prst="rect">
              <a:avLst/>
            </a:prstGeom>
          </p:spPr>
        </p:pic>
        <p:sp>
          <p:nvSpPr>
            <p:cNvPr id="26" name="TextBox 25">
              <a:extLst>
                <a:ext uri="{FF2B5EF4-FFF2-40B4-BE49-F238E27FC236}">
                  <a16:creationId xmlns:a16="http://schemas.microsoft.com/office/drawing/2014/main" id="{9E6491D9-C432-4D43-B737-E2498B6A70AA}"/>
                </a:ext>
              </a:extLst>
            </p:cNvPr>
            <p:cNvSpPr txBox="1"/>
            <p:nvPr/>
          </p:nvSpPr>
          <p:spPr>
            <a:xfrm>
              <a:off x="3224255" y="3381130"/>
              <a:ext cx="383852" cy="370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a:rPr>
                <a:t>0</a:t>
              </a:r>
              <a:endParaRPr kumimoji="0" lang="en-GB" sz="1800" b="0" i="0" u="none" strike="noStrike" kern="1200" cap="none" spc="0" normalizeH="0" baseline="0" noProof="0" dirty="0">
                <a:ln>
                  <a:noFill/>
                </a:ln>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F16B46DF-8F30-4D43-AD32-C778528EF446}"/>
                </a:ext>
              </a:extLst>
            </p:cNvPr>
            <p:cNvSpPr txBox="1"/>
            <p:nvPr/>
          </p:nvSpPr>
          <p:spPr>
            <a:xfrm>
              <a:off x="4959698" y="3406499"/>
              <a:ext cx="55583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Calibri" panose="020F0502020204030204"/>
                  <a:ea typeface="+mn-ea"/>
                  <a:cs typeface="+mn-cs"/>
                </a:rPr>
                <a:t>28</a:t>
              </a:r>
            </a:p>
          </p:txBody>
        </p:sp>
        <p:sp>
          <p:nvSpPr>
            <p:cNvPr id="39" name="TextBox 38">
              <a:extLst>
                <a:ext uri="{FF2B5EF4-FFF2-40B4-BE49-F238E27FC236}">
                  <a16:creationId xmlns:a16="http://schemas.microsoft.com/office/drawing/2014/main" id="{46676523-B08A-4C35-BC92-86CCFBD4EB17}"/>
                </a:ext>
              </a:extLst>
            </p:cNvPr>
            <p:cNvSpPr txBox="1"/>
            <p:nvPr/>
          </p:nvSpPr>
          <p:spPr>
            <a:xfrm>
              <a:off x="11434887" y="3245901"/>
              <a:ext cx="717376" cy="4616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 °C</a:t>
              </a:r>
            </a:p>
          </p:txBody>
        </p:sp>
        <p:sp>
          <p:nvSpPr>
            <p:cNvPr id="40" name="TextBox 39">
              <a:extLst>
                <a:ext uri="{FF2B5EF4-FFF2-40B4-BE49-F238E27FC236}">
                  <a16:creationId xmlns:a16="http://schemas.microsoft.com/office/drawing/2014/main" id="{423FB0FF-72C8-40E1-B7C9-139511E3C031}"/>
                </a:ext>
              </a:extLst>
            </p:cNvPr>
            <p:cNvSpPr txBox="1"/>
            <p:nvPr/>
          </p:nvSpPr>
          <p:spPr>
            <a:xfrm>
              <a:off x="3109238" y="1335461"/>
              <a:ext cx="123681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Chl</a:t>
              </a:r>
              <a:r>
                <a:rPr kumimoji="0" lang="cs-CZ" sz="1200" b="0" i="0" u="none" strike="noStrike" kern="1200" cap="none" spc="0" normalizeH="0" baseline="0" noProof="0" dirty="0" err="1">
                  <a:ln>
                    <a:noFill/>
                  </a:ln>
                  <a:solidFill>
                    <a:prstClr val="black"/>
                  </a:solidFill>
                  <a:effectLst/>
                  <a:uLnTx/>
                  <a:uFillTx/>
                  <a:latin typeface="Calibri" panose="020F0502020204030204"/>
                  <a:ea typeface="+mn-ea"/>
                  <a:cs typeface="+mn-cs"/>
                </a:rPr>
                <a:t>azení</a:t>
              </a:r>
              <a:r>
                <a:rPr kumimoji="0" lang="cs-CZ" sz="1200" b="0" i="0" u="none" strike="noStrike" kern="1200" cap="none" spc="0" normalizeH="0" baseline="0" noProof="0" dirty="0">
                  <a:ln>
                    <a:noFill/>
                  </a:ln>
                  <a:solidFill>
                    <a:prstClr val="black"/>
                  </a:solidFill>
                  <a:effectLst/>
                  <a:uLnTx/>
                  <a:uFillTx/>
                  <a:latin typeface="Calibri" panose="020F0502020204030204"/>
                  <a:ea typeface="+mn-ea"/>
                  <a:cs typeface="+mn-cs"/>
                </a:rPr>
                <a:t> skladů</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cs-CZ" sz="1200" dirty="0">
                  <a:solidFill>
                    <a:prstClr val="black"/>
                  </a:solidFill>
                  <a:latin typeface="Calibri" panose="020F0502020204030204"/>
                </a:rPr>
                <a:t>Klimatizace</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prstClr val="black"/>
                  </a:solidFill>
                </a:rPr>
                <a:t>C</a:t>
              </a:r>
              <a:r>
                <a:rPr lang="cs-CZ" sz="1200" dirty="0">
                  <a:solidFill>
                    <a:prstClr val="black"/>
                  </a:solidFill>
                </a:rPr>
                <a:t>hlazené výroby</a:t>
              </a:r>
              <a:r>
                <a:rPr lang="en-GB" sz="1200" dirty="0">
                  <a:solidFill>
                    <a:prstClr val="black"/>
                  </a:solidFill>
                </a:rPr>
                <a:t> </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B16B4357-8160-422B-A73C-319BB70B4991}"/>
                </a:ext>
              </a:extLst>
            </p:cNvPr>
            <p:cNvSpPr txBox="1"/>
            <p:nvPr/>
          </p:nvSpPr>
          <p:spPr>
            <a:xfrm>
              <a:off x="4468799" y="1240109"/>
              <a:ext cx="210767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200" dirty="0">
                  <a:solidFill>
                    <a:prstClr val="black"/>
                  </a:solidFill>
                  <a:latin typeface="Calibri" panose="020F0502020204030204"/>
                </a:rPr>
                <a:t>Předehřev teplé vody</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cs-CZ" sz="1200" dirty="0">
                  <a:solidFill>
                    <a:prstClr val="black"/>
                  </a:solidFill>
                  <a:latin typeface="Calibri" panose="020F0502020204030204"/>
                </a:rPr>
                <a:t>Podlahové topení</a:t>
              </a:r>
              <a:endParaRPr lang="en-GB" sz="1200" dirty="0">
                <a:solidFill>
                  <a:prstClr val="black"/>
                </a:solidFill>
                <a:latin typeface="Calibri" panose="020F0502020204030204"/>
              </a:endParaRPr>
            </a:p>
            <a:p>
              <a:pPr algn="ctr">
                <a:defRPr/>
              </a:pPr>
              <a:r>
                <a:rPr lang="cs-CZ" sz="1200" dirty="0">
                  <a:solidFill>
                    <a:prstClr val="black"/>
                  </a:solidFill>
                </a:rPr>
                <a:t>Využití odpadního tepla</a:t>
              </a:r>
              <a:r>
                <a:rPr lang="en-GB" sz="1200" dirty="0">
                  <a:solidFill>
                    <a:prstClr val="black"/>
                  </a:solidFill>
                </a:rPr>
                <a:t> </a:t>
              </a:r>
            </a:p>
            <a:p>
              <a:pPr algn="ctr">
                <a:defRPr/>
              </a:pPr>
              <a:r>
                <a:rPr lang="en-GB" sz="1200" dirty="0">
                  <a:solidFill>
                    <a:prstClr val="black"/>
                  </a:solidFill>
                </a:rPr>
                <a:t>C</a:t>
              </a:r>
              <a:r>
                <a:rPr lang="cs-CZ" sz="1200" dirty="0">
                  <a:solidFill>
                    <a:prstClr val="black"/>
                  </a:solidFill>
                </a:rPr>
                <a:t>hlazené výroby</a:t>
              </a:r>
              <a:r>
                <a:rPr lang="en-GB" sz="1200" dirty="0">
                  <a:solidFill>
                    <a:prstClr val="black"/>
                  </a:solidFill>
                </a:rPr>
                <a:t> </a:t>
              </a:r>
            </a:p>
          </p:txBody>
        </p:sp>
        <p:sp>
          <p:nvSpPr>
            <p:cNvPr id="42" name="TextBox 41">
              <a:extLst>
                <a:ext uri="{FF2B5EF4-FFF2-40B4-BE49-F238E27FC236}">
                  <a16:creationId xmlns:a16="http://schemas.microsoft.com/office/drawing/2014/main" id="{E45B231D-B247-4634-B82A-9C47A64DC0EA}"/>
                </a:ext>
              </a:extLst>
            </p:cNvPr>
            <p:cNvSpPr txBox="1"/>
            <p:nvPr/>
          </p:nvSpPr>
          <p:spPr>
            <a:xfrm>
              <a:off x="4793685" y="3971953"/>
              <a:ext cx="2292410"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Nízkoteplotní tepelná čerpadla</a:t>
              </a: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cs-CZ" sz="1050" dirty="0">
                  <a:solidFill>
                    <a:prstClr val="black"/>
                  </a:solidFill>
                  <a:latin typeface="Calibri" panose="020F0502020204030204"/>
                </a:rPr>
                <a:t>Fototermické systémy</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BD2DB163-05D0-4D96-8C45-DACD6BC55EFC}"/>
                </a:ext>
              </a:extLst>
            </p:cNvPr>
            <p:cNvSpPr txBox="1"/>
            <p:nvPr/>
          </p:nvSpPr>
          <p:spPr>
            <a:xfrm>
              <a:off x="7074074" y="1223290"/>
              <a:ext cx="17462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prstClr val="black"/>
                  </a:solidFill>
                  <a:effectLst/>
                  <a:uLnTx/>
                  <a:uFillTx/>
                  <a:latin typeface="Calibri" panose="020F0502020204030204"/>
                  <a:ea typeface="+mn-ea"/>
                  <a:cs typeface="+mn-cs"/>
                </a:rPr>
                <a:t>Teplá voda</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cs-CZ" sz="1200" dirty="0">
                  <a:solidFill>
                    <a:prstClr val="black"/>
                  </a:solidFill>
                  <a:latin typeface="Calibri" panose="020F0502020204030204"/>
                </a:rPr>
                <a:t>Topení</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cs-CZ" sz="1200" dirty="0">
                  <a:solidFill>
                    <a:prstClr val="black"/>
                  </a:solidFill>
                  <a:latin typeface="Calibri" panose="020F0502020204030204"/>
                </a:rPr>
                <a:t>Ukládání solární energie</a:t>
              </a:r>
              <a:endParaRPr lang="en-GB" sz="1200"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cs-CZ" sz="1200" dirty="0">
                  <a:solidFill>
                    <a:prstClr val="black"/>
                  </a:solidFill>
                  <a:latin typeface="Calibri" panose="020F0502020204030204"/>
                </a:rPr>
                <a:t>T</a:t>
              </a:r>
              <a:r>
                <a:rPr kumimoji="0" lang="cs-CZ" sz="1200" b="0" i="0" u="none" strike="noStrike" kern="1200" cap="none" spc="0" normalizeH="0" baseline="0" noProof="0" dirty="0" err="1">
                  <a:ln>
                    <a:noFill/>
                  </a:ln>
                  <a:solidFill>
                    <a:prstClr val="black"/>
                  </a:solidFill>
                  <a:effectLst/>
                  <a:uLnTx/>
                  <a:uFillTx/>
                  <a:latin typeface="Calibri" panose="020F0502020204030204"/>
                  <a:ea typeface="+mn-ea"/>
                  <a:cs typeface="+mn-cs"/>
                </a:rPr>
                <a:t>eplé</a:t>
              </a:r>
              <a:r>
                <a:rPr kumimoji="0" lang="cs-CZ" sz="1200" b="0" i="0" u="none" strike="noStrike" kern="1200" cap="none" spc="0" normalizeH="0" baseline="0" noProof="0" dirty="0">
                  <a:ln>
                    <a:noFill/>
                  </a:ln>
                  <a:solidFill>
                    <a:prstClr val="black"/>
                  </a:solidFill>
                  <a:effectLst/>
                  <a:uLnTx/>
                  <a:uFillTx/>
                  <a:latin typeface="Calibri" panose="020F0502020204030204"/>
                  <a:ea typeface="+mn-ea"/>
                  <a:cs typeface="+mn-cs"/>
                </a:rPr>
                <a:t> výrobní procesy</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318D5340-D264-4363-BCE4-CE97D094B533}"/>
                </a:ext>
              </a:extLst>
            </p:cNvPr>
            <p:cNvSpPr txBox="1"/>
            <p:nvPr/>
          </p:nvSpPr>
          <p:spPr>
            <a:xfrm>
              <a:off x="7556921" y="3905792"/>
              <a:ext cx="1383001" cy="11772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Vysokoteplotní tepelná čerpadla</a:t>
              </a: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Kotle</a:t>
              </a: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Pece</a:t>
              </a:r>
              <a:r>
                <a:rPr lang="cs-CZ" sz="1050" dirty="0">
                  <a:solidFill>
                    <a:prstClr val="black"/>
                  </a:solidFill>
                  <a:latin typeface="Calibri" panose="020F0502020204030204"/>
                </a:rPr>
                <a:t>, Kogenerace</a:t>
              </a: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cs-CZ" sz="1050" dirty="0">
                  <a:solidFill>
                    <a:prstClr val="black"/>
                  </a:solidFill>
                  <a:latin typeface="Calibri" panose="020F0502020204030204"/>
                </a:rPr>
                <a:t>Odporové topení</a:t>
              </a: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94AE6F36-3DAF-4383-B1C8-4DA110D6698C}"/>
                </a:ext>
              </a:extLst>
            </p:cNvPr>
            <p:cNvSpPr txBox="1"/>
            <p:nvPr/>
          </p:nvSpPr>
          <p:spPr>
            <a:xfrm>
              <a:off x="2834097" y="3382796"/>
              <a:ext cx="5185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Calibri" panose="020F0502020204030204"/>
                  <a:ea typeface="+mn-ea"/>
                  <a:cs typeface="+mn-cs"/>
                </a:rPr>
                <a:t>-10</a:t>
              </a:r>
            </a:p>
          </p:txBody>
        </p:sp>
        <p:sp>
          <p:nvSpPr>
            <p:cNvPr id="56" name="TextBox 55">
              <a:extLst>
                <a:ext uri="{FF2B5EF4-FFF2-40B4-BE49-F238E27FC236}">
                  <a16:creationId xmlns:a16="http://schemas.microsoft.com/office/drawing/2014/main" id="{6CF127D9-EDE7-4787-864E-BD4086190942}"/>
                </a:ext>
              </a:extLst>
            </p:cNvPr>
            <p:cNvSpPr txBox="1"/>
            <p:nvPr/>
          </p:nvSpPr>
          <p:spPr>
            <a:xfrm>
              <a:off x="1731307" y="3391224"/>
              <a:ext cx="6006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Calibri" panose="020F0502020204030204"/>
                  <a:ea typeface="+mn-ea"/>
                  <a:cs typeface="+mn-cs"/>
                </a:rPr>
                <a:t>-21</a:t>
              </a:r>
            </a:p>
          </p:txBody>
        </p:sp>
        <p:sp>
          <p:nvSpPr>
            <p:cNvPr id="57" name="TextBox 56">
              <a:extLst>
                <a:ext uri="{FF2B5EF4-FFF2-40B4-BE49-F238E27FC236}">
                  <a16:creationId xmlns:a16="http://schemas.microsoft.com/office/drawing/2014/main" id="{FD6D4461-567C-497D-8C2F-1049E2F3E1A5}"/>
                </a:ext>
              </a:extLst>
            </p:cNvPr>
            <p:cNvSpPr txBox="1"/>
            <p:nvPr/>
          </p:nvSpPr>
          <p:spPr>
            <a:xfrm>
              <a:off x="1174576" y="1432777"/>
              <a:ext cx="16149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prstClr val="black"/>
                  </a:solidFill>
                  <a:effectLst/>
                  <a:uLnTx/>
                  <a:uFillTx/>
                  <a:latin typeface="Calibri" panose="020F0502020204030204"/>
                  <a:ea typeface="+mn-ea"/>
                  <a:cs typeface="+mn-cs"/>
                </a:rPr>
                <a:t>Mražení potravin</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err="1">
                  <a:solidFill>
                    <a:prstClr val="black"/>
                  </a:solidFill>
                  <a:latin typeface="Calibri" panose="020F0502020204030204"/>
                </a:rPr>
                <a:t>Pr</a:t>
              </a:r>
              <a:r>
                <a:rPr lang="cs-CZ" sz="1200" dirty="0" err="1">
                  <a:solidFill>
                    <a:prstClr val="black"/>
                  </a:solidFill>
                  <a:latin typeface="Calibri" panose="020F0502020204030204"/>
                </a:rPr>
                <a:t>ůmyslové</a:t>
              </a:r>
              <a:r>
                <a:rPr lang="cs-CZ" sz="1200" dirty="0">
                  <a:solidFill>
                    <a:prstClr val="black"/>
                  </a:solidFill>
                  <a:latin typeface="Calibri" panose="020F0502020204030204"/>
                </a:rPr>
                <a:t> chlazení</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BCD8FE84-7E8E-427D-933C-59DE4AF3BA0C}"/>
                </a:ext>
              </a:extLst>
            </p:cNvPr>
            <p:cNvSpPr txBox="1"/>
            <p:nvPr/>
          </p:nvSpPr>
          <p:spPr>
            <a:xfrm>
              <a:off x="9205682" y="1393176"/>
              <a:ext cx="2613911" cy="646331"/>
            </a:xfrm>
            <a:prstGeom prst="rect">
              <a:avLst/>
            </a:prstGeom>
            <a:noFill/>
          </p:spPr>
          <p:txBody>
            <a:bodyPr wrap="square" rtlCol="0">
              <a:spAutoFit/>
            </a:bodyPr>
            <a:lstStyle/>
            <a:p>
              <a:pPr algn="ctr">
                <a:defRPr/>
              </a:pPr>
              <a:r>
                <a:rPr lang="cs-CZ" sz="1200" dirty="0">
                  <a:solidFill>
                    <a:prstClr val="black"/>
                  </a:solidFill>
                </a:rPr>
                <a:t>Průmyslové tepelné procesy</a:t>
              </a:r>
              <a:endParaRPr lang="en-GB" sz="1200" dirty="0">
                <a:solidFill>
                  <a:prstClr val="black"/>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prstClr val="black"/>
                  </a:solidFill>
                  <a:effectLst/>
                  <a:uLnTx/>
                  <a:uFillTx/>
                  <a:latin typeface="Calibri" panose="020F0502020204030204"/>
                  <a:ea typeface="+mn-ea"/>
                  <a:cs typeface="+mn-cs"/>
                </a:rPr>
                <a:t>Využití průmyslového odpadního tepla</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prstClr val="black"/>
                  </a:solidFill>
                  <a:effectLst/>
                  <a:uLnTx/>
                  <a:uFillTx/>
                  <a:latin typeface="Calibri" panose="020F0502020204030204"/>
                  <a:ea typeface="+mn-ea"/>
                  <a:cs typeface="+mn-cs"/>
                </a:rPr>
                <a:t>Dočasné ukládání tepla</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60" name="Straight Connector 59">
              <a:extLst>
                <a:ext uri="{FF2B5EF4-FFF2-40B4-BE49-F238E27FC236}">
                  <a16:creationId xmlns:a16="http://schemas.microsoft.com/office/drawing/2014/main" id="{F7694C39-FD7D-4640-8AEC-F97E54D3A42C}"/>
                </a:ext>
              </a:extLst>
            </p:cNvPr>
            <p:cNvCxnSpPr>
              <a:cxnSpLocks/>
            </p:cNvCxnSpPr>
            <p:nvPr/>
          </p:nvCxnSpPr>
          <p:spPr>
            <a:xfrm>
              <a:off x="9180694" y="1343679"/>
              <a:ext cx="24988" cy="3173606"/>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C582FC5-9F50-4D16-875E-96B7AF969BF9}"/>
                </a:ext>
              </a:extLst>
            </p:cNvPr>
            <p:cNvCxnSpPr>
              <a:cxnSpLocks/>
            </p:cNvCxnSpPr>
            <p:nvPr/>
          </p:nvCxnSpPr>
          <p:spPr>
            <a:xfrm>
              <a:off x="7406077" y="3169782"/>
              <a:ext cx="0" cy="1379252"/>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F40E345-6714-409A-95AE-B3D53605D953}"/>
                </a:ext>
              </a:extLst>
            </p:cNvPr>
            <p:cNvCxnSpPr>
              <a:cxnSpLocks/>
            </p:cNvCxnSpPr>
            <p:nvPr/>
          </p:nvCxnSpPr>
          <p:spPr>
            <a:xfrm>
              <a:off x="4548760" y="1296356"/>
              <a:ext cx="7330" cy="3252678"/>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2302A3D-E51A-4844-9033-9FC9C20DC231}"/>
                </a:ext>
              </a:extLst>
            </p:cNvPr>
            <p:cNvCxnSpPr>
              <a:cxnSpLocks/>
            </p:cNvCxnSpPr>
            <p:nvPr/>
          </p:nvCxnSpPr>
          <p:spPr>
            <a:xfrm flipH="1">
              <a:off x="2847891" y="1375428"/>
              <a:ext cx="24033" cy="1590289"/>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B476074-0D61-46D5-93AD-F9DA92518771}"/>
                </a:ext>
              </a:extLst>
            </p:cNvPr>
            <p:cNvSpPr txBox="1"/>
            <p:nvPr/>
          </p:nvSpPr>
          <p:spPr>
            <a:xfrm>
              <a:off x="1441069" y="3931291"/>
              <a:ext cx="2292410"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t>Ch</a:t>
              </a: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ladiče</a:t>
              </a: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cs-CZ" sz="1050" dirty="0">
                  <a:solidFill>
                    <a:prstClr val="black"/>
                  </a:solidFill>
                  <a:latin typeface="Calibri" panose="020F0502020204030204"/>
                </a:rPr>
                <a:t>Klimatizace</a:t>
              </a:r>
              <a:endParaRPr lang="en-GB" sz="1050"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err="1">
                  <a:ln>
                    <a:noFill/>
                  </a:ln>
                  <a:solidFill>
                    <a:prstClr val="black"/>
                  </a:solidFill>
                  <a:effectLst/>
                  <a:uLnTx/>
                  <a:uFillTx/>
                  <a:latin typeface="Calibri" panose="020F0502020204030204"/>
                  <a:ea typeface="+mn-ea"/>
                  <a:cs typeface="+mn-cs"/>
                </a:rPr>
                <a:t>Rever</a:t>
              </a:r>
              <a:r>
                <a:rPr kumimoji="0" lang="cs-CZ" sz="1050" b="0" i="0" u="none" strike="noStrike" kern="1200" cap="none" spc="0" normalizeH="0" baseline="0" noProof="0" dirty="0" err="1">
                  <a:ln>
                    <a:noFill/>
                  </a:ln>
                  <a:solidFill>
                    <a:prstClr val="black"/>
                  </a:solidFill>
                  <a:effectLst/>
                  <a:uLnTx/>
                  <a:uFillTx/>
                  <a:latin typeface="Calibri" panose="020F0502020204030204"/>
                  <a:ea typeface="+mn-ea"/>
                  <a:cs typeface="+mn-cs"/>
                </a:rPr>
                <a:t>zibilní</a:t>
              </a: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 tepelná čerpadla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2C7CD56A-739D-4A72-A515-F5975D133D17}"/>
                </a:ext>
              </a:extLst>
            </p:cNvPr>
            <p:cNvSpPr txBox="1"/>
            <p:nvPr/>
          </p:nvSpPr>
          <p:spPr>
            <a:xfrm>
              <a:off x="2143126" y="3391224"/>
              <a:ext cx="71634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Calibri" panose="020F0502020204030204"/>
                  <a:ea typeface="+mn-ea"/>
                  <a:cs typeface="+mn-cs"/>
                </a:rPr>
                <a:t>-15</a:t>
              </a:r>
            </a:p>
          </p:txBody>
        </p:sp>
        <p:sp>
          <p:nvSpPr>
            <p:cNvPr id="71" name="TextBox 70">
              <a:extLst>
                <a:ext uri="{FF2B5EF4-FFF2-40B4-BE49-F238E27FC236}">
                  <a16:creationId xmlns:a16="http://schemas.microsoft.com/office/drawing/2014/main" id="{F5AC6A42-6477-4EB7-A8A8-975E6AB8E9EF}"/>
                </a:ext>
              </a:extLst>
            </p:cNvPr>
            <p:cNvSpPr txBox="1"/>
            <p:nvPr/>
          </p:nvSpPr>
          <p:spPr>
            <a:xfrm>
              <a:off x="1455080" y="3391224"/>
              <a:ext cx="5015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Calibri" panose="020F0502020204030204"/>
                  <a:ea typeface="+mn-ea"/>
                  <a:cs typeface="+mn-cs"/>
                </a:rPr>
                <a:t>-25</a:t>
              </a:r>
            </a:p>
          </p:txBody>
        </p:sp>
        <p:cxnSp>
          <p:nvCxnSpPr>
            <p:cNvPr id="87" name="Straight Connector 86">
              <a:extLst>
                <a:ext uri="{FF2B5EF4-FFF2-40B4-BE49-F238E27FC236}">
                  <a16:creationId xmlns:a16="http://schemas.microsoft.com/office/drawing/2014/main" id="{CDDF0E10-113D-4107-80BC-5B7B6372B15B}"/>
                </a:ext>
              </a:extLst>
            </p:cNvPr>
            <p:cNvCxnSpPr>
              <a:cxnSpLocks/>
            </p:cNvCxnSpPr>
            <p:nvPr/>
          </p:nvCxnSpPr>
          <p:spPr>
            <a:xfrm>
              <a:off x="1447986" y="3175627"/>
              <a:ext cx="0" cy="265311"/>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0CE7797C-11ED-46C3-B78C-6E55E383800A}"/>
                </a:ext>
              </a:extLst>
            </p:cNvPr>
            <p:cNvSpPr txBox="1"/>
            <p:nvPr/>
          </p:nvSpPr>
          <p:spPr>
            <a:xfrm>
              <a:off x="1139785" y="3391224"/>
              <a:ext cx="4892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Calibri" panose="020F0502020204030204"/>
                  <a:ea typeface="+mn-ea"/>
                  <a:cs typeface="+mn-cs"/>
                </a:rPr>
                <a:t>-26</a:t>
              </a:r>
            </a:p>
          </p:txBody>
        </p:sp>
        <p:sp>
          <p:nvSpPr>
            <p:cNvPr id="90" name="TextBox 89">
              <a:extLst>
                <a:ext uri="{FF2B5EF4-FFF2-40B4-BE49-F238E27FC236}">
                  <a16:creationId xmlns:a16="http://schemas.microsoft.com/office/drawing/2014/main" id="{83D3AA15-6559-4DD3-B25A-8B56EE540F05}"/>
                </a:ext>
              </a:extLst>
            </p:cNvPr>
            <p:cNvSpPr txBox="1"/>
            <p:nvPr/>
          </p:nvSpPr>
          <p:spPr>
            <a:xfrm>
              <a:off x="5845017" y="3406499"/>
              <a:ext cx="41870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Calibri" panose="020F0502020204030204"/>
                  <a:ea typeface="+mn-ea"/>
                  <a:cs typeface="+mn-cs"/>
                </a:rPr>
                <a:t>34</a:t>
              </a:r>
            </a:p>
          </p:txBody>
        </p:sp>
        <p:sp>
          <p:nvSpPr>
            <p:cNvPr id="97" name="TextBox 96">
              <a:extLst>
                <a:ext uri="{FF2B5EF4-FFF2-40B4-BE49-F238E27FC236}">
                  <a16:creationId xmlns:a16="http://schemas.microsoft.com/office/drawing/2014/main" id="{2B413385-AFE5-4702-8699-58FCD73B8CE7}"/>
                </a:ext>
              </a:extLst>
            </p:cNvPr>
            <p:cNvSpPr txBox="1"/>
            <p:nvPr/>
          </p:nvSpPr>
          <p:spPr>
            <a:xfrm>
              <a:off x="8356332" y="3399790"/>
              <a:ext cx="41870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Calibri" panose="020F0502020204030204"/>
                  <a:ea typeface="+mn-ea"/>
                  <a:cs typeface="+mn-cs"/>
                </a:rPr>
                <a:t>83</a:t>
              </a:r>
            </a:p>
          </p:txBody>
        </p:sp>
        <p:sp>
          <p:nvSpPr>
            <p:cNvPr id="98" name="TextBox 97">
              <a:extLst>
                <a:ext uri="{FF2B5EF4-FFF2-40B4-BE49-F238E27FC236}">
                  <a16:creationId xmlns:a16="http://schemas.microsoft.com/office/drawing/2014/main" id="{46CFF3F2-DFC4-48B4-BF53-C51D4703EDA9}"/>
                </a:ext>
              </a:extLst>
            </p:cNvPr>
            <p:cNvSpPr txBox="1"/>
            <p:nvPr/>
          </p:nvSpPr>
          <p:spPr>
            <a:xfrm>
              <a:off x="8640157" y="3399790"/>
              <a:ext cx="41870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Calibri" panose="020F0502020204030204"/>
                  <a:ea typeface="+mn-ea"/>
                  <a:cs typeface="+mn-cs"/>
                </a:rPr>
                <a:t>88</a:t>
              </a:r>
            </a:p>
          </p:txBody>
        </p:sp>
        <p:sp>
          <p:nvSpPr>
            <p:cNvPr id="100" name="TextBox 99">
              <a:extLst>
                <a:ext uri="{FF2B5EF4-FFF2-40B4-BE49-F238E27FC236}">
                  <a16:creationId xmlns:a16="http://schemas.microsoft.com/office/drawing/2014/main" id="{4EBCE8E4-AD03-4E05-A99A-AFDC6A7413D1}"/>
                </a:ext>
              </a:extLst>
            </p:cNvPr>
            <p:cNvSpPr txBox="1"/>
            <p:nvPr/>
          </p:nvSpPr>
          <p:spPr>
            <a:xfrm>
              <a:off x="7467037" y="3399790"/>
              <a:ext cx="80707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Calibri" panose="020F0502020204030204"/>
                  <a:ea typeface="+mn-ea"/>
                  <a:cs typeface="+mn-cs"/>
                </a:rPr>
                <a:t>73</a:t>
              </a:r>
            </a:p>
          </p:txBody>
        </p:sp>
        <p:sp>
          <p:nvSpPr>
            <p:cNvPr id="108" name="TextBox 107">
              <a:extLst>
                <a:ext uri="{FF2B5EF4-FFF2-40B4-BE49-F238E27FC236}">
                  <a16:creationId xmlns:a16="http://schemas.microsoft.com/office/drawing/2014/main" id="{5BD941D9-5204-450E-9E12-85C903F4FB35}"/>
                </a:ext>
              </a:extLst>
            </p:cNvPr>
            <p:cNvSpPr txBox="1"/>
            <p:nvPr/>
          </p:nvSpPr>
          <p:spPr>
            <a:xfrm>
              <a:off x="128440" y="2257431"/>
              <a:ext cx="925060" cy="276999"/>
            </a:xfrm>
            <a:prstGeom prst="rect">
              <a:avLst/>
            </a:prstGeom>
            <a:noFill/>
          </p:spPr>
          <p:txBody>
            <a:bodyPr wrap="square" rtlCol="0">
              <a:spAutoFit/>
            </a:bodyPr>
            <a:lstStyle/>
            <a:p>
              <a:pPr algn="ctr"/>
              <a:r>
                <a:rPr lang="cs-CZ" sz="1200" dirty="0"/>
                <a:t>K</a:t>
              </a:r>
              <a:r>
                <a:rPr lang="en-GB" sz="1200" dirty="0" err="1"/>
                <a:t>omer</a:t>
              </a:r>
              <a:r>
                <a:rPr lang="cs-CZ" sz="1200" dirty="0"/>
                <a:t>ční</a:t>
              </a:r>
              <a:endParaRPr lang="en-GB" sz="1200" dirty="0"/>
            </a:p>
          </p:txBody>
        </p:sp>
        <p:sp>
          <p:nvSpPr>
            <p:cNvPr id="111" name="TextBox 110">
              <a:extLst>
                <a:ext uri="{FF2B5EF4-FFF2-40B4-BE49-F238E27FC236}">
                  <a16:creationId xmlns:a16="http://schemas.microsoft.com/office/drawing/2014/main" id="{C2FF7A34-4931-49D4-9C35-FDA6AA76D762}"/>
                </a:ext>
              </a:extLst>
            </p:cNvPr>
            <p:cNvSpPr txBox="1"/>
            <p:nvPr/>
          </p:nvSpPr>
          <p:spPr>
            <a:xfrm>
              <a:off x="9031038" y="3971953"/>
              <a:ext cx="3039036" cy="577081"/>
            </a:xfrm>
            <a:prstGeom prst="rect">
              <a:avLst/>
            </a:prstGeom>
            <a:noFill/>
          </p:spPr>
          <p:txBody>
            <a:bodyPr wrap="square">
              <a:spAutoFit/>
            </a:bodyPr>
            <a:lstStyle/>
            <a:p>
              <a:pPr algn="ct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Kombinované ukládání elektřiny a tepla</a:t>
              </a: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gn="ct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t>Organic</a:t>
              </a:r>
              <a:r>
                <a:rPr kumimoji="0" lang="cs-CZ" sz="1050" b="0" i="0" u="none" strike="noStrike" kern="1200" cap="none" spc="0" normalizeH="0" baseline="0" noProof="0" dirty="0" err="1">
                  <a:ln>
                    <a:noFill/>
                  </a:ln>
                  <a:solidFill>
                    <a:prstClr val="black"/>
                  </a:solidFill>
                  <a:effectLst/>
                  <a:uLnTx/>
                  <a:uFillTx/>
                  <a:latin typeface="Calibri" panose="020F0502020204030204"/>
                  <a:ea typeface="+mn-ea"/>
                  <a:cs typeface="+mn-cs"/>
                </a:rPr>
                <a:t>ký</a:t>
              </a: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t>Rankin</a:t>
              </a:r>
              <a:r>
                <a:rPr kumimoji="0" lang="cs-CZ" sz="1050" b="0" i="0" u="none" strike="noStrike" kern="1200" cap="none" spc="0" normalizeH="0" baseline="0" noProof="0" dirty="0" err="1">
                  <a:ln>
                    <a:noFill/>
                  </a:ln>
                  <a:solidFill>
                    <a:prstClr val="black"/>
                  </a:solidFill>
                  <a:effectLst/>
                  <a:uLnTx/>
                  <a:uFillTx/>
                  <a:latin typeface="Calibri" panose="020F0502020204030204"/>
                  <a:ea typeface="+mn-ea"/>
                  <a:cs typeface="+mn-cs"/>
                </a:rPr>
                <a:t>ův</a:t>
              </a: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cs-CZ" sz="1050" dirty="0">
                  <a:solidFill>
                    <a:prstClr val="black"/>
                  </a:solidFill>
                  <a:latin typeface="Calibri" panose="020F0502020204030204"/>
                </a:rPr>
                <a:t>c</a:t>
              </a:r>
              <a:r>
                <a:rPr kumimoji="0" lang="en-GB" sz="1050" b="0" i="0" u="none" strike="noStrike" kern="1200" cap="none" spc="0" normalizeH="0" baseline="0" noProof="0" dirty="0" err="1">
                  <a:ln>
                    <a:noFill/>
                  </a:ln>
                  <a:solidFill>
                    <a:prstClr val="black"/>
                  </a:solidFill>
                  <a:effectLst/>
                  <a:uLnTx/>
                  <a:uFillTx/>
                  <a:latin typeface="Calibri" panose="020F0502020204030204"/>
                  <a:ea typeface="+mn-ea"/>
                  <a:cs typeface="+mn-cs"/>
                </a:rPr>
                <a:t>yc</a:t>
              </a: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k</a:t>
              </a: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t>l</a:t>
              </a:r>
              <a:r>
                <a:rPr kumimoji="0" lang="cs-CZ" sz="1050" b="0" i="0" u="none" strike="noStrike" kern="1200" cap="none" spc="0" normalizeH="0" baseline="0" noProof="0" dirty="0" err="1">
                  <a:ln>
                    <a:noFill/>
                  </a:ln>
                  <a:solidFill>
                    <a:prstClr val="black"/>
                  </a:solidFill>
                  <a:effectLst/>
                  <a:uLnTx/>
                  <a:uFillTx/>
                  <a:latin typeface="Calibri" panose="020F0502020204030204"/>
                  <a:ea typeface="+mn-ea"/>
                  <a:cs typeface="+mn-cs"/>
                </a:rPr>
                <a:t>us</a:t>
              </a: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gn="ctr"/>
              <a:r>
                <a:rPr lang="cs-CZ" sz="1050" dirty="0">
                  <a:solidFill>
                    <a:prstClr val="black"/>
                  </a:solidFill>
                  <a:latin typeface="Calibri" panose="020F0502020204030204"/>
                </a:rPr>
                <a:t>Parní turbíny</a:t>
              </a:r>
              <a:endParaRPr lang="en-US" sz="1050" dirty="0"/>
            </a:p>
          </p:txBody>
        </p:sp>
        <p:cxnSp>
          <p:nvCxnSpPr>
            <p:cNvPr id="117" name="Straight Connector 116">
              <a:extLst>
                <a:ext uri="{FF2B5EF4-FFF2-40B4-BE49-F238E27FC236}">
                  <a16:creationId xmlns:a16="http://schemas.microsoft.com/office/drawing/2014/main" id="{0768AB14-DE5A-4D13-88FF-7C8ED9A5B111}"/>
                </a:ext>
              </a:extLst>
            </p:cNvPr>
            <p:cNvCxnSpPr>
              <a:cxnSpLocks/>
              <a:stCxn id="119" idx="4"/>
            </p:cNvCxnSpPr>
            <p:nvPr/>
          </p:nvCxnSpPr>
          <p:spPr>
            <a:xfrm>
              <a:off x="1355529" y="2612331"/>
              <a:ext cx="2878" cy="340686"/>
            </a:xfrm>
            <a:prstGeom prst="line">
              <a:avLst/>
            </a:prstGeom>
            <a:solidFill>
              <a:schemeClr val="accent2"/>
            </a:solidFill>
            <a:ln>
              <a:solidFill>
                <a:schemeClr val="tx1"/>
              </a:solidFill>
              <a:tailEnd type="ova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F9B1127F-FAD8-7948-B41D-3499D9BEDD87}"/>
                </a:ext>
              </a:extLst>
            </p:cNvPr>
            <p:cNvGrpSpPr/>
            <p:nvPr/>
          </p:nvGrpSpPr>
          <p:grpSpPr>
            <a:xfrm>
              <a:off x="1072737" y="2148981"/>
              <a:ext cx="539073" cy="463350"/>
              <a:chOff x="381309" y="2277027"/>
              <a:chExt cx="816666" cy="691969"/>
            </a:xfrm>
          </p:grpSpPr>
          <p:sp>
            <p:nvSpPr>
              <p:cNvPr id="115" name="TextBox 114">
                <a:extLst>
                  <a:ext uri="{FF2B5EF4-FFF2-40B4-BE49-F238E27FC236}">
                    <a16:creationId xmlns:a16="http://schemas.microsoft.com/office/drawing/2014/main" id="{7F8A0428-E583-4D61-BB80-1891A4FC289B}"/>
                  </a:ext>
                </a:extLst>
              </p:cNvPr>
              <p:cNvSpPr txBox="1"/>
              <p:nvPr/>
            </p:nvSpPr>
            <p:spPr>
              <a:xfrm>
                <a:off x="381309" y="2331322"/>
                <a:ext cx="816666" cy="562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-30</a:t>
                </a:r>
                <a:endParaRPr kumimoji="0" lang="en-GB"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p:txBody>
          </p:sp>
          <p:sp>
            <p:nvSpPr>
              <p:cNvPr id="119" name="Circle: Hollow 118">
                <a:extLst>
                  <a:ext uri="{FF2B5EF4-FFF2-40B4-BE49-F238E27FC236}">
                    <a16:creationId xmlns:a16="http://schemas.microsoft.com/office/drawing/2014/main" id="{A8F6D9DB-BF27-4B32-A84F-3C2A7499BC77}"/>
                  </a:ext>
                </a:extLst>
              </p:cNvPr>
              <p:cNvSpPr/>
              <p:nvPr/>
            </p:nvSpPr>
            <p:spPr>
              <a:xfrm>
                <a:off x="462826" y="2277027"/>
                <a:ext cx="693793" cy="691969"/>
              </a:xfrm>
              <a:prstGeom prst="donut">
                <a:avLst>
                  <a:gd name="adj" fmla="val 7644"/>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1" name="TextBox 130">
              <a:extLst>
                <a:ext uri="{FF2B5EF4-FFF2-40B4-BE49-F238E27FC236}">
                  <a16:creationId xmlns:a16="http://schemas.microsoft.com/office/drawing/2014/main" id="{F41739AB-B0C8-4F42-8155-DC04AA0105B3}"/>
                </a:ext>
              </a:extLst>
            </p:cNvPr>
            <p:cNvSpPr txBox="1"/>
            <p:nvPr/>
          </p:nvSpPr>
          <p:spPr>
            <a:xfrm>
              <a:off x="-61814" y="3429000"/>
              <a:ext cx="856329" cy="276999"/>
            </a:xfrm>
            <a:prstGeom prst="rect">
              <a:avLst/>
            </a:prstGeom>
            <a:noFill/>
          </p:spPr>
          <p:txBody>
            <a:bodyPr wrap="square" rtlCol="0">
              <a:spAutoFit/>
            </a:bodyPr>
            <a:lstStyle/>
            <a:p>
              <a:pPr algn="ctr"/>
              <a:r>
                <a:rPr lang="en-GB" sz="1200" dirty="0"/>
                <a:t>R&amp;D</a:t>
              </a:r>
            </a:p>
          </p:txBody>
        </p:sp>
        <p:cxnSp>
          <p:nvCxnSpPr>
            <p:cNvPr id="133" name="Straight Connector 132">
              <a:extLst>
                <a:ext uri="{FF2B5EF4-FFF2-40B4-BE49-F238E27FC236}">
                  <a16:creationId xmlns:a16="http://schemas.microsoft.com/office/drawing/2014/main" id="{46C6C551-CB3F-40E0-8888-3A551C50A1BD}"/>
                </a:ext>
              </a:extLst>
            </p:cNvPr>
            <p:cNvCxnSpPr>
              <a:cxnSpLocks/>
            </p:cNvCxnSpPr>
            <p:nvPr/>
          </p:nvCxnSpPr>
          <p:spPr>
            <a:xfrm>
              <a:off x="2524610" y="2600006"/>
              <a:ext cx="29253" cy="343187"/>
            </a:xfrm>
            <a:prstGeom prst="line">
              <a:avLst/>
            </a:prstGeom>
            <a:solidFill>
              <a:schemeClr val="accent2"/>
            </a:solidFill>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2FC2B566-123A-4E4F-9C15-18125312A15D}"/>
                </a:ext>
              </a:extLst>
            </p:cNvPr>
            <p:cNvCxnSpPr>
              <a:cxnSpLocks/>
              <a:stCxn id="147" idx="4"/>
            </p:cNvCxnSpPr>
            <p:nvPr/>
          </p:nvCxnSpPr>
          <p:spPr>
            <a:xfrm flipH="1">
              <a:off x="3209633" y="2612331"/>
              <a:ext cx="7788" cy="290377"/>
            </a:xfrm>
            <a:prstGeom prst="line">
              <a:avLst/>
            </a:prstGeom>
            <a:solidFill>
              <a:schemeClr val="accent2"/>
            </a:solidFill>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71E3BAF3-0D0D-4D8E-B513-B121D7F269FD}"/>
                </a:ext>
              </a:extLst>
            </p:cNvPr>
            <p:cNvCxnSpPr>
              <a:cxnSpLocks/>
              <a:stCxn id="153" idx="4"/>
            </p:cNvCxnSpPr>
            <p:nvPr/>
          </p:nvCxnSpPr>
          <p:spPr>
            <a:xfrm>
              <a:off x="3717882" y="2620897"/>
              <a:ext cx="0" cy="290377"/>
            </a:xfrm>
            <a:prstGeom prst="line">
              <a:avLst/>
            </a:prstGeom>
            <a:solidFill>
              <a:schemeClr val="accent2"/>
            </a:solidFill>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2ADB80F6-71C6-4DFE-B8F0-2887F62461BE}"/>
                </a:ext>
              </a:extLst>
            </p:cNvPr>
            <p:cNvCxnSpPr>
              <a:cxnSpLocks/>
            </p:cNvCxnSpPr>
            <p:nvPr/>
          </p:nvCxnSpPr>
          <p:spPr>
            <a:xfrm>
              <a:off x="4270640" y="2620897"/>
              <a:ext cx="0" cy="315871"/>
            </a:xfrm>
            <a:prstGeom prst="line">
              <a:avLst/>
            </a:prstGeom>
            <a:solidFill>
              <a:schemeClr val="accent2"/>
            </a:solidFill>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B4C20EBE-4C3B-448E-A03A-3DCF77602EC6}"/>
                </a:ext>
              </a:extLst>
            </p:cNvPr>
            <p:cNvCxnSpPr>
              <a:cxnSpLocks/>
              <a:stCxn id="162" idx="4"/>
            </p:cNvCxnSpPr>
            <p:nvPr/>
          </p:nvCxnSpPr>
          <p:spPr>
            <a:xfrm>
              <a:off x="6295618" y="2627606"/>
              <a:ext cx="6879" cy="290377"/>
            </a:xfrm>
            <a:prstGeom prst="line">
              <a:avLst/>
            </a:prstGeom>
            <a:solidFill>
              <a:schemeClr val="accent2"/>
            </a:solidFill>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9EFD353D-311C-47CC-9DCF-BDD3E00AB026}"/>
                </a:ext>
              </a:extLst>
            </p:cNvPr>
            <p:cNvCxnSpPr>
              <a:cxnSpLocks/>
              <a:stCxn id="204" idx="4"/>
            </p:cNvCxnSpPr>
            <p:nvPr/>
          </p:nvCxnSpPr>
          <p:spPr>
            <a:xfrm>
              <a:off x="7537477" y="2620897"/>
              <a:ext cx="1158" cy="279160"/>
            </a:xfrm>
            <a:prstGeom prst="line">
              <a:avLst/>
            </a:prstGeom>
            <a:solidFill>
              <a:schemeClr val="accent2"/>
            </a:solidFill>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98AD02D2-FD9B-4A1C-A885-5A778567233E}"/>
                </a:ext>
              </a:extLst>
            </p:cNvPr>
            <p:cNvCxnSpPr>
              <a:cxnSpLocks/>
              <a:stCxn id="168" idx="4"/>
            </p:cNvCxnSpPr>
            <p:nvPr/>
          </p:nvCxnSpPr>
          <p:spPr>
            <a:xfrm>
              <a:off x="9573138" y="2637146"/>
              <a:ext cx="0" cy="293680"/>
            </a:xfrm>
            <a:prstGeom prst="line">
              <a:avLst/>
            </a:prstGeom>
            <a:solidFill>
              <a:schemeClr val="accent2"/>
            </a:solidFill>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2CF79DAC-8BEC-45ED-AB86-1C9093167B82}"/>
                </a:ext>
              </a:extLst>
            </p:cNvPr>
            <p:cNvCxnSpPr>
              <a:cxnSpLocks/>
              <a:stCxn id="198" idx="4"/>
            </p:cNvCxnSpPr>
            <p:nvPr/>
          </p:nvCxnSpPr>
          <p:spPr>
            <a:xfrm flipH="1">
              <a:off x="5018593" y="2637146"/>
              <a:ext cx="352594" cy="293680"/>
            </a:xfrm>
            <a:prstGeom prst="line">
              <a:avLst/>
            </a:prstGeom>
            <a:solidFill>
              <a:schemeClr val="accent2"/>
            </a:solidFill>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8F1DE089-E80D-42DC-83C1-A8120CFCF948}"/>
                </a:ext>
              </a:extLst>
            </p:cNvPr>
            <p:cNvCxnSpPr>
              <a:cxnSpLocks/>
              <a:stCxn id="201" idx="4"/>
            </p:cNvCxnSpPr>
            <p:nvPr/>
          </p:nvCxnSpPr>
          <p:spPr>
            <a:xfrm flipH="1">
              <a:off x="4830138" y="2627606"/>
              <a:ext cx="8744" cy="293680"/>
            </a:xfrm>
            <a:prstGeom prst="line">
              <a:avLst/>
            </a:prstGeom>
            <a:solidFill>
              <a:schemeClr val="accent2"/>
            </a:solidFill>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8F374225-B009-4CBB-81CD-8BA3323EBEE1}"/>
                </a:ext>
              </a:extLst>
            </p:cNvPr>
            <p:cNvCxnSpPr>
              <a:cxnSpLocks/>
              <a:stCxn id="195" idx="4"/>
            </p:cNvCxnSpPr>
            <p:nvPr/>
          </p:nvCxnSpPr>
          <p:spPr>
            <a:xfrm>
              <a:off x="6849223" y="2620897"/>
              <a:ext cx="12087" cy="279239"/>
            </a:xfrm>
            <a:prstGeom prst="line">
              <a:avLst/>
            </a:prstGeom>
            <a:solidFill>
              <a:schemeClr val="accent2"/>
            </a:solidFill>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A04C14E2-2505-4BB2-9AB5-1AC23B1B15CD}"/>
                </a:ext>
              </a:extLst>
            </p:cNvPr>
            <p:cNvCxnSpPr>
              <a:cxnSpLocks/>
            </p:cNvCxnSpPr>
            <p:nvPr/>
          </p:nvCxnSpPr>
          <p:spPr>
            <a:xfrm>
              <a:off x="10587286" y="2637146"/>
              <a:ext cx="0" cy="315871"/>
            </a:xfrm>
            <a:prstGeom prst="line">
              <a:avLst/>
            </a:prstGeom>
            <a:solidFill>
              <a:schemeClr val="accent2"/>
            </a:solidFill>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D6CF7645-0739-4F13-A757-06BB0AB93CE2}"/>
                </a:ext>
              </a:extLst>
            </p:cNvPr>
            <p:cNvCxnSpPr>
              <a:cxnSpLocks/>
              <a:stCxn id="191" idx="4"/>
            </p:cNvCxnSpPr>
            <p:nvPr/>
          </p:nvCxnSpPr>
          <p:spPr>
            <a:xfrm flipH="1">
              <a:off x="8404448" y="2620897"/>
              <a:ext cx="7522" cy="290377"/>
            </a:xfrm>
            <a:prstGeom prst="line">
              <a:avLst/>
            </a:prstGeom>
            <a:solidFill>
              <a:schemeClr val="accent2"/>
            </a:solidFill>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1AB837B-F461-7347-94AF-DB02969340AB}"/>
                </a:ext>
              </a:extLst>
            </p:cNvPr>
            <p:cNvSpPr txBox="1"/>
            <p:nvPr/>
          </p:nvSpPr>
          <p:spPr>
            <a:xfrm>
              <a:off x="8346170" y="2605976"/>
              <a:ext cx="716983" cy="230832"/>
            </a:xfrm>
            <a:prstGeom prst="rect">
              <a:avLst/>
            </a:prstGeom>
            <a:noFill/>
          </p:spPr>
          <p:txBody>
            <a:bodyPr wrap="square" rtlCol="0" anchor="ctr">
              <a:spAutoFit/>
            </a:bodyPr>
            <a:lstStyle/>
            <a:p>
              <a:pPr algn="ctr"/>
              <a:r>
                <a:rPr lang="en-GB" sz="900" dirty="0"/>
                <a:t>Solid:Solid</a:t>
              </a:r>
              <a:endParaRPr lang="en-US" sz="900" dirty="0"/>
            </a:p>
          </p:txBody>
        </p:sp>
        <p:sp>
          <p:nvSpPr>
            <p:cNvPr id="10" name="TextBox 9">
              <a:extLst>
                <a:ext uri="{FF2B5EF4-FFF2-40B4-BE49-F238E27FC236}">
                  <a16:creationId xmlns:a16="http://schemas.microsoft.com/office/drawing/2014/main" id="{A0D6911C-B123-B64B-B039-6AB1C3E1182F}"/>
                </a:ext>
              </a:extLst>
            </p:cNvPr>
            <p:cNvSpPr txBox="1"/>
            <p:nvPr/>
          </p:nvSpPr>
          <p:spPr>
            <a:xfrm>
              <a:off x="10569838" y="2578049"/>
              <a:ext cx="728076" cy="230832"/>
            </a:xfrm>
            <a:prstGeom prst="rect">
              <a:avLst/>
            </a:prstGeom>
            <a:noFill/>
          </p:spPr>
          <p:txBody>
            <a:bodyPr wrap="square" rtlCol="0" anchor="ctr">
              <a:spAutoFit/>
            </a:bodyPr>
            <a:lstStyle/>
            <a:p>
              <a:pPr algn="ctr"/>
              <a:r>
                <a:rPr lang="en-GB" sz="900" dirty="0"/>
                <a:t>Solid:Solid</a:t>
              </a:r>
              <a:endParaRPr lang="en-US" sz="900" dirty="0"/>
            </a:p>
          </p:txBody>
        </p:sp>
        <p:sp>
          <p:nvSpPr>
            <p:cNvPr id="11" name="TextBox 10">
              <a:extLst>
                <a:ext uri="{FF2B5EF4-FFF2-40B4-BE49-F238E27FC236}">
                  <a16:creationId xmlns:a16="http://schemas.microsoft.com/office/drawing/2014/main" id="{59297295-1E9F-5B49-9E13-834950D08E95}"/>
                </a:ext>
              </a:extLst>
            </p:cNvPr>
            <p:cNvSpPr txBox="1"/>
            <p:nvPr/>
          </p:nvSpPr>
          <p:spPr>
            <a:xfrm>
              <a:off x="10968550" y="3399790"/>
              <a:ext cx="61110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518</a:t>
              </a:r>
            </a:p>
          </p:txBody>
        </p:sp>
        <p:sp>
          <p:nvSpPr>
            <p:cNvPr id="17" name="TextBox 16">
              <a:extLst>
                <a:ext uri="{FF2B5EF4-FFF2-40B4-BE49-F238E27FC236}">
                  <a16:creationId xmlns:a16="http://schemas.microsoft.com/office/drawing/2014/main" id="{15B654DA-71E2-4049-9566-E591CC7AA6E9}"/>
                </a:ext>
              </a:extLst>
            </p:cNvPr>
            <p:cNvSpPr txBox="1"/>
            <p:nvPr/>
          </p:nvSpPr>
          <p:spPr>
            <a:xfrm>
              <a:off x="10101699" y="3416039"/>
              <a:ext cx="61110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285</a:t>
              </a:r>
            </a:p>
          </p:txBody>
        </p:sp>
        <p:sp>
          <p:nvSpPr>
            <p:cNvPr id="19" name="TextBox 18">
              <a:extLst>
                <a:ext uri="{FF2B5EF4-FFF2-40B4-BE49-F238E27FC236}">
                  <a16:creationId xmlns:a16="http://schemas.microsoft.com/office/drawing/2014/main" id="{4DB2CD15-60E8-5C46-AB82-2B1125EA6779}"/>
                </a:ext>
              </a:extLst>
            </p:cNvPr>
            <p:cNvSpPr txBox="1"/>
            <p:nvPr/>
          </p:nvSpPr>
          <p:spPr>
            <a:xfrm>
              <a:off x="9408137" y="3416039"/>
              <a:ext cx="86648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150 ….</a:t>
              </a:r>
            </a:p>
          </p:txBody>
        </p:sp>
        <p:sp>
          <p:nvSpPr>
            <p:cNvPr id="22" name="TextBox 21">
              <a:extLst>
                <a:ext uri="{FF2B5EF4-FFF2-40B4-BE49-F238E27FC236}">
                  <a16:creationId xmlns:a16="http://schemas.microsoft.com/office/drawing/2014/main" id="{578A6679-1D7E-C94F-9399-623D916B2881}"/>
                </a:ext>
              </a:extLst>
            </p:cNvPr>
            <p:cNvSpPr txBox="1"/>
            <p:nvPr/>
          </p:nvSpPr>
          <p:spPr>
            <a:xfrm>
              <a:off x="9443923" y="3710213"/>
              <a:ext cx="1234423" cy="230832"/>
            </a:xfrm>
            <a:prstGeom prst="rect">
              <a:avLst/>
            </a:prstGeom>
            <a:noFill/>
          </p:spPr>
          <p:txBody>
            <a:bodyPr wrap="square" rtlCol="0" anchor="ctr">
              <a:spAutoFit/>
            </a:bodyPr>
            <a:lstStyle/>
            <a:p>
              <a:pPr algn="ctr"/>
              <a:r>
                <a:rPr lang="en-GB" sz="900" dirty="0"/>
                <a:t>Solid:Solid, Air Stable</a:t>
              </a:r>
              <a:endParaRPr lang="en-US" sz="900" dirty="0"/>
            </a:p>
          </p:txBody>
        </p:sp>
        <p:sp>
          <p:nvSpPr>
            <p:cNvPr id="24" name="TextBox 23">
              <a:extLst>
                <a:ext uri="{FF2B5EF4-FFF2-40B4-BE49-F238E27FC236}">
                  <a16:creationId xmlns:a16="http://schemas.microsoft.com/office/drawing/2014/main" id="{F138B4F3-8306-7C4D-9000-C8386B06F42C}"/>
                </a:ext>
              </a:extLst>
            </p:cNvPr>
            <p:cNvSpPr txBox="1"/>
            <p:nvPr/>
          </p:nvSpPr>
          <p:spPr>
            <a:xfrm>
              <a:off x="10987651" y="3706869"/>
              <a:ext cx="1234423" cy="230832"/>
            </a:xfrm>
            <a:prstGeom prst="rect">
              <a:avLst/>
            </a:prstGeom>
            <a:noFill/>
          </p:spPr>
          <p:txBody>
            <a:bodyPr wrap="square" rtlCol="0" anchor="ctr">
              <a:spAutoFit/>
            </a:bodyPr>
            <a:lstStyle/>
            <a:p>
              <a:pPr algn="ctr"/>
              <a:r>
                <a:rPr lang="en-GB" sz="900" dirty="0"/>
                <a:t>Solid:Solid</a:t>
              </a:r>
              <a:endParaRPr lang="en-US" sz="900" dirty="0"/>
            </a:p>
          </p:txBody>
        </p:sp>
        <p:cxnSp>
          <p:nvCxnSpPr>
            <p:cNvPr id="14" name="Straight Connector 13">
              <a:extLst>
                <a:ext uri="{FF2B5EF4-FFF2-40B4-BE49-F238E27FC236}">
                  <a16:creationId xmlns:a16="http://schemas.microsoft.com/office/drawing/2014/main" id="{3A706861-31C4-ED40-96A2-B0EE2E914543}"/>
                </a:ext>
              </a:extLst>
            </p:cNvPr>
            <p:cNvCxnSpPr>
              <a:cxnSpLocks/>
              <a:stCxn id="139" idx="4"/>
            </p:cNvCxnSpPr>
            <p:nvPr/>
          </p:nvCxnSpPr>
          <p:spPr>
            <a:xfrm>
              <a:off x="1979935" y="2612331"/>
              <a:ext cx="247110" cy="342613"/>
            </a:xfrm>
            <a:prstGeom prst="line">
              <a:avLst/>
            </a:prstGeom>
            <a:solidFill>
              <a:schemeClr val="accent2"/>
            </a:solidFill>
            <a:ln>
              <a:solidFill>
                <a:schemeClr val="tx1"/>
              </a:solidFill>
              <a:tailEnd type="ova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9968CB83-DB03-4AB4-9E78-80970FD16328}"/>
                </a:ext>
              </a:extLst>
            </p:cNvPr>
            <p:cNvGrpSpPr/>
            <p:nvPr/>
          </p:nvGrpSpPr>
          <p:grpSpPr>
            <a:xfrm>
              <a:off x="1697143" y="2148981"/>
              <a:ext cx="539073" cy="463350"/>
              <a:chOff x="-817219" y="3148529"/>
              <a:chExt cx="539073" cy="463350"/>
            </a:xfrm>
          </p:grpSpPr>
          <p:sp>
            <p:nvSpPr>
              <p:cNvPr id="137" name="TextBox 136">
                <a:extLst>
                  <a:ext uri="{FF2B5EF4-FFF2-40B4-BE49-F238E27FC236}">
                    <a16:creationId xmlns:a16="http://schemas.microsoft.com/office/drawing/2014/main" id="{07D8247B-2052-4850-BBCB-43956FC99056}"/>
                  </a:ext>
                </a:extLst>
              </p:cNvPr>
              <p:cNvSpPr txBox="1"/>
              <p:nvPr/>
            </p:nvSpPr>
            <p:spPr>
              <a:xfrm>
                <a:off x="-817219" y="3184886"/>
                <a:ext cx="539073" cy="37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-18</a:t>
                </a:r>
                <a:endParaRPr kumimoji="0" lang="en-GB"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p:txBody>
          </p:sp>
          <p:sp>
            <p:nvSpPr>
              <p:cNvPr id="139" name="Circle: Hollow 138">
                <a:extLst>
                  <a:ext uri="{FF2B5EF4-FFF2-40B4-BE49-F238E27FC236}">
                    <a16:creationId xmlns:a16="http://schemas.microsoft.com/office/drawing/2014/main" id="{ED395067-DCDE-45C5-AEEE-45D919DD9CF5}"/>
                  </a:ext>
                </a:extLst>
              </p:cNvPr>
              <p:cNvSpPr/>
              <p:nvPr/>
            </p:nvSpPr>
            <p:spPr>
              <a:xfrm>
                <a:off x="-763410" y="3148529"/>
                <a:ext cx="457966" cy="463350"/>
              </a:xfrm>
              <a:prstGeom prst="donut">
                <a:avLst>
                  <a:gd name="adj" fmla="val 7644"/>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0" name="Group 139">
              <a:extLst>
                <a:ext uri="{FF2B5EF4-FFF2-40B4-BE49-F238E27FC236}">
                  <a16:creationId xmlns:a16="http://schemas.microsoft.com/office/drawing/2014/main" id="{01217F2F-FAF0-4488-A120-6301C793997F}"/>
                </a:ext>
              </a:extLst>
            </p:cNvPr>
            <p:cNvGrpSpPr/>
            <p:nvPr/>
          </p:nvGrpSpPr>
          <p:grpSpPr>
            <a:xfrm>
              <a:off x="2232430" y="2148981"/>
              <a:ext cx="539073" cy="463350"/>
              <a:chOff x="-817219" y="3148529"/>
              <a:chExt cx="539073" cy="463350"/>
            </a:xfrm>
          </p:grpSpPr>
          <p:sp>
            <p:nvSpPr>
              <p:cNvPr id="142" name="TextBox 141">
                <a:extLst>
                  <a:ext uri="{FF2B5EF4-FFF2-40B4-BE49-F238E27FC236}">
                    <a16:creationId xmlns:a16="http://schemas.microsoft.com/office/drawing/2014/main" id="{C82E7935-FB38-4AA7-8148-78158C2973CC}"/>
                  </a:ext>
                </a:extLst>
              </p:cNvPr>
              <p:cNvSpPr txBox="1"/>
              <p:nvPr/>
            </p:nvSpPr>
            <p:spPr>
              <a:xfrm>
                <a:off x="-817219" y="3184886"/>
                <a:ext cx="539073" cy="37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-14</a:t>
                </a:r>
                <a:endParaRPr kumimoji="0" lang="en-GB"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p:txBody>
          </p:sp>
          <p:sp>
            <p:nvSpPr>
              <p:cNvPr id="143" name="Circle: Hollow 142">
                <a:extLst>
                  <a:ext uri="{FF2B5EF4-FFF2-40B4-BE49-F238E27FC236}">
                    <a16:creationId xmlns:a16="http://schemas.microsoft.com/office/drawing/2014/main" id="{B1066E16-A9BE-425E-A495-F3E2FEA05630}"/>
                  </a:ext>
                </a:extLst>
              </p:cNvPr>
              <p:cNvSpPr/>
              <p:nvPr/>
            </p:nvSpPr>
            <p:spPr>
              <a:xfrm>
                <a:off x="-763410" y="3148529"/>
                <a:ext cx="457966" cy="463350"/>
              </a:xfrm>
              <a:prstGeom prst="donut">
                <a:avLst>
                  <a:gd name="adj" fmla="val 7644"/>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5" name="Group 144">
              <a:extLst>
                <a:ext uri="{FF2B5EF4-FFF2-40B4-BE49-F238E27FC236}">
                  <a16:creationId xmlns:a16="http://schemas.microsoft.com/office/drawing/2014/main" id="{07D2D2E5-A5F0-435A-910D-73BF92C21036}"/>
                </a:ext>
              </a:extLst>
            </p:cNvPr>
            <p:cNvGrpSpPr/>
            <p:nvPr/>
          </p:nvGrpSpPr>
          <p:grpSpPr>
            <a:xfrm>
              <a:off x="2934629" y="2148981"/>
              <a:ext cx="539073" cy="463350"/>
              <a:chOff x="-817219" y="3148529"/>
              <a:chExt cx="539073" cy="463350"/>
            </a:xfrm>
          </p:grpSpPr>
          <p:sp>
            <p:nvSpPr>
              <p:cNvPr id="146" name="TextBox 145">
                <a:extLst>
                  <a:ext uri="{FF2B5EF4-FFF2-40B4-BE49-F238E27FC236}">
                    <a16:creationId xmlns:a16="http://schemas.microsoft.com/office/drawing/2014/main" id="{A9CA8CB5-5A95-4123-B179-B3006A39B1D4}"/>
                  </a:ext>
                </a:extLst>
              </p:cNvPr>
              <p:cNvSpPr txBox="1"/>
              <p:nvPr/>
            </p:nvSpPr>
            <p:spPr>
              <a:xfrm>
                <a:off x="-817219" y="3184886"/>
                <a:ext cx="539073" cy="37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-5</a:t>
                </a:r>
                <a:endParaRPr kumimoji="0" lang="en-GB"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p:txBody>
          </p:sp>
          <p:sp>
            <p:nvSpPr>
              <p:cNvPr id="147" name="Circle: Hollow 146">
                <a:extLst>
                  <a:ext uri="{FF2B5EF4-FFF2-40B4-BE49-F238E27FC236}">
                    <a16:creationId xmlns:a16="http://schemas.microsoft.com/office/drawing/2014/main" id="{35B32653-EF50-489B-85E1-4FF54664EE11}"/>
                  </a:ext>
                </a:extLst>
              </p:cNvPr>
              <p:cNvSpPr/>
              <p:nvPr/>
            </p:nvSpPr>
            <p:spPr>
              <a:xfrm>
                <a:off x="-763410" y="3148529"/>
                <a:ext cx="457966" cy="463350"/>
              </a:xfrm>
              <a:prstGeom prst="donut">
                <a:avLst>
                  <a:gd name="adj" fmla="val 7644"/>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8" name="Group 147">
              <a:extLst>
                <a:ext uri="{FF2B5EF4-FFF2-40B4-BE49-F238E27FC236}">
                  <a16:creationId xmlns:a16="http://schemas.microsoft.com/office/drawing/2014/main" id="{5F1E393A-907E-4340-B9C0-F839A07E6119}"/>
                </a:ext>
              </a:extLst>
            </p:cNvPr>
            <p:cNvGrpSpPr/>
            <p:nvPr/>
          </p:nvGrpSpPr>
          <p:grpSpPr>
            <a:xfrm>
              <a:off x="3435090" y="2157547"/>
              <a:ext cx="539073" cy="463350"/>
              <a:chOff x="-817219" y="3148529"/>
              <a:chExt cx="539073" cy="463350"/>
            </a:xfrm>
          </p:grpSpPr>
          <p:sp>
            <p:nvSpPr>
              <p:cNvPr id="150" name="TextBox 149">
                <a:extLst>
                  <a:ext uri="{FF2B5EF4-FFF2-40B4-BE49-F238E27FC236}">
                    <a16:creationId xmlns:a16="http://schemas.microsoft.com/office/drawing/2014/main" id="{EDE4AFE1-01D6-4260-BFF2-B1733C901788}"/>
                  </a:ext>
                </a:extLst>
              </p:cNvPr>
              <p:cNvSpPr txBox="1"/>
              <p:nvPr/>
            </p:nvSpPr>
            <p:spPr>
              <a:xfrm>
                <a:off x="-817219" y="3184886"/>
                <a:ext cx="539073" cy="37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alibri" panose="020F0502020204030204"/>
                  </a:rPr>
                  <a:t>5</a:t>
                </a:r>
                <a:endParaRPr kumimoji="0" lang="en-GB"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p:txBody>
          </p:sp>
          <p:sp>
            <p:nvSpPr>
              <p:cNvPr id="153" name="Circle: Hollow 152">
                <a:extLst>
                  <a:ext uri="{FF2B5EF4-FFF2-40B4-BE49-F238E27FC236}">
                    <a16:creationId xmlns:a16="http://schemas.microsoft.com/office/drawing/2014/main" id="{B40DC941-B577-46D0-9D08-D9EC0B5CECCD}"/>
                  </a:ext>
                </a:extLst>
              </p:cNvPr>
              <p:cNvSpPr/>
              <p:nvPr/>
            </p:nvSpPr>
            <p:spPr>
              <a:xfrm>
                <a:off x="-763410" y="3148529"/>
                <a:ext cx="457966" cy="463350"/>
              </a:xfrm>
              <a:prstGeom prst="donut">
                <a:avLst>
                  <a:gd name="adj" fmla="val 7644"/>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4" name="Group 153">
              <a:extLst>
                <a:ext uri="{FF2B5EF4-FFF2-40B4-BE49-F238E27FC236}">
                  <a16:creationId xmlns:a16="http://schemas.microsoft.com/office/drawing/2014/main" id="{AA5AF255-B7C3-4F76-BC34-A29AD5AA85EB}"/>
                </a:ext>
              </a:extLst>
            </p:cNvPr>
            <p:cNvGrpSpPr/>
            <p:nvPr/>
          </p:nvGrpSpPr>
          <p:grpSpPr>
            <a:xfrm>
              <a:off x="3995804" y="2157547"/>
              <a:ext cx="539073" cy="463350"/>
              <a:chOff x="-817219" y="3148529"/>
              <a:chExt cx="539073" cy="463350"/>
            </a:xfrm>
          </p:grpSpPr>
          <p:sp>
            <p:nvSpPr>
              <p:cNvPr id="155" name="TextBox 154">
                <a:extLst>
                  <a:ext uri="{FF2B5EF4-FFF2-40B4-BE49-F238E27FC236}">
                    <a16:creationId xmlns:a16="http://schemas.microsoft.com/office/drawing/2014/main" id="{1042E94F-FE65-4B2B-B35C-A6FC4AA207C0}"/>
                  </a:ext>
                </a:extLst>
              </p:cNvPr>
              <p:cNvSpPr txBox="1"/>
              <p:nvPr/>
            </p:nvSpPr>
            <p:spPr>
              <a:xfrm>
                <a:off x="-817219" y="3184886"/>
                <a:ext cx="539073" cy="37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11</a:t>
                </a:r>
                <a:endParaRPr kumimoji="0" lang="en-GB"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p:txBody>
          </p:sp>
          <p:sp>
            <p:nvSpPr>
              <p:cNvPr id="156" name="Circle: Hollow 155">
                <a:extLst>
                  <a:ext uri="{FF2B5EF4-FFF2-40B4-BE49-F238E27FC236}">
                    <a16:creationId xmlns:a16="http://schemas.microsoft.com/office/drawing/2014/main" id="{BCAAED9A-5AAF-4922-8C0A-721003E5D00E}"/>
                  </a:ext>
                </a:extLst>
              </p:cNvPr>
              <p:cNvSpPr/>
              <p:nvPr/>
            </p:nvSpPr>
            <p:spPr>
              <a:xfrm>
                <a:off x="-763410" y="3148529"/>
                <a:ext cx="457966" cy="463350"/>
              </a:xfrm>
              <a:prstGeom prst="donut">
                <a:avLst>
                  <a:gd name="adj" fmla="val 7644"/>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0" name="Group 159">
              <a:extLst>
                <a:ext uri="{FF2B5EF4-FFF2-40B4-BE49-F238E27FC236}">
                  <a16:creationId xmlns:a16="http://schemas.microsoft.com/office/drawing/2014/main" id="{E9591C31-9FDA-4C73-8C9B-18985BEDE1CF}"/>
                </a:ext>
              </a:extLst>
            </p:cNvPr>
            <p:cNvGrpSpPr/>
            <p:nvPr/>
          </p:nvGrpSpPr>
          <p:grpSpPr>
            <a:xfrm>
              <a:off x="6033992" y="2164256"/>
              <a:ext cx="539073" cy="463350"/>
              <a:chOff x="-796053" y="3148529"/>
              <a:chExt cx="539073" cy="463350"/>
            </a:xfrm>
          </p:grpSpPr>
          <p:sp>
            <p:nvSpPr>
              <p:cNvPr id="161" name="TextBox 160">
                <a:extLst>
                  <a:ext uri="{FF2B5EF4-FFF2-40B4-BE49-F238E27FC236}">
                    <a16:creationId xmlns:a16="http://schemas.microsoft.com/office/drawing/2014/main" id="{D38B29E2-EB34-4028-B22E-7EE4C8D01DFF}"/>
                  </a:ext>
                </a:extLst>
              </p:cNvPr>
              <p:cNvSpPr txBox="1"/>
              <p:nvPr/>
            </p:nvSpPr>
            <p:spPr>
              <a:xfrm>
                <a:off x="-796053" y="3184886"/>
                <a:ext cx="539073" cy="37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alibri" panose="020F0502020204030204"/>
                  </a:rPr>
                  <a:t>43</a:t>
                </a:r>
                <a:endParaRPr kumimoji="0" lang="en-GB"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p:txBody>
          </p:sp>
          <p:sp>
            <p:nvSpPr>
              <p:cNvPr id="162" name="Circle: Hollow 161">
                <a:extLst>
                  <a:ext uri="{FF2B5EF4-FFF2-40B4-BE49-F238E27FC236}">
                    <a16:creationId xmlns:a16="http://schemas.microsoft.com/office/drawing/2014/main" id="{00DCA4A8-D644-45C3-B589-D9366B19EA3B}"/>
                  </a:ext>
                </a:extLst>
              </p:cNvPr>
              <p:cNvSpPr/>
              <p:nvPr/>
            </p:nvSpPr>
            <p:spPr>
              <a:xfrm>
                <a:off x="-763410" y="3148529"/>
                <a:ext cx="457966" cy="463350"/>
              </a:xfrm>
              <a:prstGeom prst="donut">
                <a:avLst>
                  <a:gd name="adj" fmla="val 7644"/>
                </a:avLst>
              </a:prstGeom>
              <a:solidFill>
                <a:schemeClr val="accent2"/>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4" name="Group 163">
              <a:extLst>
                <a:ext uri="{FF2B5EF4-FFF2-40B4-BE49-F238E27FC236}">
                  <a16:creationId xmlns:a16="http://schemas.microsoft.com/office/drawing/2014/main" id="{C9B256BA-4BE1-4991-91FA-28DF6C211EA7}"/>
                </a:ext>
              </a:extLst>
            </p:cNvPr>
            <p:cNvGrpSpPr/>
            <p:nvPr/>
          </p:nvGrpSpPr>
          <p:grpSpPr>
            <a:xfrm>
              <a:off x="9290346" y="2173796"/>
              <a:ext cx="539073" cy="463350"/>
              <a:chOff x="-817219" y="3148529"/>
              <a:chExt cx="539073" cy="463350"/>
            </a:xfrm>
          </p:grpSpPr>
          <p:sp>
            <p:nvSpPr>
              <p:cNvPr id="167" name="TextBox 166">
                <a:extLst>
                  <a:ext uri="{FF2B5EF4-FFF2-40B4-BE49-F238E27FC236}">
                    <a16:creationId xmlns:a16="http://schemas.microsoft.com/office/drawing/2014/main" id="{DCD450E5-246A-4F50-97D8-F322A108A8FE}"/>
                  </a:ext>
                </a:extLst>
              </p:cNvPr>
              <p:cNvSpPr txBox="1"/>
              <p:nvPr/>
            </p:nvSpPr>
            <p:spPr>
              <a:xfrm>
                <a:off x="-817219" y="3184886"/>
                <a:ext cx="539073" cy="37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118</a:t>
                </a:r>
                <a:endParaRPr kumimoji="0" lang="en-GB"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p:txBody>
          </p:sp>
          <p:sp>
            <p:nvSpPr>
              <p:cNvPr id="168" name="Circle: Hollow 167">
                <a:extLst>
                  <a:ext uri="{FF2B5EF4-FFF2-40B4-BE49-F238E27FC236}">
                    <a16:creationId xmlns:a16="http://schemas.microsoft.com/office/drawing/2014/main" id="{E5A6469A-D3C5-481E-BBAA-D6D65E4C200F}"/>
                  </a:ext>
                </a:extLst>
              </p:cNvPr>
              <p:cNvSpPr/>
              <p:nvPr/>
            </p:nvSpPr>
            <p:spPr>
              <a:xfrm>
                <a:off x="-763410" y="3148529"/>
                <a:ext cx="457966" cy="463350"/>
              </a:xfrm>
              <a:prstGeom prst="donut">
                <a:avLst>
                  <a:gd name="adj" fmla="val 7644"/>
                </a:avLst>
              </a:prstGeom>
              <a:solidFill>
                <a:schemeClr val="accent2"/>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4FD7A467-324B-4671-9AF7-D048691BFDB4}"/>
                </a:ext>
              </a:extLst>
            </p:cNvPr>
            <p:cNvGrpSpPr/>
            <p:nvPr/>
          </p:nvGrpSpPr>
          <p:grpSpPr>
            <a:xfrm>
              <a:off x="10325934" y="2166851"/>
              <a:ext cx="539073" cy="463350"/>
              <a:chOff x="11575966" y="2442089"/>
              <a:chExt cx="539073" cy="463350"/>
            </a:xfrm>
          </p:grpSpPr>
          <p:sp>
            <p:nvSpPr>
              <p:cNvPr id="175" name="TextBox 174">
                <a:extLst>
                  <a:ext uri="{FF2B5EF4-FFF2-40B4-BE49-F238E27FC236}">
                    <a16:creationId xmlns:a16="http://schemas.microsoft.com/office/drawing/2014/main" id="{94EC856B-7A09-4CD3-9CF3-5EAAE7BE2270}"/>
                  </a:ext>
                </a:extLst>
              </p:cNvPr>
              <p:cNvSpPr txBox="1"/>
              <p:nvPr/>
            </p:nvSpPr>
            <p:spPr>
              <a:xfrm>
                <a:off x="11575966" y="2478446"/>
                <a:ext cx="539073" cy="37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285</a:t>
                </a:r>
                <a:endParaRPr kumimoji="0" lang="en-GB"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p:txBody>
          </p:sp>
          <p:sp>
            <p:nvSpPr>
              <p:cNvPr id="181" name="Circle: Hollow 180">
                <a:extLst>
                  <a:ext uri="{FF2B5EF4-FFF2-40B4-BE49-F238E27FC236}">
                    <a16:creationId xmlns:a16="http://schemas.microsoft.com/office/drawing/2014/main" id="{876A39F3-A209-4E0F-8C81-00B5EFF3080B}"/>
                  </a:ext>
                </a:extLst>
              </p:cNvPr>
              <p:cNvSpPr/>
              <p:nvPr/>
            </p:nvSpPr>
            <p:spPr>
              <a:xfrm>
                <a:off x="11619192" y="2442089"/>
                <a:ext cx="457966" cy="463350"/>
              </a:xfrm>
              <a:prstGeom prst="donut">
                <a:avLst>
                  <a:gd name="adj" fmla="val 7644"/>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9" name="Group 188">
              <a:extLst>
                <a:ext uri="{FF2B5EF4-FFF2-40B4-BE49-F238E27FC236}">
                  <a16:creationId xmlns:a16="http://schemas.microsoft.com/office/drawing/2014/main" id="{7AA77AAE-E99E-478B-B410-B40CAEEB1D45}"/>
                </a:ext>
              </a:extLst>
            </p:cNvPr>
            <p:cNvGrpSpPr/>
            <p:nvPr/>
          </p:nvGrpSpPr>
          <p:grpSpPr>
            <a:xfrm>
              <a:off x="8139761" y="2157547"/>
              <a:ext cx="539073" cy="463350"/>
              <a:chOff x="11575966" y="2442089"/>
              <a:chExt cx="539073" cy="463350"/>
            </a:xfrm>
          </p:grpSpPr>
          <p:sp>
            <p:nvSpPr>
              <p:cNvPr id="190" name="TextBox 189">
                <a:extLst>
                  <a:ext uri="{FF2B5EF4-FFF2-40B4-BE49-F238E27FC236}">
                    <a16:creationId xmlns:a16="http://schemas.microsoft.com/office/drawing/2014/main" id="{64B25E38-C3F6-4768-B605-B6993774C3DD}"/>
                  </a:ext>
                </a:extLst>
              </p:cNvPr>
              <p:cNvSpPr txBox="1"/>
              <p:nvPr/>
            </p:nvSpPr>
            <p:spPr>
              <a:xfrm>
                <a:off x="11575966" y="2478446"/>
                <a:ext cx="539073" cy="37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81</a:t>
                </a:r>
                <a:endParaRPr kumimoji="0" lang="en-GB"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p:txBody>
          </p:sp>
          <p:sp>
            <p:nvSpPr>
              <p:cNvPr id="191" name="Circle: Hollow 190">
                <a:extLst>
                  <a:ext uri="{FF2B5EF4-FFF2-40B4-BE49-F238E27FC236}">
                    <a16:creationId xmlns:a16="http://schemas.microsoft.com/office/drawing/2014/main" id="{12F2C59E-7992-4830-BC01-B2CF03DFAB02}"/>
                  </a:ext>
                </a:extLst>
              </p:cNvPr>
              <p:cNvSpPr/>
              <p:nvPr/>
            </p:nvSpPr>
            <p:spPr>
              <a:xfrm>
                <a:off x="11619192" y="2442089"/>
                <a:ext cx="457966" cy="463350"/>
              </a:xfrm>
              <a:prstGeom prst="donut">
                <a:avLst>
                  <a:gd name="adj" fmla="val 7644"/>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2" name="Group 191">
              <a:extLst>
                <a:ext uri="{FF2B5EF4-FFF2-40B4-BE49-F238E27FC236}">
                  <a16:creationId xmlns:a16="http://schemas.microsoft.com/office/drawing/2014/main" id="{B183A363-E663-4440-BBDD-5530B2A14ADD}"/>
                </a:ext>
              </a:extLst>
            </p:cNvPr>
            <p:cNvGrpSpPr/>
            <p:nvPr/>
          </p:nvGrpSpPr>
          <p:grpSpPr>
            <a:xfrm>
              <a:off x="6587597" y="2157547"/>
              <a:ext cx="539073" cy="463350"/>
              <a:chOff x="11586549" y="2442089"/>
              <a:chExt cx="539073" cy="463350"/>
            </a:xfrm>
          </p:grpSpPr>
          <p:sp>
            <p:nvSpPr>
              <p:cNvPr id="194" name="TextBox 193">
                <a:extLst>
                  <a:ext uri="{FF2B5EF4-FFF2-40B4-BE49-F238E27FC236}">
                    <a16:creationId xmlns:a16="http://schemas.microsoft.com/office/drawing/2014/main" id="{F61D6651-613B-4351-9559-BA119BFCEBB9}"/>
                  </a:ext>
                </a:extLst>
              </p:cNvPr>
              <p:cNvSpPr txBox="1"/>
              <p:nvPr/>
            </p:nvSpPr>
            <p:spPr>
              <a:xfrm>
                <a:off x="11586549" y="2478446"/>
                <a:ext cx="539073" cy="37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48</a:t>
                </a:r>
                <a:endParaRPr kumimoji="0" lang="en-GB"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p:txBody>
          </p:sp>
          <p:sp>
            <p:nvSpPr>
              <p:cNvPr id="195" name="Circle: Hollow 194">
                <a:extLst>
                  <a:ext uri="{FF2B5EF4-FFF2-40B4-BE49-F238E27FC236}">
                    <a16:creationId xmlns:a16="http://schemas.microsoft.com/office/drawing/2014/main" id="{766A3BF4-B975-4C3E-8D32-0EDCBB81D308}"/>
                  </a:ext>
                </a:extLst>
              </p:cNvPr>
              <p:cNvSpPr/>
              <p:nvPr/>
            </p:nvSpPr>
            <p:spPr>
              <a:xfrm>
                <a:off x="11619192" y="2442089"/>
                <a:ext cx="457966" cy="463350"/>
              </a:xfrm>
              <a:prstGeom prst="donut">
                <a:avLst>
                  <a:gd name="adj" fmla="val 7644"/>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6" name="Group 195">
              <a:extLst>
                <a:ext uri="{FF2B5EF4-FFF2-40B4-BE49-F238E27FC236}">
                  <a16:creationId xmlns:a16="http://schemas.microsoft.com/office/drawing/2014/main" id="{08C5976D-D6F7-4AD5-B804-B637478C85E6}"/>
                </a:ext>
              </a:extLst>
            </p:cNvPr>
            <p:cNvGrpSpPr/>
            <p:nvPr/>
          </p:nvGrpSpPr>
          <p:grpSpPr>
            <a:xfrm>
              <a:off x="5088395" y="2173796"/>
              <a:ext cx="539073" cy="463350"/>
              <a:chOff x="11565383" y="2442089"/>
              <a:chExt cx="539073" cy="463350"/>
            </a:xfrm>
          </p:grpSpPr>
          <p:sp>
            <p:nvSpPr>
              <p:cNvPr id="197" name="TextBox 196">
                <a:extLst>
                  <a:ext uri="{FF2B5EF4-FFF2-40B4-BE49-F238E27FC236}">
                    <a16:creationId xmlns:a16="http://schemas.microsoft.com/office/drawing/2014/main" id="{AB8EFB56-2CE2-457E-97E0-CBFDDFAC94AF}"/>
                  </a:ext>
                </a:extLst>
              </p:cNvPr>
              <p:cNvSpPr txBox="1"/>
              <p:nvPr/>
            </p:nvSpPr>
            <p:spPr>
              <a:xfrm>
                <a:off x="11565383" y="2478446"/>
                <a:ext cx="539073" cy="37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22</a:t>
                </a:r>
                <a:endParaRPr kumimoji="0" lang="en-GB"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p:txBody>
          </p:sp>
          <p:sp>
            <p:nvSpPr>
              <p:cNvPr id="198" name="Circle: Hollow 197">
                <a:extLst>
                  <a:ext uri="{FF2B5EF4-FFF2-40B4-BE49-F238E27FC236}">
                    <a16:creationId xmlns:a16="http://schemas.microsoft.com/office/drawing/2014/main" id="{C5893AE2-45D1-4FFE-B2DD-0EE386E51B03}"/>
                  </a:ext>
                </a:extLst>
              </p:cNvPr>
              <p:cNvSpPr/>
              <p:nvPr/>
            </p:nvSpPr>
            <p:spPr>
              <a:xfrm>
                <a:off x="11619192" y="2442089"/>
                <a:ext cx="457966" cy="463350"/>
              </a:xfrm>
              <a:prstGeom prst="donut">
                <a:avLst>
                  <a:gd name="adj" fmla="val 7644"/>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9" name="Group 198">
              <a:extLst>
                <a:ext uri="{FF2B5EF4-FFF2-40B4-BE49-F238E27FC236}">
                  <a16:creationId xmlns:a16="http://schemas.microsoft.com/office/drawing/2014/main" id="{F36EED4D-9D1F-4D86-8C43-933538863EFB}"/>
                </a:ext>
              </a:extLst>
            </p:cNvPr>
            <p:cNvGrpSpPr/>
            <p:nvPr/>
          </p:nvGrpSpPr>
          <p:grpSpPr>
            <a:xfrm>
              <a:off x="4556090" y="2164256"/>
              <a:ext cx="539073" cy="463350"/>
              <a:chOff x="11565383" y="2442089"/>
              <a:chExt cx="539073" cy="463350"/>
            </a:xfrm>
          </p:grpSpPr>
          <p:sp>
            <p:nvSpPr>
              <p:cNvPr id="200" name="TextBox 199">
                <a:extLst>
                  <a:ext uri="{FF2B5EF4-FFF2-40B4-BE49-F238E27FC236}">
                    <a16:creationId xmlns:a16="http://schemas.microsoft.com/office/drawing/2014/main" id="{9A4E8664-A2CF-4A04-962B-AFD747F8ADC2}"/>
                  </a:ext>
                </a:extLst>
              </p:cNvPr>
              <p:cNvSpPr txBox="1"/>
              <p:nvPr/>
            </p:nvSpPr>
            <p:spPr>
              <a:xfrm>
                <a:off x="11565383" y="2478446"/>
                <a:ext cx="539073" cy="37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17</a:t>
                </a:r>
                <a:endParaRPr kumimoji="0" lang="en-GB"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p:txBody>
          </p:sp>
          <p:sp>
            <p:nvSpPr>
              <p:cNvPr id="201" name="Circle: Hollow 200">
                <a:extLst>
                  <a:ext uri="{FF2B5EF4-FFF2-40B4-BE49-F238E27FC236}">
                    <a16:creationId xmlns:a16="http://schemas.microsoft.com/office/drawing/2014/main" id="{50A55CE7-A4F2-42CD-9266-A861566A7F6D}"/>
                  </a:ext>
                </a:extLst>
              </p:cNvPr>
              <p:cNvSpPr/>
              <p:nvPr/>
            </p:nvSpPr>
            <p:spPr>
              <a:xfrm>
                <a:off x="11619192" y="2442089"/>
                <a:ext cx="457966" cy="463350"/>
              </a:xfrm>
              <a:prstGeom prst="donut">
                <a:avLst>
                  <a:gd name="adj" fmla="val 7644"/>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2" name="Group 201">
              <a:extLst>
                <a:ext uri="{FF2B5EF4-FFF2-40B4-BE49-F238E27FC236}">
                  <a16:creationId xmlns:a16="http://schemas.microsoft.com/office/drawing/2014/main" id="{53C64E23-7518-49C5-971B-22F016F193F2}"/>
                </a:ext>
              </a:extLst>
            </p:cNvPr>
            <p:cNvGrpSpPr/>
            <p:nvPr/>
          </p:nvGrpSpPr>
          <p:grpSpPr>
            <a:xfrm>
              <a:off x="7265268" y="2157547"/>
              <a:ext cx="539073" cy="463350"/>
              <a:chOff x="11575966" y="2442089"/>
              <a:chExt cx="539073" cy="463350"/>
            </a:xfrm>
          </p:grpSpPr>
          <p:sp>
            <p:nvSpPr>
              <p:cNvPr id="203" name="TextBox 202">
                <a:extLst>
                  <a:ext uri="{FF2B5EF4-FFF2-40B4-BE49-F238E27FC236}">
                    <a16:creationId xmlns:a16="http://schemas.microsoft.com/office/drawing/2014/main" id="{9C56951F-86A5-4534-AE5D-0F2E88234D9A}"/>
                  </a:ext>
                </a:extLst>
              </p:cNvPr>
              <p:cNvSpPr txBox="1"/>
              <p:nvPr/>
            </p:nvSpPr>
            <p:spPr>
              <a:xfrm>
                <a:off x="11575966" y="2478446"/>
                <a:ext cx="539073" cy="376878"/>
              </a:xfrm>
              <a:prstGeom prst="rect">
                <a:avLst/>
              </a:prstGeom>
              <a:noFill/>
            </p:spPr>
            <p:txBody>
              <a:bodyPr wrap="square" rtlCol="0">
                <a:spAutoFit/>
              </a:bodyPr>
              <a:lstStyle/>
              <a:p>
                <a:pPr lvl="0" algn="ctr">
                  <a:defRPr/>
                </a:pPr>
                <a:r>
                  <a:rPr lang="en-GB" dirty="0">
                    <a:solidFill>
                      <a:prstClr val="black"/>
                    </a:solidFill>
                  </a:rPr>
                  <a:t>58</a:t>
                </a:r>
                <a:endParaRPr kumimoji="0" lang="en-GB"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p:txBody>
          </p:sp>
          <p:sp>
            <p:nvSpPr>
              <p:cNvPr id="204" name="Circle: Hollow 203">
                <a:extLst>
                  <a:ext uri="{FF2B5EF4-FFF2-40B4-BE49-F238E27FC236}">
                    <a16:creationId xmlns:a16="http://schemas.microsoft.com/office/drawing/2014/main" id="{E7A006FD-4B50-416C-985A-1AC81D07E1FB}"/>
                  </a:ext>
                </a:extLst>
              </p:cNvPr>
              <p:cNvSpPr/>
              <p:nvPr/>
            </p:nvSpPr>
            <p:spPr>
              <a:xfrm>
                <a:off x="11619192" y="2442089"/>
                <a:ext cx="457966" cy="463350"/>
              </a:xfrm>
              <a:prstGeom prst="donut">
                <a:avLst>
                  <a:gd name="adj" fmla="val 764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205" name="Straight Connector 204">
              <a:extLst>
                <a:ext uri="{FF2B5EF4-FFF2-40B4-BE49-F238E27FC236}">
                  <a16:creationId xmlns:a16="http://schemas.microsoft.com/office/drawing/2014/main" id="{E2C171DE-BBB7-4272-A423-374BF709FCB5}"/>
                </a:ext>
              </a:extLst>
            </p:cNvPr>
            <p:cNvCxnSpPr>
              <a:cxnSpLocks/>
            </p:cNvCxnSpPr>
            <p:nvPr/>
          </p:nvCxnSpPr>
          <p:spPr>
            <a:xfrm>
              <a:off x="1727288" y="3175627"/>
              <a:ext cx="0" cy="265311"/>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DA62C106-05AF-47F5-83D5-CF71CB482CCE}"/>
                </a:ext>
              </a:extLst>
            </p:cNvPr>
            <p:cNvCxnSpPr>
              <a:cxnSpLocks/>
            </p:cNvCxnSpPr>
            <p:nvPr/>
          </p:nvCxnSpPr>
          <p:spPr>
            <a:xfrm>
              <a:off x="1966679" y="3175627"/>
              <a:ext cx="0" cy="265311"/>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05EDDEFC-6457-46C2-A57D-2030A7CFAF25}"/>
                </a:ext>
              </a:extLst>
            </p:cNvPr>
            <p:cNvCxnSpPr>
              <a:cxnSpLocks/>
            </p:cNvCxnSpPr>
            <p:nvPr/>
          </p:nvCxnSpPr>
          <p:spPr>
            <a:xfrm>
              <a:off x="2501297" y="3175627"/>
              <a:ext cx="0" cy="265311"/>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3F478674-A9EB-4D0A-8660-BA7C0A4FFD5D}"/>
                </a:ext>
              </a:extLst>
            </p:cNvPr>
            <p:cNvCxnSpPr>
              <a:cxnSpLocks/>
            </p:cNvCxnSpPr>
            <p:nvPr/>
          </p:nvCxnSpPr>
          <p:spPr>
            <a:xfrm>
              <a:off x="3105219" y="3175627"/>
              <a:ext cx="0" cy="265311"/>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66460D8B-2DAC-410E-8C23-B27E47C53581}"/>
                </a:ext>
              </a:extLst>
            </p:cNvPr>
            <p:cNvCxnSpPr>
              <a:cxnSpLocks/>
            </p:cNvCxnSpPr>
            <p:nvPr/>
          </p:nvCxnSpPr>
          <p:spPr>
            <a:xfrm>
              <a:off x="3415107" y="3175627"/>
              <a:ext cx="0" cy="265311"/>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92F9E858-228F-4E8B-B121-CEA5CAB197D5}"/>
                </a:ext>
              </a:extLst>
            </p:cNvPr>
            <p:cNvCxnSpPr>
              <a:cxnSpLocks/>
            </p:cNvCxnSpPr>
            <p:nvPr/>
          </p:nvCxnSpPr>
          <p:spPr>
            <a:xfrm>
              <a:off x="5237614" y="3190902"/>
              <a:ext cx="0" cy="265311"/>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9BB138B9-91D9-40EF-B4C8-596D5D1A6677}"/>
                </a:ext>
              </a:extLst>
            </p:cNvPr>
            <p:cNvCxnSpPr>
              <a:cxnSpLocks/>
            </p:cNvCxnSpPr>
            <p:nvPr/>
          </p:nvCxnSpPr>
          <p:spPr>
            <a:xfrm>
              <a:off x="5650772" y="3190902"/>
              <a:ext cx="1658" cy="195066"/>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8958BD14-81FF-4FFE-8EA1-8396E8A9EFEE}"/>
                </a:ext>
              </a:extLst>
            </p:cNvPr>
            <p:cNvCxnSpPr>
              <a:cxnSpLocks/>
            </p:cNvCxnSpPr>
            <p:nvPr/>
          </p:nvCxnSpPr>
          <p:spPr>
            <a:xfrm>
              <a:off x="6075046" y="3190902"/>
              <a:ext cx="0" cy="265311"/>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2B67124C-C230-47B5-A4A2-3DB0DDF39AE1}"/>
                </a:ext>
              </a:extLst>
            </p:cNvPr>
            <p:cNvCxnSpPr>
              <a:cxnSpLocks/>
            </p:cNvCxnSpPr>
            <p:nvPr/>
          </p:nvCxnSpPr>
          <p:spPr>
            <a:xfrm>
              <a:off x="7869429" y="3184193"/>
              <a:ext cx="0" cy="265311"/>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EE3A06EC-A94E-48E9-BD0A-00E57C04D1B6}"/>
                </a:ext>
              </a:extLst>
            </p:cNvPr>
            <p:cNvCxnSpPr>
              <a:cxnSpLocks/>
            </p:cNvCxnSpPr>
            <p:nvPr/>
          </p:nvCxnSpPr>
          <p:spPr>
            <a:xfrm>
              <a:off x="8565684" y="3184193"/>
              <a:ext cx="0" cy="265311"/>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BE86471E-5621-4331-A48C-7D8602240AD6}"/>
                </a:ext>
              </a:extLst>
            </p:cNvPr>
            <p:cNvCxnSpPr>
              <a:cxnSpLocks/>
            </p:cNvCxnSpPr>
            <p:nvPr/>
          </p:nvCxnSpPr>
          <p:spPr>
            <a:xfrm>
              <a:off x="8876646" y="3184193"/>
              <a:ext cx="0" cy="265311"/>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A6C7A942-D059-4253-AEB4-5E9201772C10}"/>
                </a:ext>
              </a:extLst>
            </p:cNvPr>
            <p:cNvCxnSpPr>
              <a:cxnSpLocks/>
            </p:cNvCxnSpPr>
            <p:nvPr/>
          </p:nvCxnSpPr>
          <p:spPr>
            <a:xfrm>
              <a:off x="9702716" y="3200442"/>
              <a:ext cx="0" cy="265311"/>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EB125A18-1ECF-4DC4-980A-9F93B0FFB3F8}"/>
                </a:ext>
              </a:extLst>
            </p:cNvPr>
            <p:cNvCxnSpPr>
              <a:cxnSpLocks/>
            </p:cNvCxnSpPr>
            <p:nvPr/>
          </p:nvCxnSpPr>
          <p:spPr>
            <a:xfrm>
              <a:off x="10394438" y="3200442"/>
              <a:ext cx="0" cy="265311"/>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0D33D32C-1E27-4EC9-AF48-E4883D3E5C00}"/>
                </a:ext>
              </a:extLst>
            </p:cNvPr>
            <p:cNvCxnSpPr>
              <a:cxnSpLocks/>
            </p:cNvCxnSpPr>
            <p:nvPr/>
          </p:nvCxnSpPr>
          <p:spPr>
            <a:xfrm>
              <a:off x="11238591" y="3184193"/>
              <a:ext cx="0" cy="265311"/>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223" name="TextBox 222">
              <a:extLst>
                <a:ext uri="{FF2B5EF4-FFF2-40B4-BE49-F238E27FC236}">
                  <a16:creationId xmlns:a16="http://schemas.microsoft.com/office/drawing/2014/main" id="{AB3AC2F4-F08D-4F8B-AC1A-24025A898FE3}"/>
                </a:ext>
              </a:extLst>
            </p:cNvPr>
            <p:cNvSpPr txBox="1"/>
            <p:nvPr/>
          </p:nvSpPr>
          <p:spPr>
            <a:xfrm>
              <a:off x="5411599" y="3400360"/>
              <a:ext cx="539073" cy="37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32</a:t>
              </a:r>
              <a:endParaRPr kumimoji="0" lang="en-GB"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p:txBody>
        </p:sp>
        <p:cxnSp>
          <p:nvCxnSpPr>
            <p:cNvPr id="231" name="Straight Connector 230">
              <a:extLst>
                <a:ext uri="{FF2B5EF4-FFF2-40B4-BE49-F238E27FC236}">
                  <a16:creationId xmlns:a16="http://schemas.microsoft.com/office/drawing/2014/main" id="{0EF954F9-9DBD-4C4B-B21C-FE6985BB72FE}"/>
                </a:ext>
              </a:extLst>
            </p:cNvPr>
            <p:cNvCxnSpPr>
              <a:cxnSpLocks/>
            </p:cNvCxnSpPr>
            <p:nvPr/>
          </p:nvCxnSpPr>
          <p:spPr>
            <a:xfrm flipH="1">
              <a:off x="6580147" y="1344528"/>
              <a:ext cx="4780" cy="1619721"/>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38" name="TextBox 237">
              <a:extLst>
                <a:ext uri="{FF2B5EF4-FFF2-40B4-BE49-F238E27FC236}">
                  <a16:creationId xmlns:a16="http://schemas.microsoft.com/office/drawing/2014/main" id="{A817B725-9DA5-4045-987A-A6F12A0080BE}"/>
                </a:ext>
              </a:extLst>
            </p:cNvPr>
            <p:cNvSpPr txBox="1"/>
            <p:nvPr/>
          </p:nvSpPr>
          <p:spPr>
            <a:xfrm>
              <a:off x="107700" y="1524158"/>
              <a:ext cx="925060" cy="276999"/>
            </a:xfrm>
            <a:prstGeom prst="rect">
              <a:avLst/>
            </a:prstGeom>
            <a:noFill/>
          </p:spPr>
          <p:txBody>
            <a:bodyPr wrap="square" rtlCol="0">
              <a:spAutoFit/>
            </a:bodyPr>
            <a:lstStyle/>
            <a:p>
              <a:pPr algn="ctr"/>
              <a:r>
                <a:rPr lang="en-GB" sz="1200" dirty="0" err="1"/>
                <a:t>Apli</a:t>
              </a:r>
              <a:r>
                <a:rPr lang="cs-CZ" sz="1200" dirty="0"/>
                <a:t>k</a:t>
              </a:r>
              <a:r>
                <a:rPr lang="en-GB" sz="1200" dirty="0"/>
                <a:t>a</a:t>
              </a:r>
              <a:r>
                <a:rPr lang="cs-CZ" sz="1200" dirty="0" err="1"/>
                <a:t>ce</a:t>
              </a:r>
              <a:endParaRPr lang="en-GB" sz="1200" dirty="0"/>
            </a:p>
          </p:txBody>
        </p:sp>
        <p:sp>
          <p:nvSpPr>
            <p:cNvPr id="239" name="TextBox 238">
              <a:extLst>
                <a:ext uri="{FF2B5EF4-FFF2-40B4-BE49-F238E27FC236}">
                  <a16:creationId xmlns:a16="http://schemas.microsoft.com/office/drawing/2014/main" id="{472180D2-C97D-45E9-AB9F-1410400045D8}"/>
                </a:ext>
              </a:extLst>
            </p:cNvPr>
            <p:cNvSpPr txBox="1"/>
            <p:nvPr/>
          </p:nvSpPr>
          <p:spPr>
            <a:xfrm>
              <a:off x="120492" y="3955933"/>
              <a:ext cx="925060" cy="461665"/>
            </a:xfrm>
            <a:prstGeom prst="rect">
              <a:avLst/>
            </a:prstGeom>
            <a:noFill/>
          </p:spPr>
          <p:txBody>
            <a:bodyPr wrap="square" rtlCol="0">
              <a:spAutoFit/>
            </a:bodyPr>
            <a:lstStyle/>
            <a:p>
              <a:pPr algn="ctr"/>
              <a:r>
                <a:rPr lang="cs-CZ" sz="1200" dirty="0"/>
                <a:t>Typy zařízení</a:t>
              </a:r>
              <a:endParaRPr lang="en-GB" sz="1200" dirty="0"/>
            </a:p>
          </p:txBody>
        </p:sp>
      </p:grpSp>
      <p:sp>
        <p:nvSpPr>
          <p:cNvPr id="114" name="Rectangle 113">
            <a:extLst>
              <a:ext uri="{FF2B5EF4-FFF2-40B4-BE49-F238E27FC236}">
                <a16:creationId xmlns:a16="http://schemas.microsoft.com/office/drawing/2014/main" id="{EA3D8B07-40E0-46E2-ADA1-1E1751FD4F1B}"/>
              </a:ext>
            </a:extLst>
          </p:cNvPr>
          <p:cNvSpPr/>
          <p:nvPr/>
        </p:nvSpPr>
        <p:spPr>
          <a:xfrm>
            <a:off x="175125" y="4612355"/>
            <a:ext cx="6382398" cy="2118645"/>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8" name="Circle: Hollow 77">
            <a:extLst>
              <a:ext uri="{FF2B5EF4-FFF2-40B4-BE49-F238E27FC236}">
                <a16:creationId xmlns:a16="http://schemas.microsoft.com/office/drawing/2014/main" id="{AEC9967A-FC9E-4872-814F-8E4860320A5D}"/>
              </a:ext>
            </a:extLst>
          </p:cNvPr>
          <p:cNvSpPr/>
          <p:nvPr/>
        </p:nvSpPr>
        <p:spPr>
          <a:xfrm>
            <a:off x="467219" y="6131684"/>
            <a:ext cx="400110" cy="400110"/>
          </a:xfrm>
          <a:prstGeom prst="donut">
            <a:avLst>
              <a:gd name="adj" fmla="val 7644"/>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TextBox 78">
            <a:extLst>
              <a:ext uri="{FF2B5EF4-FFF2-40B4-BE49-F238E27FC236}">
                <a16:creationId xmlns:a16="http://schemas.microsoft.com/office/drawing/2014/main" id="{7DF72AE3-7F0A-4497-828F-5B5EC8A09605}"/>
              </a:ext>
            </a:extLst>
          </p:cNvPr>
          <p:cNvSpPr txBox="1"/>
          <p:nvPr/>
        </p:nvSpPr>
        <p:spPr>
          <a:xfrm>
            <a:off x="1259245" y="5070124"/>
            <a:ext cx="407784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400" b="1" dirty="0">
                <a:solidFill>
                  <a:prstClr val="black"/>
                </a:solidFill>
                <a:latin typeface="Calibri" panose="020F0502020204030204"/>
              </a:rPr>
              <a:t>Topení</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7" name="Circle: Hollow 126">
            <a:extLst>
              <a:ext uri="{FF2B5EF4-FFF2-40B4-BE49-F238E27FC236}">
                <a16:creationId xmlns:a16="http://schemas.microsoft.com/office/drawing/2014/main" id="{F2A53B78-0941-4769-A481-432DD9B7B3A3}"/>
              </a:ext>
            </a:extLst>
          </p:cNvPr>
          <p:cNvSpPr/>
          <p:nvPr/>
        </p:nvSpPr>
        <p:spPr>
          <a:xfrm>
            <a:off x="3094282" y="5599947"/>
            <a:ext cx="404025" cy="400110"/>
          </a:xfrm>
          <a:prstGeom prst="donut">
            <a:avLst>
              <a:gd name="adj" fmla="val 7644"/>
            </a:avLst>
          </a:prstGeom>
          <a:solidFill>
            <a:schemeClr val="accent2"/>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TextBox 127">
            <a:extLst>
              <a:ext uri="{FF2B5EF4-FFF2-40B4-BE49-F238E27FC236}">
                <a16:creationId xmlns:a16="http://schemas.microsoft.com/office/drawing/2014/main" id="{58B450F8-8C68-44B3-A468-D92EE1EF318B}"/>
              </a:ext>
            </a:extLst>
          </p:cNvPr>
          <p:cNvSpPr txBox="1"/>
          <p:nvPr/>
        </p:nvSpPr>
        <p:spPr>
          <a:xfrm>
            <a:off x="913934" y="5571509"/>
            <a:ext cx="210145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prstClr val="black"/>
                </a:solidFill>
                <a:effectLst/>
                <a:uLnTx/>
                <a:uFillTx/>
                <a:latin typeface="Calibri" panose="020F0502020204030204"/>
                <a:ea typeface="+mn-ea"/>
                <a:cs typeface="+mn-cs"/>
              </a:rPr>
              <a:t>Dostupné na </a:t>
            </a:r>
            <a:r>
              <a:rPr kumimoji="0" lang="cs-CZ" sz="1200" b="0" i="0" u="none" strike="noStrike" kern="1200" cap="none" spc="0" normalizeH="0" baseline="0" noProof="0" dirty="0" err="1">
                <a:ln>
                  <a:noFill/>
                </a:ln>
                <a:solidFill>
                  <a:prstClr val="black"/>
                </a:solidFill>
                <a:effectLst/>
                <a:uLnTx/>
                <a:uFillTx/>
                <a:latin typeface="Calibri" panose="020F0502020204030204"/>
                <a:ea typeface="+mn-ea"/>
                <a:cs typeface="+mn-cs"/>
              </a:rPr>
              <a:t>spec</a:t>
            </a:r>
            <a:r>
              <a:rPr kumimoji="0" lang="cs-CZ" sz="1200" b="0" i="0" u="none" strike="noStrike" kern="1200" cap="none" spc="0" normalizeH="0" baseline="0" noProof="0" dirty="0">
                <a:ln>
                  <a:noFill/>
                </a:ln>
                <a:solidFill>
                  <a:prstClr val="black"/>
                </a:solidFill>
                <a:effectLst/>
                <a:uLnTx/>
                <a:uFillTx/>
                <a:latin typeface="Calibri" panose="020F0502020204030204"/>
                <a:ea typeface="+mn-ea"/>
                <a:cs typeface="+mn-cs"/>
              </a:rPr>
              <a:t>. objednávku pro pilotní projekty</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6" name="TextBox 185">
            <a:extLst>
              <a:ext uri="{FF2B5EF4-FFF2-40B4-BE49-F238E27FC236}">
                <a16:creationId xmlns:a16="http://schemas.microsoft.com/office/drawing/2014/main" id="{71985AA6-0C47-4BCB-A5DB-CF43BBE25020}"/>
              </a:ext>
            </a:extLst>
          </p:cNvPr>
          <p:cNvSpPr txBox="1"/>
          <p:nvPr/>
        </p:nvSpPr>
        <p:spPr>
          <a:xfrm>
            <a:off x="4013030" y="6087740"/>
            <a:ext cx="15885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prstClr val="black"/>
                </a:solidFill>
                <a:effectLst/>
                <a:uLnTx/>
                <a:uFillTx/>
                <a:latin typeface="Calibri" panose="020F0502020204030204"/>
                <a:ea typeface="+mn-ea"/>
                <a:cs typeface="+mn-cs"/>
              </a:rPr>
              <a:t>Urychlené nasazování do výroby</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7" name="Circle: Hollow 186">
            <a:extLst>
              <a:ext uri="{FF2B5EF4-FFF2-40B4-BE49-F238E27FC236}">
                <a16:creationId xmlns:a16="http://schemas.microsoft.com/office/drawing/2014/main" id="{D24561B1-F734-41B4-BBCE-499F3CD5E9A1}"/>
              </a:ext>
            </a:extLst>
          </p:cNvPr>
          <p:cNvSpPr/>
          <p:nvPr/>
        </p:nvSpPr>
        <p:spPr>
          <a:xfrm>
            <a:off x="5875080" y="6108175"/>
            <a:ext cx="370970" cy="374893"/>
          </a:xfrm>
          <a:prstGeom prst="donut">
            <a:avLst>
              <a:gd name="adj" fmla="val 7644"/>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9999"/>
              </a:solidFill>
              <a:latin typeface="Calibri" panose="020F0502020204030204"/>
            </a:endParaRPr>
          </a:p>
        </p:txBody>
      </p:sp>
      <p:sp>
        <p:nvSpPr>
          <p:cNvPr id="9" name="Circle: Hollow 8">
            <a:extLst>
              <a:ext uri="{FF2B5EF4-FFF2-40B4-BE49-F238E27FC236}">
                <a16:creationId xmlns:a16="http://schemas.microsoft.com/office/drawing/2014/main" id="{497C0229-32E6-EC43-92FA-EE0DA18D7311}"/>
              </a:ext>
            </a:extLst>
          </p:cNvPr>
          <p:cNvSpPr/>
          <p:nvPr/>
        </p:nvSpPr>
        <p:spPr>
          <a:xfrm>
            <a:off x="3101194" y="6132463"/>
            <a:ext cx="400110" cy="400110"/>
          </a:xfrm>
          <a:prstGeom prst="donut">
            <a:avLst>
              <a:gd name="adj" fmla="val 764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Circle: Hollow 14">
            <a:extLst>
              <a:ext uri="{FF2B5EF4-FFF2-40B4-BE49-F238E27FC236}">
                <a16:creationId xmlns:a16="http://schemas.microsoft.com/office/drawing/2014/main" id="{34C82F5B-D20C-C141-AD09-16149FC187A2}"/>
              </a:ext>
            </a:extLst>
          </p:cNvPr>
          <p:cNvSpPr/>
          <p:nvPr/>
        </p:nvSpPr>
        <p:spPr>
          <a:xfrm>
            <a:off x="464222" y="5597053"/>
            <a:ext cx="400110" cy="400110"/>
          </a:xfrm>
          <a:prstGeom prst="donut">
            <a:avLst>
              <a:gd name="adj" fmla="val 7644"/>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TextBox 224">
            <a:extLst>
              <a:ext uri="{FF2B5EF4-FFF2-40B4-BE49-F238E27FC236}">
                <a16:creationId xmlns:a16="http://schemas.microsoft.com/office/drawing/2014/main" id="{76EA7527-820C-4490-B30F-8E7B26A54D4F}"/>
              </a:ext>
            </a:extLst>
          </p:cNvPr>
          <p:cNvSpPr txBox="1"/>
          <p:nvPr/>
        </p:nvSpPr>
        <p:spPr>
          <a:xfrm>
            <a:off x="3973870" y="5457376"/>
            <a:ext cx="19861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dirty="0">
                <a:solidFill>
                  <a:prstClr val="black"/>
                </a:solidFill>
                <a:latin typeface="Calibri" panose="020F0502020204030204"/>
              </a:rPr>
              <a:t>V</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&amp;</a:t>
            </a:r>
            <a:r>
              <a:rPr lang="cs-CZ" sz="1200" dirty="0">
                <a:solidFill>
                  <a:prstClr val="black"/>
                </a:solidFill>
                <a:latin typeface="Calibri" panose="020F0502020204030204"/>
              </a:rPr>
              <a:t>V probíhá,</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materi</a:t>
            </a:r>
            <a:r>
              <a:rPr kumimoji="0" lang="cs-CZ" sz="1200" b="0" i="0" u="none" strike="noStrike" kern="1200" cap="none" spc="0" normalizeH="0" baseline="0" noProof="0" dirty="0">
                <a:ln>
                  <a:noFill/>
                </a:ln>
                <a:solidFill>
                  <a:prstClr val="black"/>
                </a:solidFill>
                <a:effectLst/>
                <a:uLnTx/>
                <a:uFillTx/>
                <a:latin typeface="Calibri" panose="020F0502020204030204"/>
                <a:ea typeface="+mn-ea"/>
                <a:cs typeface="+mn-cs"/>
              </a:rPr>
              <a:t>á</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l</a:t>
            </a:r>
            <a:r>
              <a:rPr kumimoji="0" lang="cs-CZ" sz="1200" b="0" i="0" u="none" strike="noStrike" kern="1200" cap="none" spc="0" normalizeH="0" baseline="0" noProof="0" dirty="0">
                <a:ln>
                  <a:noFill/>
                </a:ln>
                <a:solidFill>
                  <a:prstClr val="black"/>
                </a:solidFill>
                <a:effectLst/>
                <a:uLnTx/>
                <a:uFillTx/>
                <a:latin typeface="Calibri" panose="020F0502020204030204"/>
                <a:ea typeface="+mn-ea"/>
                <a:cs typeface="+mn-cs"/>
              </a:rPr>
              <a:t>y</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200" b="0" i="0" u="none" strike="noStrike" kern="1200" cap="none" spc="0" normalizeH="0" baseline="0" noProof="0" dirty="0">
                <a:ln>
                  <a:noFill/>
                </a:ln>
                <a:solidFill>
                  <a:prstClr val="black"/>
                </a:solidFill>
                <a:effectLst/>
                <a:uLnTx/>
                <a:uFillTx/>
                <a:latin typeface="Calibri" panose="020F0502020204030204"/>
                <a:ea typeface="+mn-ea"/>
                <a:cs typeface="+mn-cs"/>
              </a:rPr>
              <a:t>mohou výhledově do výroby</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71" name="Rectangle 270">
            <a:extLst>
              <a:ext uri="{FF2B5EF4-FFF2-40B4-BE49-F238E27FC236}">
                <a16:creationId xmlns:a16="http://schemas.microsoft.com/office/drawing/2014/main" id="{B34E2A6A-46D7-4935-9C70-B3C55CF981F2}"/>
              </a:ext>
            </a:extLst>
          </p:cNvPr>
          <p:cNvSpPr/>
          <p:nvPr/>
        </p:nvSpPr>
        <p:spPr>
          <a:xfrm>
            <a:off x="296679" y="5074878"/>
            <a:ext cx="808106" cy="307777"/>
          </a:xfrm>
          <a:prstGeom prst="rect">
            <a:avLst/>
          </a:prstGeom>
        </p:spPr>
        <p:txBody>
          <a:bodyPr wrap="none">
            <a:spAutoFit/>
          </a:bodyPr>
          <a:lstStyle/>
          <a:p>
            <a:r>
              <a:rPr lang="en-GB" sz="1400" b="1" dirty="0">
                <a:solidFill>
                  <a:prstClr val="black"/>
                </a:solidFill>
              </a:rPr>
              <a:t>C</a:t>
            </a:r>
            <a:r>
              <a:rPr lang="cs-CZ" sz="1400" b="1" dirty="0">
                <a:solidFill>
                  <a:prstClr val="black"/>
                </a:solidFill>
              </a:rPr>
              <a:t>hlazení</a:t>
            </a:r>
            <a:endParaRPr lang="en-US" dirty="0"/>
          </a:p>
        </p:txBody>
      </p:sp>
      <p:sp>
        <p:nvSpPr>
          <p:cNvPr id="272" name="Rectangle 271">
            <a:extLst>
              <a:ext uri="{FF2B5EF4-FFF2-40B4-BE49-F238E27FC236}">
                <a16:creationId xmlns:a16="http://schemas.microsoft.com/office/drawing/2014/main" id="{71717E38-A98F-4F81-A502-ACAF876CC44C}"/>
              </a:ext>
            </a:extLst>
          </p:cNvPr>
          <p:cNvSpPr/>
          <p:nvPr/>
        </p:nvSpPr>
        <p:spPr>
          <a:xfrm>
            <a:off x="4073066" y="4694007"/>
            <a:ext cx="2486193" cy="369332"/>
          </a:xfrm>
          <a:prstGeom prst="rect">
            <a:avLst/>
          </a:prstGeom>
        </p:spPr>
        <p:txBody>
          <a:bodyPr wrap="none">
            <a:spAutoFit/>
          </a:bodyPr>
          <a:lstStyle/>
          <a:p>
            <a:r>
              <a:rPr lang="cs-CZ" b="1" dirty="0">
                <a:solidFill>
                  <a:prstClr val="black"/>
                </a:solidFill>
              </a:rPr>
              <a:t>Stav vývoje a výzkumu</a:t>
            </a:r>
            <a:r>
              <a:rPr lang="en-GB" b="1" dirty="0">
                <a:solidFill>
                  <a:prstClr val="black"/>
                </a:solidFill>
              </a:rPr>
              <a:t> </a:t>
            </a:r>
            <a:endParaRPr lang="en-US" dirty="0"/>
          </a:p>
        </p:txBody>
      </p:sp>
      <p:sp>
        <p:nvSpPr>
          <p:cNvPr id="273" name="Rectangle 272">
            <a:extLst>
              <a:ext uri="{FF2B5EF4-FFF2-40B4-BE49-F238E27FC236}">
                <a16:creationId xmlns:a16="http://schemas.microsoft.com/office/drawing/2014/main" id="{D8F0FD77-FF2C-422E-BF76-AE682FF44A02}"/>
              </a:ext>
            </a:extLst>
          </p:cNvPr>
          <p:cNvSpPr/>
          <p:nvPr/>
        </p:nvSpPr>
        <p:spPr>
          <a:xfrm>
            <a:off x="1342273" y="4661157"/>
            <a:ext cx="1107867" cy="369332"/>
          </a:xfrm>
          <a:prstGeom prst="rect">
            <a:avLst/>
          </a:prstGeom>
        </p:spPr>
        <p:txBody>
          <a:bodyPr wrap="none">
            <a:spAutoFit/>
          </a:bodyPr>
          <a:lstStyle/>
          <a:p>
            <a:r>
              <a:rPr lang="en-GB" b="1" dirty="0" err="1">
                <a:solidFill>
                  <a:prstClr val="black"/>
                </a:solidFill>
              </a:rPr>
              <a:t>Materi</a:t>
            </a:r>
            <a:r>
              <a:rPr lang="cs-CZ" b="1" dirty="0">
                <a:solidFill>
                  <a:prstClr val="black"/>
                </a:solidFill>
              </a:rPr>
              <a:t>á</a:t>
            </a:r>
            <a:r>
              <a:rPr lang="en-GB" b="1" dirty="0">
                <a:solidFill>
                  <a:prstClr val="black"/>
                </a:solidFill>
              </a:rPr>
              <a:t>l</a:t>
            </a:r>
            <a:r>
              <a:rPr lang="cs-CZ" b="1" dirty="0">
                <a:solidFill>
                  <a:prstClr val="black"/>
                </a:solidFill>
              </a:rPr>
              <a:t>y</a:t>
            </a:r>
            <a:endParaRPr lang="en-US" dirty="0"/>
          </a:p>
        </p:txBody>
      </p:sp>
      <p:sp>
        <p:nvSpPr>
          <p:cNvPr id="277" name="TextBox 276">
            <a:extLst>
              <a:ext uri="{FF2B5EF4-FFF2-40B4-BE49-F238E27FC236}">
                <a16:creationId xmlns:a16="http://schemas.microsoft.com/office/drawing/2014/main" id="{8E9F2775-2A8D-46FE-9ED6-5ADB5B62777B}"/>
              </a:ext>
            </a:extLst>
          </p:cNvPr>
          <p:cNvSpPr txBox="1"/>
          <p:nvPr/>
        </p:nvSpPr>
        <p:spPr>
          <a:xfrm>
            <a:off x="9457002" y="1189394"/>
            <a:ext cx="2665187" cy="307777"/>
          </a:xfrm>
          <a:prstGeom prst="rect">
            <a:avLst/>
          </a:prstGeom>
          <a:noFill/>
        </p:spPr>
        <p:txBody>
          <a:bodyPr wrap="square" rtlCol="0">
            <a:spAutoFit/>
          </a:bodyPr>
          <a:lstStyle/>
          <a:p>
            <a:r>
              <a:rPr lang="cs-CZ" sz="1400" i="1" dirty="0"/>
              <a:t>Jen typy </a:t>
            </a:r>
            <a:r>
              <a:rPr lang="en-GB" sz="1400" i="1" dirty="0"/>
              <a:t>UniQ80 </a:t>
            </a:r>
            <a:r>
              <a:rPr lang="cs-CZ" sz="1400" i="1" dirty="0"/>
              <a:t>nebo</a:t>
            </a:r>
            <a:r>
              <a:rPr lang="en-GB" sz="1400" i="1" dirty="0"/>
              <a:t> OEM </a:t>
            </a:r>
            <a:endParaRPr lang="en-US" sz="1400" i="1" dirty="0"/>
          </a:p>
        </p:txBody>
      </p:sp>
      <p:sp>
        <p:nvSpPr>
          <p:cNvPr id="2" name="TextBox 1">
            <a:extLst>
              <a:ext uri="{FF2B5EF4-FFF2-40B4-BE49-F238E27FC236}">
                <a16:creationId xmlns:a16="http://schemas.microsoft.com/office/drawing/2014/main" id="{0B25562E-1A69-0C4B-BF3E-E11C757B9055}"/>
              </a:ext>
            </a:extLst>
          </p:cNvPr>
          <p:cNvSpPr txBox="1"/>
          <p:nvPr/>
        </p:nvSpPr>
        <p:spPr>
          <a:xfrm>
            <a:off x="1037488" y="6092293"/>
            <a:ext cx="1828800" cy="461665"/>
          </a:xfrm>
          <a:prstGeom prst="rect">
            <a:avLst/>
          </a:prstGeom>
          <a:noFill/>
        </p:spPr>
        <p:txBody>
          <a:bodyPr wrap="square" rtlCol="0">
            <a:spAutoFit/>
          </a:bodyPr>
          <a:lstStyle/>
          <a:p>
            <a:pPr algn="ctr"/>
            <a:r>
              <a:rPr kumimoji="0" lang="cs-CZ" sz="1200" b="0" i="0" u="none" strike="noStrike" kern="1200" cap="none" spc="0" normalizeH="0" baseline="0" noProof="0" dirty="0">
                <a:ln>
                  <a:noFill/>
                </a:ln>
                <a:solidFill>
                  <a:prstClr val="black"/>
                </a:solidFill>
                <a:effectLst/>
                <a:uLnTx/>
                <a:uFillTx/>
                <a:latin typeface="Calibri" panose="020F0502020204030204"/>
                <a:ea typeface="+mn-ea"/>
                <a:cs typeface="+mn-cs"/>
              </a:rPr>
              <a:t>Aktuální výrobky v plně komerčním režimu výroby</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lang="en-US" sz="1200" dirty="0"/>
          </a:p>
        </p:txBody>
      </p:sp>
      <p:cxnSp>
        <p:nvCxnSpPr>
          <p:cNvPr id="5" name="Straight Connector 4">
            <a:extLst>
              <a:ext uri="{FF2B5EF4-FFF2-40B4-BE49-F238E27FC236}">
                <a16:creationId xmlns:a16="http://schemas.microsoft.com/office/drawing/2014/main" id="{963F896A-F839-E94A-A3CB-949BDEF3FE05}"/>
              </a:ext>
            </a:extLst>
          </p:cNvPr>
          <p:cNvCxnSpPr>
            <a:cxnSpLocks/>
          </p:cNvCxnSpPr>
          <p:nvPr/>
        </p:nvCxnSpPr>
        <p:spPr>
          <a:xfrm flipH="1">
            <a:off x="3883151" y="4664180"/>
            <a:ext cx="1" cy="2013902"/>
          </a:xfrm>
          <a:prstGeom prst="line">
            <a:avLst/>
          </a:prstGeom>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565B9F76-7F16-8A4F-B764-0B14DB66E3DB}"/>
              </a:ext>
            </a:extLst>
          </p:cNvPr>
          <p:cNvSpPr txBox="1"/>
          <p:nvPr/>
        </p:nvSpPr>
        <p:spPr>
          <a:xfrm>
            <a:off x="5788725" y="5592103"/>
            <a:ext cx="539073" cy="37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32</a:t>
            </a:r>
            <a:endParaRPr kumimoji="0" lang="en-GB"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p:txBody>
      </p:sp>
      <p:pic>
        <p:nvPicPr>
          <p:cNvPr id="149" name="Picture 148" descr="A picture containing clipart&#10;&#10;Description automatically generated">
            <a:extLst>
              <a:ext uri="{FF2B5EF4-FFF2-40B4-BE49-F238E27FC236}">
                <a16:creationId xmlns:a16="http://schemas.microsoft.com/office/drawing/2014/main" id="{E45A934D-3DA1-4E07-B61D-30DE259D36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9864" y="136523"/>
            <a:ext cx="2027612" cy="611061"/>
          </a:xfrm>
          <a:prstGeom prst="rect">
            <a:avLst/>
          </a:prstGeom>
        </p:spPr>
      </p:pic>
    </p:spTree>
    <p:extLst>
      <p:ext uri="{BB962C8B-B14F-4D97-AF65-F5344CB8AC3E}">
        <p14:creationId xmlns:p14="http://schemas.microsoft.com/office/powerpoint/2010/main" val="2128975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E9F960-6928-43F4-A408-317D73F47366}"/>
              </a:ext>
            </a:extLst>
          </p:cNvPr>
          <p:cNvSpPr txBox="1"/>
          <p:nvPr/>
        </p:nvSpPr>
        <p:spPr>
          <a:xfrm>
            <a:off x="0" y="206563"/>
            <a:ext cx="10145484" cy="1200329"/>
          </a:xfrm>
          <a:prstGeom prst="rect">
            <a:avLst/>
          </a:prstGeom>
          <a:noFill/>
        </p:spPr>
        <p:txBody>
          <a:bodyPr wrap="square" rtlCol="0">
            <a:spAutoFit/>
          </a:bodyPr>
          <a:lstStyle/>
          <a:p>
            <a:r>
              <a:rPr lang="cs-CZ" sz="3600" dirty="0">
                <a:latin typeface="+mj-lt"/>
              </a:rPr>
              <a:t>Budoucnost ukládání energie je </a:t>
            </a:r>
            <a:r>
              <a:rPr lang="en-GB" sz="3600" dirty="0">
                <a:latin typeface="+mj-lt"/>
              </a:rPr>
              <a:t>…</a:t>
            </a:r>
          </a:p>
          <a:p>
            <a:endParaRPr lang="en-GB" sz="3600" dirty="0">
              <a:latin typeface="+mj-lt"/>
            </a:endParaRPr>
          </a:p>
        </p:txBody>
      </p:sp>
      <p:sp>
        <p:nvSpPr>
          <p:cNvPr id="2" name="TextBox 1">
            <a:extLst>
              <a:ext uri="{FF2B5EF4-FFF2-40B4-BE49-F238E27FC236}">
                <a16:creationId xmlns:a16="http://schemas.microsoft.com/office/drawing/2014/main" id="{143F9BA8-8CBF-2D44-AF0A-5DE8E0294B20}"/>
              </a:ext>
            </a:extLst>
          </p:cNvPr>
          <p:cNvSpPr txBox="1"/>
          <p:nvPr/>
        </p:nvSpPr>
        <p:spPr>
          <a:xfrm>
            <a:off x="168568" y="5054963"/>
            <a:ext cx="11286631" cy="1384995"/>
          </a:xfrm>
          <a:prstGeom prst="rect">
            <a:avLst/>
          </a:prstGeom>
          <a:noFill/>
        </p:spPr>
        <p:txBody>
          <a:bodyPr wrap="square" rtlCol="0">
            <a:spAutoFit/>
          </a:bodyPr>
          <a:lstStyle/>
          <a:p>
            <a:pPr algn="ctr"/>
            <a:endParaRPr lang="en-GB" sz="2800" b="1" dirty="0"/>
          </a:p>
          <a:p>
            <a:pPr algn="ctr"/>
            <a:r>
              <a:rPr lang="cs-CZ" sz="2800" dirty="0"/>
              <a:t>Představení 3. generace tepelných baterií </a:t>
            </a:r>
            <a:r>
              <a:rPr lang="en-GB" sz="2800" dirty="0" err="1"/>
              <a:t>Sunamp</a:t>
            </a:r>
            <a:endParaRPr lang="en-GB" sz="2800" dirty="0"/>
          </a:p>
          <a:p>
            <a:pPr algn="ctr"/>
            <a:endParaRPr lang="en-US" sz="2800" dirty="0"/>
          </a:p>
        </p:txBody>
      </p:sp>
      <p:pic>
        <p:nvPicPr>
          <p:cNvPr id="6" name="Picture 5" descr="A picture containing clipart&#10;&#10;Description automatically generated">
            <a:extLst>
              <a:ext uri="{FF2B5EF4-FFF2-40B4-BE49-F238E27FC236}">
                <a16:creationId xmlns:a16="http://schemas.microsoft.com/office/drawing/2014/main" id="{E0E01546-021A-48D8-A448-684BBA0FB0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9864" y="136523"/>
            <a:ext cx="2027612" cy="611061"/>
          </a:xfrm>
          <a:prstGeom prst="rect">
            <a:avLst/>
          </a:prstGeom>
        </p:spPr>
      </p:pic>
      <p:pic>
        <p:nvPicPr>
          <p:cNvPr id="1026" name="Picture 2" descr="Image result for uniq heat 80">
            <a:extLst>
              <a:ext uri="{FF2B5EF4-FFF2-40B4-BE49-F238E27FC236}">
                <a16:creationId xmlns:a16="http://schemas.microsoft.com/office/drawing/2014/main" id="{FE913DAC-8E19-4B93-BDAB-037997A2B2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7783" y="2056901"/>
            <a:ext cx="2782081" cy="3082493"/>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a:extLst>
              <a:ext uri="{FF2B5EF4-FFF2-40B4-BE49-F238E27FC236}">
                <a16:creationId xmlns:a16="http://schemas.microsoft.com/office/drawing/2014/main" id="{CEEA175D-202B-9A35-5096-0E1C28CEB008}"/>
              </a:ext>
            </a:extLst>
          </p:cNvPr>
          <p:cNvPicPr>
            <a:picLocks noChangeAspect="1"/>
          </p:cNvPicPr>
          <p:nvPr/>
        </p:nvPicPr>
        <p:blipFill>
          <a:blip r:embed="rId5"/>
          <a:stretch>
            <a:fillRect/>
          </a:stretch>
        </p:blipFill>
        <p:spPr>
          <a:xfrm>
            <a:off x="67769" y="847228"/>
            <a:ext cx="5398453" cy="2054045"/>
          </a:xfrm>
          <a:prstGeom prst="rect">
            <a:avLst/>
          </a:prstGeom>
        </p:spPr>
      </p:pic>
      <p:pic>
        <p:nvPicPr>
          <p:cNvPr id="11" name="Picture 2">
            <a:extLst>
              <a:ext uri="{FF2B5EF4-FFF2-40B4-BE49-F238E27FC236}">
                <a16:creationId xmlns:a16="http://schemas.microsoft.com/office/drawing/2014/main" id="{C54AA67B-D115-6262-1117-F4486DED96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7172" y="2622969"/>
            <a:ext cx="3888428" cy="2595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363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Termo elÃ©ctrico 305 l 3000 W">
            <a:extLst>
              <a:ext uri="{FF2B5EF4-FFF2-40B4-BE49-F238E27FC236}">
                <a16:creationId xmlns:a16="http://schemas.microsoft.com/office/drawing/2014/main" id="{0050E621-A6E9-48FD-B768-D0577BC300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327" r="36289"/>
          <a:stretch/>
        </p:blipFill>
        <p:spPr bwMode="auto">
          <a:xfrm>
            <a:off x="208591" y="1162823"/>
            <a:ext cx="1964113" cy="46340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C508761-E014-4C41-A2F9-FFA2F0185687}"/>
              </a:ext>
            </a:extLst>
          </p:cNvPr>
          <p:cNvSpPr txBox="1"/>
          <p:nvPr/>
        </p:nvSpPr>
        <p:spPr>
          <a:xfrm>
            <a:off x="301840" y="172314"/>
            <a:ext cx="11890160" cy="535531"/>
          </a:xfrm>
          <a:prstGeom prst="rect">
            <a:avLst/>
          </a:prstGeom>
          <a:noFill/>
          <a:ln>
            <a:noFill/>
          </a:ln>
        </p:spPr>
        <p:txBody>
          <a:bodyPr wrap="square" rtlCol="0">
            <a:spAutoFit/>
          </a:bodyPr>
          <a:lstStyle/>
          <a:p>
            <a:pPr>
              <a:lnSpc>
                <a:spcPct val="90000"/>
              </a:lnSpc>
              <a:spcBef>
                <a:spcPct val="0"/>
              </a:spcBef>
              <a:defRPr/>
            </a:pPr>
            <a:r>
              <a:rPr lang="cs-CZ" sz="3200" b="1" noProof="1">
                <a:solidFill>
                  <a:prstClr val="black"/>
                </a:solidFill>
              </a:rPr>
              <a:t>Thermino </a:t>
            </a:r>
            <a:r>
              <a:rPr lang="cs-CZ" sz="3200" noProof="1">
                <a:solidFill>
                  <a:prstClr val="black"/>
                </a:solidFill>
              </a:rPr>
              <a:t>          kompaktní   +   nízká tepelná ztráta</a:t>
            </a:r>
          </a:p>
        </p:txBody>
      </p:sp>
      <p:grpSp>
        <p:nvGrpSpPr>
          <p:cNvPr id="7" name="Group 6">
            <a:extLst>
              <a:ext uri="{FF2B5EF4-FFF2-40B4-BE49-F238E27FC236}">
                <a16:creationId xmlns:a16="http://schemas.microsoft.com/office/drawing/2014/main" id="{D54FA4AB-4F1D-4B2E-8C96-FB9C5DBF6CB9}"/>
              </a:ext>
            </a:extLst>
          </p:cNvPr>
          <p:cNvGrpSpPr/>
          <p:nvPr/>
        </p:nvGrpSpPr>
        <p:grpSpPr>
          <a:xfrm>
            <a:off x="301840" y="1329238"/>
            <a:ext cx="2687620" cy="4743751"/>
            <a:chOff x="1284278" y="1701632"/>
            <a:chExt cx="2687620" cy="4743751"/>
          </a:xfrm>
        </p:grpSpPr>
        <p:cxnSp>
          <p:nvCxnSpPr>
            <p:cNvPr id="8" name="Straight Arrow Connector 7">
              <a:extLst>
                <a:ext uri="{FF2B5EF4-FFF2-40B4-BE49-F238E27FC236}">
                  <a16:creationId xmlns:a16="http://schemas.microsoft.com/office/drawing/2014/main" id="{2364460B-63F6-42CB-9039-65BD91F39955}"/>
                </a:ext>
              </a:extLst>
            </p:cNvPr>
            <p:cNvCxnSpPr>
              <a:cxnSpLocks/>
            </p:cNvCxnSpPr>
            <p:nvPr/>
          </p:nvCxnSpPr>
          <p:spPr>
            <a:xfrm>
              <a:off x="1284278" y="6109606"/>
              <a:ext cx="180631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6829280-6F5D-4096-8DF0-50A7B90584B8}"/>
                </a:ext>
              </a:extLst>
            </p:cNvPr>
            <p:cNvCxnSpPr>
              <a:cxnSpLocks/>
            </p:cNvCxnSpPr>
            <p:nvPr/>
          </p:nvCxnSpPr>
          <p:spPr>
            <a:xfrm flipH="1">
              <a:off x="3090591" y="5480344"/>
              <a:ext cx="506453" cy="62926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B986872-6BCE-489E-BC6C-B0AAE63CFC42}"/>
                </a:ext>
              </a:extLst>
            </p:cNvPr>
            <p:cNvCxnSpPr>
              <a:cxnSpLocks/>
            </p:cNvCxnSpPr>
            <p:nvPr/>
          </p:nvCxnSpPr>
          <p:spPr>
            <a:xfrm>
              <a:off x="3554654" y="1701632"/>
              <a:ext cx="0" cy="377871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F19B3CB-827A-4B65-80DF-5AE93DA05ADF}"/>
                </a:ext>
              </a:extLst>
            </p:cNvPr>
            <p:cNvSpPr txBox="1"/>
            <p:nvPr/>
          </p:nvSpPr>
          <p:spPr>
            <a:xfrm rot="18480666">
              <a:off x="3142521" y="5777737"/>
              <a:ext cx="824265" cy="338554"/>
            </a:xfrm>
            <a:prstGeom prst="rect">
              <a:avLst/>
            </a:prstGeom>
            <a:noFill/>
          </p:spPr>
          <p:txBody>
            <a:bodyPr wrap="none" rtlCol="0">
              <a:spAutoFit/>
            </a:bodyPr>
            <a:lstStyle/>
            <a:p>
              <a:r>
                <a:rPr lang="en-GB" sz="1600" dirty="0"/>
                <a:t>630mm</a:t>
              </a:r>
              <a:endParaRPr lang="en-GB" dirty="0"/>
            </a:p>
          </p:txBody>
        </p:sp>
        <p:sp>
          <p:nvSpPr>
            <p:cNvPr id="12" name="TextBox 11">
              <a:extLst>
                <a:ext uri="{FF2B5EF4-FFF2-40B4-BE49-F238E27FC236}">
                  <a16:creationId xmlns:a16="http://schemas.microsoft.com/office/drawing/2014/main" id="{F1E8CDAF-564F-41F7-9CAD-DCE1400EDD1F}"/>
                </a:ext>
              </a:extLst>
            </p:cNvPr>
            <p:cNvSpPr txBox="1"/>
            <p:nvPr/>
          </p:nvSpPr>
          <p:spPr>
            <a:xfrm>
              <a:off x="1927621" y="6106829"/>
              <a:ext cx="824265" cy="338554"/>
            </a:xfrm>
            <a:prstGeom prst="rect">
              <a:avLst/>
            </a:prstGeom>
            <a:noFill/>
          </p:spPr>
          <p:txBody>
            <a:bodyPr wrap="none" rtlCol="0">
              <a:spAutoFit/>
            </a:bodyPr>
            <a:lstStyle/>
            <a:p>
              <a:r>
                <a:rPr lang="en-GB" sz="1600" dirty="0"/>
                <a:t>570mm</a:t>
              </a:r>
            </a:p>
          </p:txBody>
        </p:sp>
        <p:sp>
          <p:nvSpPr>
            <p:cNvPr id="13" name="TextBox 12">
              <a:extLst>
                <a:ext uri="{FF2B5EF4-FFF2-40B4-BE49-F238E27FC236}">
                  <a16:creationId xmlns:a16="http://schemas.microsoft.com/office/drawing/2014/main" id="{275D9A19-D603-4AD5-B946-BB0D5E5A92E7}"/>
                </a:ext>
              </a:extLst>
            </p:cNvPr>
            <p:cNvSpPr txBox="1"/>
            <p:nvPr/>
          </p:nvSpPr>
          <p:spPr>
            <a:xfrm rot="16200000">
              <a:off x="3312743" y="4350167"/>
              <a:ext cx="979755" cy="338554"/>
            </a:xfrm>
            <a:prstGeom prst="rect">
              <a:avLst/>
            </a:prstGeom>
            <a:noFill/>
          </p:spPr>
          <p:txBody>
            <a:bodyPr wrap="none" rtlCol="0">
              <a:spAutoFit/>
            </a:bodyPr>
            <a:lstStyle/>
            <a:p>
              <a:r>
                <a:rPr lang="en-GB" sz="1600" dirty="0"/>
                <a:t>2,140mm</a:t>
              </a:r>
            </a:p>
          </p:txBody>
        </p:sp>
      </p:grpSp>
      <p:sp>
        <p:nvSpPr>
          <p:cNvPr id="14" name="Rectangle 13">
            <a:extLst>
              <a:ext uri="{FF2B5EF4-FFF2-40B4-BE49-F238E27FC236}">
                <a16:creationId xmlns:a16="http://schemas.microsoft.com/office/drawing/2014/main" id="{1B9ABE77-DD8E-4EBD-A420-B3F884CF0629}"/>
              </a:ext>
            </a:extLst>
          </p:cNvPr>
          <p:cNvSpPr/>
          <p:nvPr/>
        </p:nvSpPr>
        <p:spPr>
          <a:xfrm>
            <a:off x="0" y="6021315"/>
            <a:ext cx="2627642" cy="400110"/>
          </a:xfrm>
          <a:prstGeom prst="rect">
            <a:avLst/>
          </a:prstGeom>
        </p:spPr>
        <p:txBody>
          <a:bodyPr wrap="none">
            <a:spAutoFit/>
          </a:bodyPr>
          <a:lstStyle/>
          <a:p>
            <a:pPr lvl="0">
              <a:defRPr/>
            </a:pPr>
            <a:r>
              <a:rPr lang="en-GB" sz="2000" dirty="0"/>
              <a:t>Albin Trotter ATI E-305L</a:t>
            </a:r>
          </a:p>
        </p:txBody>
      </p:sp>
      <p:sp>
        <p:nvSpPr>
          <p:cNvPr id="15" name="TextBox 14">
            <a:extLst>
              <a:ext uri="{FF2B5EF4-FFF2-40B4-BE49-F238E27FC236}">
                <a16:creationId xmlns:a16="http://schemas.microsoft.com/office/drawing/2014/main" id="{E1CFD750-25C1-4CAF-8D3D-C059F9C9FDB2}"/>
              </a:ext>
            </a:extLst>
          </p:cNvPr>
          <p:cNvSpPr txBox="1"/>
          <p:nvPr/>
        </p:nvSpPr>
        <p:spPr>
          <a:xfrm>
            <a:off x="4361702" y="6023552"/>
            <a:ext cx="2097691" cy="400110"/>
          </a:xfrm>
          <a:prstGeom prst="rect">
            <a:avLst/>
          </a:prstGeom>
          <a:noFill/>
        </p:spPr>
        <p:txBody>
          <a:bodyPr wrap="square" rtlCol="0">
            <a:spAutoFit/>
          </a:bodyPr>
          <a:lstStyle/>
          <a:p>
            <a:pPr algn="ctr"/>
            <a:r>
              <a:rPr lang="en-GB" sz="2000" dirty="0" err="1"/>
              <a:t>UniQ</a:t>
            </a:r>
            <a:r>
              <a:rPr lang="en-GB" sz="2000" dirty="0"/>
              <a:t> </a:t>
            </a:r>
            <a:r>
              <a:rPr lang="en-GB" sz="2000" dirty="0" err="1"/>
              <a:t>eHW</a:t>
            </a:r>
            <a:r>
              <a:rPr lang="en-GB" sz="2000" dirty="0"/>
              <a:t> 12</a:t>
            </a:r>
          </a:p>
        </p:txBody>
      </p:sp>
      <p:sp>
        <p:nvSpPr>
          <p:cNvPr id="16" name="TextBox 15">
            <a:extLst>
              <a:ext uri="{FF2B5EF4-FFF2-40B4-BE49-F238E27FC236}">
                <a16:creationId xmlns:a16="http://schemas.microsoft.com/office/drawing/2014/main" id="{25B9B7ED-7719-4718-BD31-DFE7F0FD1026}"/>
              </a:ext>
            </a:extLst>
          </p:cNvPr>
          <p:cNvSpPr txBox="1"/>
          <p:nvPr/>
        </p:nvSpPr>
        <p:spPr>
          <a:xfrm>
            <a:off x="2627642" y="1856535"/>
            <a:ext cx="2622901" cy="461665"/>
          </a:xfrm>
          <a:prstGeom prst="rect">
            <a:avLst/>
          </a:prstGeom>
          <a:noFill/>
        </p:spPr>
        <p:txBody>
          <a:bodyPr wrap="square" rtlCol="0">
            <a:spAutoFit/>
          </a:bodyPr>
          <a:lstStyle/>
          <a:p>
            <a:r>
              <a:rPr lang="en-GB" sz="2400" b="1" dirty="0">
                <a:solidFill>
                  <a:srgbClr val="FF0000"/>
                </a:solidFill>
              </a:rPr>
              <a:t>71% </a:t>
            </a:r>
            <a:r>
              <a:rPr lang="cs-CZ" sz="2400" b="1" dirty="0">
                <a:solidFill>
                  <a:srgbClr val="FF0000"/>
                </a:solidFill>
              </a:rPr>
              <a:t>úspora místa</a:t>
            </a:r>
            <a:endParaRPr lang="en-GB" sz="2400" b="1" dirty="0">
              <a:solidFill>
                <a:srgbClr val="FF0000"/>
              </a:solidFill>
            </a:endParaRPr>
          </a:p>
        </p:txBody>
      </p:sp>
      <p:sp>
        <p:nvSpPr>
          <p:cNvPr id="17" name="Arrow: Right 16">
            <a:extLst>
              <a:ext uri="{FF2B5EF4-FFF2-40B4-BE49-F238E27FC236}">
                <a16:creationId xmlns:a16="http://schemas.microsoft.com/office/drawing/2014/main" id="{171A7AF2-4063-4D7A-8799-D86D21A89946}"/>
              </a:ext>
            </a:extLst>
          </p:cNvPr>
          <p:cNvSpPr/>
          <p:nvPr/>
        </p:nvSpPr>
        <p:spPr>
          <a:xfrm>
            <a:off x="2650905" y="2424012"/>
            <a:ext cx="1717525" cy="32340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4210ED0E-8599-431D-8CC5-860F80C58B59}"/>
              </a:ext>
            </a:extLst>
          </p:cNvPr>
          <p:cNvGrpSpPr/>
          <p:nvPr/>
        </p:nvGrpSpPr>
        <p:grpSpPr>
          <a:xfrm>
            <a:off x="4134362" y="3153449"/>
            <a:ext cx="2060350" cy="2664504"/>
            <a:chOff x="5382536" y="1779202"/>
            <a:chExt cx="1294816" cy="1883598"/>
          </a:xfrm>
        </p:grpSpPr>
        <p:grpSp>
          <p:nvGrpSpPr>
            <p:cNvPr id="19" name="Group 18">
              <a:extLst>
                <a:ext uri="{FF2B5EF4-FFF2-40B4-BE49-F238E27FC236}">
                  <a16:creationId xmlns:a16="http://schemas.microsoft.com/office/drawing/2014/main" id="{1AF74E0C-88AD-4641-82ED-5F2F6030EA02}"/>
                </a:ext>
              </a:extLst>
            </p:cNvPr>
            <p:cNvGrpSpPr/>
            <p:nvPr/>
          </p:nvGrpSpPr>
          <p:grpSpPr>
            <a:xfrm>
              <a:off x="5382536" y="1779202"/>
              <a:ext cx="1294816" cy="1708609"/>
              <a:chOff x="6934276" y="1829777"/>
              <a:chExt cx="1761769" cy="2139315"/>
            </a:xfrm>
          </p:grpSpPr>
          <p:sp>
            <p:nvSpPr>
              <p:cNvPr id="25" name="Oval 24">
                <a:extLst>
                  <a:ext uri="{FF2B5EF4-FFF2-40B4-BE49-F238E27FC236}">
                    <a16:creationId xmlns:a16="http://schemas.microsoft.com/office/drawing/2014/main" id="{BBF868D3-4A39-4FA6-B299-7DC79C660A03}"/>
                  </a:ext>
                </a:extLst>
              </p:cNvPr>
              <p:cNvSpPr/>
              <p:nvPr/>
            </p:nvSpPr>
            <p:spPr>
              <a:xfrm>
                <a:off x="7837713" y="2772764"/>
                <a:ext cx="90524" cy="905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highlight>
                    <a:srgbClr val="000000"/>
                  </a:highlight>
                  <a:latin typeface="Calibri" panose="020F0502020204030204"/>
                </a:endParaRPr>
              </a:p>
            </p:txBody>
          </p:sp>
          <p:sp>
            <p:nvSpPr>
              <p:cNvPr id="26" name="Oval 25">
                <a:extLst>
                  <a:ext uri="{FF2B5EF4-FFF2-40B4-BE49-F238E27FC236}">
                    <a16:creationId xmlns:a16="http://schemas.microsoft.com/office/drawing/2014/main" id="{05E2F734-122D-40F7-A41B-CA3CB307FA1C}"/>
                  </a:ext>
                </a:extLst>
              </p:cNvPr>
              <p:cNvSpPr/>
              <p:nvPr/>
            </p:nvSpPr>
            <p:spPr>
              <a:xfrm>
                <a:off x="8098865" y="2772764"/>
                <a:ext cx="90524" cy="905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highlight>
                    <a:srgbClr val="000000"/>
                  </a:highlight>
                  <a:latin typeface="Calibri" panose="020F0502020204030204"/>
                </a:endParaRPr>
              </a:p>
            </p:txBody>
          </p:sp>
          <p:pic>
            <p:nvPicPr>
              <p:cNvPr id="27" name="Picture 26">
                <a:extLst>
                  <a:ext uri="{FF2B5EF4-FFF2-40B4-BE49-F238E27FC236}">
                    <a16:creationId xmlns:a16="http://schemas.microsoft.com/office/drawing/2014/main" id="{028EE0B8-1B52-4D2F-98B3-A4FCD922AEB3}"/>
                  </a:ext>
                </a:extLst>
              </p:cNvPr>
              <p:cNvPicPr/>
              <p:nvPr/>
            </p:nvPicPr>
            <p:blipFill>
              <a:blip r:embed="rId4"/>
              <a:stretch>
                <a:fillRect/>
              </a:stretch>
            </p:blipFill>
            <p:spPr>
              <a:xfrm>
                <a:off x="7259040" y="1829777"/>
                <a:ext cx="1437005" cy="21393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28" name="Straight Arrow Connector 27">
                <a:extLst>
                  <a:ext uri="{FF2B5EF4-FFF2-40B4-BE49-F238E27FC236}">
                    <a16:creationId xmlns:a16="http://schemas.microsoft.com/office/drawing/2014/main" id="{5B065979-20DA-4A0B-ABDD-AC82F02FBAFB}"/>
                  </a:ext>
                </a:extLst>
              </p:cNvPr>
              <p:cNvCxnSpPr>
                <a:cxnSpLocks/>
              </p:cNvCxnSpPr>
              <p:nvPr/>
            </p:nvCxnSpPr>
            <p:spPr>
              <a:xfrm>
                <a:off x="7282292" y="2013709"/>
                <a:ext cx="95780" cy="164037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5C4353E-B3BC-45CA-B000-C8AC1D02CB21}"/>
                  </a:ext>
                </a:extLst>
              </p:cNvPr>
              <p:cNvSpPr txBox="1"/>
              <p:nvPr/>
            </p:nvSpPr>
            <p:spPr>
              <a:xfrm rot="16200000">
                <a:off x="6717342" y="2615229"/>
                <a:ext cx="694754" cy="260886"/>
              </a:xfrm>
              <a:prstGeom prst="rect">
                <a:avLst/>
              </a:prstGeom>
              <a:noFill/>
            </p:spPr>
            <p:txBody>
              <a:bodyPr wrap="none" rtlCol="0">
                <a:spAutoFit/>
              </a:bodyPr>
              <a:lstStyle/>
              <a:p>
                <a:pPr>
                  <a:defRPr/>
                </a:pPr>
                <a:r>
                  <a:rPr lang="en-GB" sz="1600" dirty="0">
                    <a:solidFill>
                      <a:prstClr val="black"/>
                    </a:solidFill>
                    <a:latin typeface="Calibri" panose="020F0502020204030204"/>
                  </a:rPr>
                  <a:t>1,057mm</a:t>
                </a:r>
              </a:p>
            </p:txBody>
          </p:sp>
        </p:grpSp>
        <p:grpSp>
          <p:nvGrpSpPr>
            <p:cNvPr id="20" name="Group 19">
              <a:extLst>
                <a:ext uri="{FF2B5EF4-FFF2-40B4-BE49-F238E27FC236}">
                  <a16:creationId xmlns:a16="http://schemas.microsoft.com/office/drawing/2014/main" id="{003DBD28-2643-413F-9F87-21AA1B135099}"/>
                </a:ext>
              </a:extLst>
            </p:cNvPr>
            <p:cNvGrpSpPr/>
            <p:nvPr/>
          </p:nvGrpSpPr>
          <p:grpSpPr>
            <a:xfrm>
              <a:off x="5532458" y="3140673"/>
              <a:ext cx="1084291" cy="522127"/>
              <a:chOff x="47411" y="3613762"/>
              <a:chExt cx="1084291" cy="522127"/>
            </a:xfrm>
          </p:grpSpPr>
          <p:cxnSp>
            <p:nvCxnSpPr>
              <p:cNvPr id="21" name="Straight Arrow Connector 20">
                <a:extLst>
                  <a:ext uri="{FF2B5EF4-FFF2-40B4-BE49-F238E27FC236}">
                    <a16:creationId xmlns:a16="http://schemas.microsoft.com/office/drawing/2014/main" id="{E7489644-1B09-48A3-B46A-FF72A262BA48}"/>
                  </a:ext>
                </a:extLst>
              </p:cNvPr>
              <p:cNvCxnSpPr>
                <a:cxnSpLocks/>
              </p:cNvCxnSpPr>
              <p:nvPr/>
            </p:nvCxnSpPr>
            <p:spPr>
              <a:xfrm flipV="1">
                <a:off x="621051" y="3613762"/>
                <a:ext cx="510651" cy="34713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5A6CDF0-ACDF-44A3-AA21-4C454BE91FA3}"/>
                  </a:ext>
                </a:extLst>
              </p:cNvPr>
              <p:cNvSpPr txBox="1"/>
              <p:nvPr/>
            </p:nvSpPr>
            <p:spPr>
              <a:xfrm rot="19584913">
                <a:off x="642044" y="3815538"/>
                <a:ext cx="466820" cy="191739"/>
              </a:xfrm>
              <a:prstGeom prst="rect">
                <a:avLst/>
              </a:prstGeom>
              <a:noFill/>
            </p:spPr>
            <p:txBody>
              <a:bodyPr wrap="none" rtlCol="0">
                <a:spAutoFit/>
              </a:bodyPr>
              <a:lstStyle/>
              <a:p>
                <a:pPr>
                  <a:defRPr/>
                </a:pPr>
                <a:r>
                  <a:rPr lang="en-GB" sz="1600" dirty="0">
                    <a:solidFill>
                      <a:prstClr val="black"/>
                    </a:solidFill>
                    <a:latin typeface="Calibri" panose="020F0502020204030204"/>
                  </a:rPr>
                  <a:t>575mm</a:t>
                </a:r>
              </a:p>
            </p:txBody>
          </p:sp>
          <p:sp>
            <p:nvSpPr>
              <p:cNvPr id="23" name="TextBox 22">
                <a:extLst>
                  <a:ext uri="{FF2B5EF4-FFF2-40B4-BE49-F238E27FC236}">
                    <a16:creationId xmlns:a16="http://schemas.microsoft.com/office/drawing/2014/main" id="{52AD1364-6223-4CE7-8375-C9A4F00A16D0}"/>
                  </a:ext>
                </a:extLst>
              </p:cNvPr>
              <p:cNvSpPr txBox="1"/>
              <p:nvPr/>
            </p:nvSpPr>
            <p:spPr>
              <a:xfrm rot="2182053">
                <a:off x="47411" y="3881998"/>
                <a:ext cx="614730" cy="253891"/>
              </a:xfrm>
              <a:prstGeom prst="rect">
                <a:avLst/>
              </a:prstGeom>
              <a:noFill/>
            </p:spPr>
            <p:txBody>
              <a:bodyPr wrap="square" rtlCol="0">
                <a:spAutoFit/>
              </a:bodyPr>
              <a:lstStyle/>
              <a:p>
                <a:pPr>
                  <a:defRPr/>
                </a:pPr>
                <a:r>
                  <a:rPr lang="en-GB" sz="1600" dirty="0">
                    <a:solidFill>
                      <a:prstClr val="black"/>
                    </a:solidFill>
                    <a:latin typeface="Calibri" panose="020F0502020204030204"/>
                  </a:rPr>
                  <a:t>365mm</a:t>
                </a:r>
              </a:p>
            </p:txBody>
          </p:sp>
          <p:cxnSp>
            <p:nvCxnSpPr>
              <p:cNvPr id="24" name="Straight Arrow Connector 23">
                <a:extLst>
                  <a:ext uri="{FF2B5EF4-FFF2-40B4-BE49-F238E27FC236}">
                    <a16:creationId xmlns:a16="http://schemas.microsoft.com/office/drawing/2014/main" id="{3231F151-60A8-40F9-A552-AFDC6C0E1155}"/>
                  </a:ext>
                </a:extLst>
              </p:cNvPr>
              <p:cNvCxnSpPr>
                <a:cxnSpLocks/>
              </p:cNvCxnSpPr>
              <p:nvPr/>
            </p:nvCxnSpPr>
            <p:spPr>
              <a:xfrm>
                <a:off x="231030" y="3725182"/>
                <a:ext cx="338320" cy="25335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grpSp>
      <p:sp>
        <p:nvSpPr>
          <p:cNvPr id="30" name="TextBox 29">
            <a:extLst>
              <a:ext uri="{FF2B5EF4-FFF2-40B4-BE49-F238E27FC236}">
                <a16:creationId xmlns:a16="http://schemas.microsoft.com/office/drawing/2014/main" id="{E10F34B0-8497-4DF0-B49C-1B6CD946CAC6}"/>
              </a:ext>
            </a:extLst>
          </p:cNvPr>
          <p:cNvSpPr txBox="1"/>
          <p:nvPr/>
        </p:nvSpPr>
        <p:spPr>
          <a:xfrm>
            <a:off x="2919810" y="5422581"/>
            <a:ext cx="1366491" cy="461665"/>
          </a:xfrm>
          <a:prstGeom prst="rect">
            <a:avLst/>
          </a:prstGeom>
          <a:noFill/>
        </p:spPr>
        <p:txBody>
          <a:bodyPr wrap="square" rtlCol="0">
            <a:spAutoFit/>
          </a:bodyPr>
          <a:lstStyle/>
          <a:p>
            <a:pPr algn="ctr"/>
            <a:r>
              <a:rPr lang="en-GB" dirty="0">
                <a:solidFill>
                  <a:srgbClr val="FF0000"/>
                </a:solidFill>
                <a:sym typeface="Wingdings" panose="05000000000000000000" pitchFamily="2" charset="2"/>
              </a:rPr>
              <a:t>   </a:t>
            </a:r>
            <a:r>
              <a:rPr lang="en-GB" sz="2400" dirty="0">
                <a:solidFill>
                  <a:srgbClr val="FF0000"/>
                </a:solidFill>
              </a:rPr>
              <a:t>½  </a:t>
            </a:r>
            <a:r>
              <a:rPr lang="en-GB" dirty="0">
                <a:solidFill>
                  <a:srgbClr val="FF0000"/>
                </a:solidFill>
              </a:rPr>
              <a:t> </a:t>
            </a:r>
            <a:r>
              <a:rPr lang="en-GB" dirty="0">
                <a:solidFill>
                  <a:srgbClr val="FF0000"/>
                </a:solidFill>
                <a:sym typeface="Wingdings" panose="05000000000000000000" pitchFamily="2" charset="2"/>
              </a:rPr>
              <a:t> </a:t>
            </a:r>
            <a:endParaRPr lang="en-GB" dirty="0">
              <a:solidFill>
                <a:srgbClr val="FF0000"/>
              </a:solidFill>
            </a:endParaRPr>
          </a:p>
        </p:txBody>
      </p:sp>
      <p:sp>
        <p:nvSpPr>
          <p:cNvPr id="31" name="TextBox 30">
            <a:extLst>
              <a:ext uri="{FF2B5EF4-FFF2-40B4-BE49-F238E27FC236}">
                <a16:creationId xmlns:a16="http://schemas.microsoft.com/office/drawing/2014/main" id="{FFE18B48-9B0D-4D58-A7B2-3CCA3E8D1501}"/>
              </a:ext>
            </a:extLst>
          </p:cNvPr>
          <p:cNvSpPr txBox="1"/>
          <p:nvPr/>
        </p:nvSpPr>
        <p:spPr>
          <a:xfrm>
            <a:off x="2880026" y="3904242"/>
            <a:ext cx="1366491" cy="461665"/>
          </a:xfrm>
          <a:prstGeom prst="rect">
            <a:avLst/>
          </a:prstGeom>
          <a:noFill/>
        </p:spPr>
        <p:txBody>
          <a:bodyPr wrap="square" rtlCol="0">
            <a:spAutoFit/>
          </a:bodyPr>
          <a:lstStyle/>
          <a:p>
            <a:pPr algn="ctr"/>
            <a:r>
              <a:rPr lang="en-GB" dirty="0">
                <a:solidFill>
                  <a:srgbClr val="FF0000"/>
                </a:solidFill>
                <a:sym typeface="Wingdings" panose="05000000000000000000" pitchFamily="2" charset="2"/>
              </a:rPr>
              <a:t>   </a:t>
            </a:r>
            <a:r>
              <a:rPr lang="en-GB" sz="2400" dirty="0">
                <a:solidFill>
                  <a:srgbClr val="FF0000"/>
                </a:solidFill>
              </a:rPr>
              <a:t>½</a:t>
            </a:r>
            <a:r>
              <a:rPr lang="en-GB" dirty="0">
                <a:solidFill>
                  <a:srgbClr val="FF0000"/>
                </a:solidFill>
              </a:rPr>
              <a:t>   </a:t>
            </a:r>
            <a:r>
              <a:rPr lang="en-GB" dirty="0">
                <a:solidFill>
                  <a:srgbClr val="FF0000"/>
                </a:solidFill>
                <a:sym typeface="Wingdings" panose="05000000000000000000" pitchFamily="2" charset="2"/>
              </a:rPr>
              <a:t> </a:t>
            </a:r>
            <a:endParaRPr lang="en-GB" dirty="0">
              <a:solidFill>
                <a:srgbClr val="FF0000"/>
              </a:solidFill>
            </a:endParaRPr>
          </a:p>
        </p:txBody>
      </p:sp>
      <p:sp>
        <p:nvSpPr>
          <p:cNvPr id="32" name="Rectangle 31">
            <a:extLst>
              <a:ext uri="{FF2B5EF4-FFF2-40B4-BE49-F238E27FC236}">
                <a16:creationId xmlns:a16="http://schemas.microsoft.com/office/drawing/2014/main" id="{620D0213-9032-4A33-B40E-10DB31035158}"/>
              </a:ext>
            </a:extLst>
          </p:cNvPr>
          <p:cNvSpPr/>
          <p:nvPr/>
        </p:nvSpPr>
        <p:spPr>
          <a:xfrm>
            <a:off x="2584595" y="2789142"/>
            <a:ext cx="3947556" cy="830997"/>
          </a:xfrm>
          <a:prstGeom prst="rect">
            <a:avLst/>
          </a:prstGeom>
        </p:spPr>
        <p:txBody>
          <a:bodyPr wrap="none">
            <a:spAutoFit/>
          </a:bodyPr>
          <a:lstStyle/>
          <a:p>
            <a:r>
              <a:rPr lang="cs-CZ" sz="2400" b="1" dirty="0">
                <a:solidFill>
                  <a:srgbClr val="FF0000"/>
                </a:solidFill>
              </a:rPr>
              <a:t>Stejný objem uložené energie</a:t>
            </a:r>
            <a:endParaRPr lang="en-GB" sz="2400" b="1" dirty="0">
              <a:solidFill>
                <a:srgbClr val="FF0000"/>
              </a:solidFill>
            </a:endParaRPr>
          </a:p>
          <a:p>
            <a:endParaRPr lang="en-GB" sz="2400" b="1" dirty="0">
              <a:solidFill>
                <a:srgbClr val="FF0000"/>
              </a:solidFill>
            </a:endParaRPr>
          </a:p>
        </p:txBody>
      </p:sp>
      <p:sp>
        <p:nvSpPr>
          <p:cNvPr id="33" name="TextBox 32">
            <a:extLst>
              <a:ext uri="{FF2B5EF4-FFF2-40B4-BE49-F238E27FC236}">
                <a16:creationId xmlns:a16="http://schemas.microsoft.com/office/drawing/2014/main" id="{638C34C6-8110-405F-9C48-542006315AD7}"/>
              </a:ext>
            </a:extLst>
          </p:cNvPr>
          <p:cNvSpPr txBox="1"/>
          <p:nvPr/>
        </p:nvSpPr>
        <p:spPr>
          <a:xfrm>
            <a:off x="2833372" y="4384595"/>
            <a:ext cx="1366491" cy="954107"/>
          </a:xfrm>
          <a:prstGeom prst="rect">
            <a:avLst/>
          </a:prstGeom>
          <a:noFill/>
        </p:spPr>
        <p:txBody>
          <a:bodyPr wrap="square" rtlCol="0">
            <a:spAutoFit/>
          </a:bodyPr>
          <a:lstStyle/>
          <a:p>
            <a:pPr algn="ctr"/>
            <a:endParaRPr lang="en-GB" sz="1400" b="1" dirty="0">
              <a:solidFill>
                <a:srgbClr val="FF0000"/>
              </a:solidFill>
            </a:endParaRPr>
          </a:p>
          <a:p>
            <a:pPr algn="ctr"/>
            <a:r>
              <a:rPr lang="en-GB" sz="1400" dirty="0">
                <a:solidFill>
                  <a:srgbClr val="FF0000"/>
                </a:solidFill>
              </a:rPr>
              <a:t>½ </a:t>
            </a:r>
            <a:r>
              <a:rPr lang="cs-CZ" sz="1400" dirty="0">
                <a:solidFill>
                  <a:srgbClr val="FF0000"/>
                </a:solidFill>
              </a:rPr>
              <a:t>úspora výšky a hloubky</a:t>
            </a:r>
            <a:endParaRPr lang="en-GB" sz="1400" dirty="0">
              <a:solidFill>
                <a:srgbClr val="FF0000"/>
              </a:solidFill>
            </a:endParaRPr>
          </a:p>
          <a:p>
            <a:pPr algn="ctr"/>
            <a:endParaRPr lang="en-GB" sz="1400" dirty="0">
              <a:solidFill>
                <a:srgbClr val="FF0000"/>
              </a:solidFill>
            </a:endParaRPr>
          </a:p>
        </p:txBody>
      </p:sp>
      <p:graphicFrame>
        <p:nvGraphicFramePr>
          <p:cNvPr id="3" name="Table 4">
            <a:extLst>
              <a:ext uri="{FF2B5EF4-FFF2-40B4-BE49-F238E27FC236}">
                <a16:creationId xmlns:a16="http://schemas.microsoft.com/office/drawing/2014/main" id="{A4EFCF8B-E14E-2D46-8A29-BB2712EF2227}"/>
              </a:ext>
            </a:extLst>
          </p:cNvPr>
          <p:cNvGraphicFramePr>
            <a:graphicFrameLocks noGrp="1"/>
          </p:cNvGraphicFramePr>
          <p:nvPr>
            <p:extLst>
              <p:ext uri="{D42A27DB-BD31-4B8C-83A1-F6EECF244321}">
                <p14:modId xmlns:p14="http://schemas.microsoft.com/office/powerpoint/2010/main" val="2401890091"/>
              </p:ext>
            </p:extLst>
          </p:nvPr>
        </p:nvGraphicFramePr>
        <p:xfrm>
          <a:off x="6857799" y="1054654"/>
          <a:ext cx="4850460" cy="2529840"/>
        </p:xfrm>
        <a:graphic>
          <a:graphicData uri="http://schemas.openxmlformats.org/drawingml/2006/table">
            <a:tbl>
              <a:tblPr firstRow="1" bandRow="1">
                <a:tableStyleId>{72833802-FEF1-4C79-8D5D-14CF1EAF98D9}</a:tableStyleId>
              </a:tblPr>
              <a:tblGrid>
                <a:gridCol w="1616820">
                  <a:extLst>
                    <a:ext uri="{9D8B030D-6E8A-4147-A177-3AD203B41FA5}">
                      <a16:colId xmlns:a16="http://schemas.microsoft.com/office/drawing/2014/main" val="75474163"/>
                    </a:ext>
                  </a:extLst>
                </a:gridCol>
                <a:gridCol w="1616820">
                  <a:extLst>
                    <a:ext uri="{9D8B030D-6E8A-4147-A177-3AD203B41FA5}">
                      <a16:colId xmlns:a16="http://schemas.microsoft.com/office/drawing/2014/main" val="2493345796"/>
                    </a:ext>
                  </a:extLst>
                </a:gridCol>
                <a:gridCol w="1616820">
                  <a:extLst>
                    <a:ext uri="{9D8B030D-6E8A-4147-A177-3AD203B41FA5}">
                      <a16:colId xmlns:a16="http://schemas.microsoft.com/office/drawing/2014/main" val="75077485"/>
                    </a:ext>
                  </a:extLst>
                </a:gridCol>
              </a:tblGrid>
              <a:tr h="370840">
                <a:tc>
                  <a:txBody>
                    <a:bodyPr/>
                    <a:lstStyle/>
                    <a:p>
                      <a:r>
                        <a:rPr lang="cs-CZ" noProof="1"/>
                        <a:t>Obdobný zásobník</a:t>
                      </a:r>
                    </a:p>
                  </a:txBody>
                  <a:tcPr/>
                </a:tc>
                <a:tc>
                  <a:txBody>
                    <a:bodyPr/>
                    <a:lstStyle/>
                    <a:p>
                      <a:r>
                        <a:rPr lang="cs-CZ" noProof="1"/>
                        <a:t>Denní ztráta tepla</a:t>
                      </a:r>
                    </a:p>
                  </a:txBody>
                  <a:tcPr/>
                </a:tc>
                <a:tc>
                  <a:txBody>
                    <a:bodyPr/>
                    <a:lstStyle/>
                    <a:p>
                      <a:r>
                        <a:rPr lang="cs-CZ" noProof="1"/>
                        <a:t>Roční ztráta tepla</a:t>
                      </a:r>
                    </a:p>
                  </a:txBody>
                  <a:tcPr/>
                </a:tc>
                <a:extLst>
                  <a:ext uri="{0D108BD9-81ED-4DB2-BD59-A6C34878D82A}">
                    <a16:rowId xmlns:a16="http://schemas.microsoft.com/office/drawing/2014/main" val="93655987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noProof="1"/>
                        <a:t>Starší typy (10 let nasazeno)</a:t>
                      </a:r>
                    </a:p>
                  </a:txBody>
                  <a:tcPr/>
                </a:tc>
                <a:tc>
                  <a:txBody>
                    <a:bodyPr/>
                    <a:lstStyle/>
                    <a:p>
                      <a:r>
                        <a:rPr lang="cs-CZ" noProof="1"/>
                        <a:t>2.5 až 3.5 kWh</a:t>
                      </a:r>
                    </a:p>
                  </a:txBody>
                  <a:tcPr/>
                </a:tc>
                <a:tc>
                  <a:txBody>
                    <a:bodyPr/>
                    <a:lstStyle/>
                    <a:p>
                      <a:r>
                        <a:rPr lang="cs-CZ" noProof="1"/>
                        <a:t>1,095 kWh</a:t>
                      </a:r>
                    </a:p>
                  </a:txBody>
                  <a:tcPr/>
                </a:tc>
                <a:extLst>
                  <a:ext uri="{0D108BD9-81ED-4DB2-BD59-A6C34878D82A}">
                    <a16:rowId xmlns:a16="http://schemas.microsoft.com/office/drawing/2014/main" val="29049185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noProof="1"/>
                        <a:t>Nejnovější špičkové typy</a:t>
                      </a:r>
                    </a:p>
                  </a:txBody>
                  <a:tcPr/>
                </a:tc>
                <a:tc>
                  <a:txBody>
                    <a:bodyPr/>
                    <a:lstStyle/>
                    <a:p>
                      <a:r>
                        <a:rPr lang="cs-CZ" noProof="1"/>
                        <a:t>1.3 kWh</a:t>
                      </a:r>
                    </a:p>
                  </a:txBody>
                  <a:tcPr/>
                </a:tc>
                <a:tc>
                  <a:txBody>
                    <a:bodyPr/>
                    <a:lstStyle/>
                    <a:p>
                      <a:r>
                        <a:rPr lang="cs-CZ" noProof="1"/>
                        <a:t>475 kWh</a:t>
                      </a:r>
                    </a:p>
                  </a:txBody>
                  <a:tcPr/>
                </a:tc>
                <a:extLst>
                  <a:ext uri="{0D108BD9-81ED-4DB2-BD59-A6C34878D82A}">
                    <a16:rowId xmlns:a16="http://schemas.microsoft.com/office/drawing/2014/main" val="514710440"/>
                  </a:ext>
                </a:extLst>
              </a:tr>
              <a:tr h="370840">
                <a:tc>
                  <a:txBody>
                    <a:bodyPr/>
                    <a:lstStyle/>
                    <a:p>
                      <a:r>
                        <a:rPr lang="cs-CZ" noProof="1"/>
                        <a:t>Sunamp </a:t>
                      </a:r>
                      <a:r>
                        <a:rPr lang="cs-CZ" sz="1600" noProof="1"/>
                        <a:t>Thermino 300</a:t>
                      </a:r>
                    </a:p>
                  </a:txBody>
                  <a:tcPr/>
                </a:tc>
                <a:tc>
                  <a:txBody>
                    <a:bodyPr/>
                    <a:lstStyle/>
                    <a:p>
                      <a:r>
                        <a:rPr lang="cs-CZ" noProof="1"/>
                        <a:t>0.74 kWh</a:t>
                      </a:r>
                    </a:p>
                  </a:txBody>
                  <a:tcPr/>
                </a:tc>
                <a:tc>
                  <a:txBody>
                    <a:bodyPr/>
                    <a:lstStyle/>
                    <a:p>
                      <a:r>
                        <a:rPr lang="cs-CZ" noProof="1"/>
                        <a:t>270 kWh</a:t>
                      </a:r>
                    </a:p>
                  </a:txBody>
                  <a:tcPr/>
                </a:tc>
                <a:extLst>
                  <a:ext uri="{0D108BD9-81ED-4DB2-BD59-A6C34878D82A}">
                    <a16:rowId xmlns:a16="http://schemas.microsoft.com/office/drawing/2014/main" val="1518499484"/>
                  </a:ext>
                </a:extLst>
              </a:tr>
            </a:tbl>
          </a:graphicData>
        </a:graphic>
      </p:graphicFrame>
      <p:pic>
        <p:nvPicPr>
          <p:cNvPr id="5" name="Picture 4">
            <a:extLst>
              <a:ext uri="{FF2B5EF4-FFF2-40B4-BE49-F238E27FC236}">
                <a16:creationId xmlns:a16="http://schemas.microsoft.com/office/drawing/2014/main" id="{14DA69DF-94A6-334B-9B6C-5E0AE5C9D717}"/>
              </a:ext>
            </a:extLst>
          </p:cNvPr>
          <p:cNvPicPr>
            <a:picLocks noChangeAspect="1"/>
          </p:cNvPicPr>
          <p:nvPr/>
        </p:nvPicPr>
        <p:blipFill rotWithShape="1">
          <a:blip r:embed="rId5">
            <a:extLst>
              <a:ext uri="{28A0092B-C50C-407E-A947-70E740481C1C}">
                <a14:useLocalDpi xmlns:a14="http://schemas.microsoft.com/office/drawing/2010/main" val="0"/>
              </a:ext>
            </a:extLst>
          </a:blip>
          <a:srcRect b="3157"/>
          <a:stretch/>
        </p:blipFill>
        <p:spPr>
          <a:xfrm>
            <a:off x="10387296" y="3631600"/>
            <a:ext cx="1269211" cy="2371979"/>
          </a:xfrm>
          <a:prstGeom prst="rect">
            <a:avLst/>
          </a:prstGeom>
        </p:spPr>
      </p:pic>
      <p:pic>
        <p:nvPicPr>
          <p:cNvPr id="34" name="Picture 33" descr="A picture containing clipart&#10;&#10;Description automatically generated">
            <a:extLst>
              <a:ext uri="{FF2B5EF4-FFF2-40B4-BE49-F238E27FC236}">
                <a16:creationId xmlns:a16="http://schemas.microsoft.com/office/drawing/2014/main" id="{AB554E9F-731F-4F8C-936C-E9ABCFFF33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49864" y="136523"/>
            <a:ext cx="2027612" cy="611061"/>
          </a:xfrm>
          <a:prstGeom prst="rect">
            <a:avLst/>
          </a:prstGeom>
        </p:spPr>
      </p:pic>
      <p:sp>
        <p:nvSpPr>
          <p:cNvPr id="35" name="TextovéPole 34">
            <a:extLst>
              <a:ext uri="{FF2B5EF4-FFF2-40B4-BE49-F238E27FC236}">
                <a16:creationId xmlns:a16="http://schemas.microsoft.com/office/drawing/2014/main" id="{2A49DC12-1277-E6CC-02FC-ACCA8455EA4F}"/>
              </a:ext>
            </a:extLst>
          </p:cNvPr>
          <p:cNvSpPr txBox="1"/>
          <p:nvPr/>
        </p:nvSpPr>
        <p:spPr>
          <a:xfrm>
            <a:off x="4418629" y="6021315"/>
            <a:ext cx="1912369" cy="369332"/>
          </a:xfrm>
          <a:prstGeom prst="rect">
            <a:avLst/>
          </a:prstGeom>
          <a:solidFill>
            <a:schemeClr val="lt1"/>
          </a:solidFill>
        </p:spPr>
        <p:txBody>
          <a:bodyPr wrap="square" rtlCol="0">
            <a:spAutoFit/>
          </a:bodyPr>
          <a:lstStyle/>
          <a:p>
            <a:r>
              <a:rPr lang="cs-CZ" sz="1800" noProof="1"/>
              <a:t>Thermino 300</a:t>
            </a:r>
            <a:endParaRPr lang="cs-CZ" noProof="1"/>
          </a:p>
        </p:txBody>
      </p:sp>
    </p:spTree>
    <p:extLst>
      <p:ext uri="{BB962C8B-B14F-4D97-AF65-F5344CB8AC3E}">
        <p14:creationId xmlns:p14="http://schemas.microsoft.com/office/powerpoint/2010/main" val="2975846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Content Placeholder 4">
            <a:extLst>
              <a:ext uri="{FF2B5EF4-FFF2-40B4-BE49-F238E27FC236}">
                <a16:creationId xmlns:a16="http://schemas.microsoft.com/office/drawing/2014/main" id="{C41ACC1C-6796-4385-9C7D-BE73F58F8F88}"/>
              </a:ext>
            </a:extLst>
          </p:cNvPr>
          <p:cNvPicPr/>
          <p:nvPr/>
        </p:nvPicPr>
        <p:blipFill>
          <a:blip r:embed="rId3"/>
          <a:stretch>
            <a:fillRect/>
          </a:stretch>
        </p:blipFill>
        <p:spPr>
          <a:xfrm>
            <a:off x="694259" y="2809988"/>
            <a:ext cx="962326" cy="9567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39" name="Straight Arrow Connector 38">
            <a:extLst>
              <a:ext uri="{FF2B5EF4-FFF2-40B4-BE49-F238E27FC236}">
                <a16:creationId xmlns:a16="http://schemas.microsoft.com/office/drawing/2014/main" id="{23332AFA-C382-4ED7-B4E1-49DC1A5FA42E}"/>
              </a:ext>
            </a:extLst>
          </p:cNvPr>
          <p:cNvCxnSpPr>
            <a:cxnSpLocks/>
          </p:cNvCxnSpPr>
          <p:nvPr/>
        </p:nvCxnSpPr>
        <p:spPr>
          <a:xfrm flipH="1">
            <a:off x="1665927" y="2988115"/>
            <a:ext cx="31609" cy="53952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B070C531-35CB-4529-BDEC-5CA4FE5CCC43}"/>
              </a:ext>
            </a:extLst>
          </p:cNvPr>
          <p:cNvSpPr txBox="1"/>
          <p:nvPr/>
        </p:nvSpPr>
        <p:spPr>
          <a:xfrm rot="16424893">
            <a:off x="1515676" y="3168814"/>
            <a:ext cx="670376" cy="200055"/>
          </a:xfrm>
          <a:prstGeom prst="rect">
            <a:avLst/>
          </a:prstGeom>
          <a:noFill/>
        </p:spPr>
        <p:txBody>
          <a:bodyPr wrap="none" rtlCol="0">
            <a:spAutoFit/>
          </a:bodyPr>
          <a:lstStyle/>
          <a:p>
            <a:pPr>
              <a:defRPr/>
            </a:pPr>
            <a:r>
              <a:rPr lang="en-GB" sz="700" dirty="0">
                <a:solidFill>
                  <a:prstClr val="black"/>
                </a:solidFill>
                <a:latin typeface="Calibri" panose="020F0502020204030204"/>
              </a:rPr>
              <a:t>390-445*mm</a:t>
            </a:r>
          </a:p>
        </p:txBody>
      </p:sp>
      <p:pic>
        <p:nvPicPr>
          <p:cNvPr id="57" name="Picture 56">
            <a:extLst>
              <a:ext uri="{FF2B5EF4-FFF2-40B4-BE49-F238E27FC236}">
                <a16:creationId xmlns:a16="http://schemas.microsoft.com/office/drawing/2014/main" id="{B1A483D5-9027-4F41-AFE7-279BFF2751AF}"/>
              </a:ext>
            </a:extLst>
          </p:cNvPr>
          <p:cNvPicPr/>
          <p:nvPr/>
        </p:nvPicPr>
        <p:blipFill>
          <a:blip r:embed="rId4" cstate="email">
            <a:extLst>
              <a:ext uri="{28A0092B-C50C-407E-A947-70E740481C1C}">
                <a14:useLocalDpi xmlns:a14="http://schemas.microsoft.com/office/drawing/2010/main"/>
              </a:ext>
            </a:extLst>
          </a:blip>
          <a:stretch>
            <a:fillRect/>
          </a:stretch>
        </p:blipFill>
        <p:spPr>
          <a:xfrm>
            <a:off x="2258899" y="2660653"/>
            <a:ext cx="896750" cy="1173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64" name="Straight Arrow Connector 63">
            <a:extLst>
              <a:ext uri="{FF2B5EF4-FFF2-40B4-BE49-F238E27FC236}">
                <a16:creationId xmlns:a16="http://schemas.microsoft.com/office/drawing/2014/main" id="{0419C0C9-B4A5-437A-8554-3021198D2349}"/>
              </a:ext>
            </a:extLst>
          </p:cNvPr>
          <p:cNvCxnSpPr>
            <a:cxnSpLocks/>
          </p:cNvCxnSpPr>
          <p:nvPr/>
        </p:nvCxnSpPr>
        <p:spPr>
          <a:xfrm flipH="1">
            <a:off x="3159201" y="2733164"/>
            <a:ext cx="42096" cy="81608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39A79A88-049B-4A99-B044-6199E313C4C9}"/>
              </a:ext>
            </a:extLst>
          </p:cNvPr>
          <p:cNvSpPr txBox="1"/>
          <p:nvPr/>
        </p:nvSpPr>
        <p:spPr>
          <a:xfrm rot="16424893">
            <a:off x="3004569" y="3062875"/>
            <a:ext cx="739305" cy="215444"/>
          </a:xfrm>
          <a:prstGeom prst="rect">
            <a:avLst/>
          </a:prstGeom>
          <a:noFill/>
        </p:spPr>
        <p:txBody>
          <a:bodyPr wrap="none" rtlCol="0">
            <a:spAutoFit/>
          </a:bodyPr>
          <a:lstStyle/>
          <a:p>
            <a:pPr>
              <a:defRPr/>
            </a:pPr>
            <a:r>
              <a:rPr lang="en-GB" sz="800" dirty="0">
                <a:solidFill>
                  <a:prstClr val="black"/>
                </a:solidFill>
                <a:latin typeface="Calibri" panose="020F0502020204030204"/>
              </a:rPr>
              <a:t>591-646*mm</a:t>
            </a:r>
          </a:p>
        </p:txBody>
      </p:sp>
      <p:grpSp>
        <p:nvGrpSpPr>
          <p:cNvPr id="18" name="Group 17">
            <a:extLst>
              <a:ext uri="{FF2B5EF4-FFF2-40B4-BE49-F238E27FC236}">
                <a16:creationId xmlns:a16="http://schemas.microsoft.com/office/drawing/2014/main" id="{21AA510F-4324-4FC3-8D3B-B9F99F5902C6}"/>
              </a:ext>
            </a:extLst>
          </p:cNvPr>
          <p:cNvGrpSpPr/>
          <p:nvPr/>
        </p:nvGrpSpPr>
        <p:grpSpPr>
          <a:xfrm>
            <a:off x="3871573" y="2443235"/>
            <a:ext cx="1318081" cy="1397754"/>
            <a:chOff x="4871871" y="2094821"/>
            <a:chExt cx="1793421" cy="1901826"/>
          </a:xfrm>
        </p:grpSpPr>
        <p:pic>
          <p:nvPicPr>
            <p:cNvPr id="56" name="Picture 55">
              <a:extLst>
                <a:ext uri="{FF2B5EF4-FFF2-40B4-BE49-F238E27FC236}">
                  <a16:creationId xmlns:a16="http://schemas.microsoft.com/office/drawing/2014/main" id="{907E1545-B233-4E41-AAFB-70BCBAF48E72}"/>
                </a:ext>
              </a:extLst>
            </p:cNvPr>
            <p:cNvPicPr/>
            <p:nvPr/>
          </p:nvPicPr>
          <p:blipFill>
            <a:blip r:embed="rId5" cstate="email">
              <a:extLst>
                <a:ext uri="{28A0092B-C50C-407E-A947-70E740481C1C}">
                  <a14:useLocalDpi xmlns:a14="http://schemas.microsoft.com/office/drawing/2010/main"/>
                </a:ext>
              </a:extLst>
            </a:blip>
            <a:stretch>
              <a:fillRect/>
            </a:stretch>
          </p:blipFill>
          <p:spPr>
            <a:xfrm>
              <a:off x="4871871" y="2094821"/>
              <a:ext cx="1393825" cy="19018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74" name="Straight Arrow Connector 73">
              <a:extLst>
                <a:ext uri="{FF2B5EF4-FFF2-40B4-BE49-F238E27FC236}">
                  <a16:creationId xmlns:a16="http://schemas.microsoft.com/office/drawing/2014/main" id="{3E91A37E-6DB4-49A0-A90B-A52196BBBC70}"/>
                </a:ext>
              </a:extLst>
            </p:cNvPr>
            <p:cNvCxnSpPr>
              <a:cxnSpLocks/>
            </p:cNvCxnSpPr>
            <p:nvPr/>
          </p:nvCxnSpPr>
          <p:spPr>
            <a:xfrm flipH="1">
              <a:off x="6248869" y="2176962"/>
              <a:ext cx="85879" cy="146520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40A826FE-9C4C-4E9D-8A52-EF5ACB021A7A}"/>
                </a:ext>
              </a:extLst>
            </p:cNvPr>
            <p:cNvSpPr txBox="1"/>
            <p:nvPr/>
          </p:nvSpPr>
          <p:spPr>
            <a:xfrm rot="16424893">
              <a:off x="6015761" y="2557213"/>
              <a:ext cx="1005921" cy="293140"/>
            </a:xfrm>
            <a:prstGeom prst="rect">
              <a:avLst/>
            </a:prstGeom>
            <a:noFill/>
          </p:spPr>
          <p:txBody>
            <a:bodyPr wrap="none" rtlCol="0">
              <a:spAutoFit/>
            </a:bodyPr>
            <a:lstStyle/>
            <a:p>
              <a:pPr>
                <a:defRPr/>
              </a:pPr>
              <a:r>
                <a:rPr lang="en-GB" sz="800" dirty="0">
                  <a:solidFill>
                    <a:prstClr val="black"/>
                  </a:solidFill>
                  <a:latin typeface="Calibri" panose="020F0502020204030204"/>
                </a:rPr>
                <a:t>817-872*mm</a:t>
              </a:r>
            </a:p>
          </p:txBody>
        </p:sp>
      </p:grpSp>
      <p:grpSp>
        <p:nvGrpSpPr>
          <p:cNvPr id="19" name="Group 18">
            <a:extLst>
              <a:ext uri="{FF2B5EF4-FFF2-40B4-BE49-F238E27FC236}">
                <a16:creationId xmlns:a16="http://schemas.microsoft.com/office/drawing/2014/main" id="{9F3F084F-C4ED-482B-B1E1-74678326E4AE}"/>
              </a:ext>
            </a:extLst>
          </p:cNvPr>
          <p:cNvGrpSpPr/>
          <p:nvPr/>
        </p:nvGrpSpPr>
        <p:grpSpPr>
          <a:xfrm>
            <a:off x="5637416" y="2139268"/>
            <a:ext cx="1341206" cy="1708609"/>
            <a:chOff x="7261658" y="1857331"/>
            <a:chExt cx="1824886" cy="2139315"/>
          </a:xfrm>
        </p:grpSpPr>
        <p:sp>
          <p:nvSpPr>
            <p:cNvPr id="99" name="Oval 98">
              <a:extLst>
                <a:ext uri="{FF2B5EF4-FFF2-40B4-BE49-F238E27FC236}">
                  <a16:creationId xmlns:a16="http://schemas.microsoft.com/office/drawing/2014/main" id="{4557676D-83EC-4AA4-8499-0363B1396191}"/>
                </a:ext>
              </a:extLst>
            </p:cNvPr>
            <p:cNvSpPr/>
            <p:nvPr/>
          </p:nvSpPr>
          <p:spPr>
            <a:xfrm>
              <a:off x="7837713" y="2772764"/>
              <a:ext cx="90524" cy="905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highlight>
                  <a:srgbClr val="000000"/>
                </a:highlight>
                <a:latin typeface="Calibri" panose="020F0502020204030204"/>
              </a:endParaRPr>
            </a:p>
          </p:txBody>
        </p:sp>
        <p:sp>
          <p:nvSpPr>
            <p:cNvPr id="101" name="Oval 100">
              <a:extLst>
                <a:ext uri="{FF2B5EF4-FFF2-40B4-BE49-F238E27FC236}">
                  <a16:creationId xmlns:a16="http://schemas.microsoft.com/office/drawing/2014/main" id="{3989BF62-9B4C-45C0-9AF4-BDAA4783568A}"/>
                </a:ext>
              </a:extLst>
            </p:cNvPr>
            <p:cNvSpPr/>
            <p:nvPr/>
          </p:nvSpPr>
          <p:spPr>
            <a:xfrm>
              <a:off x="8098865" y="2772764"/>
              <a:ext cx="90524" cy="905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highlight>
                  <a:srgbClr val="000000"/>
                </a:highlight>
                <a:latin typeface="Calibri" panose="020F0502020204030204"/>
              </a:endParaRPr>
            </a:p>
          </p:txBody>
        </p:sp>
        <p:pic>
          <p:nvPicPr>
            <p:cNvPr id="53" name="Picture 52">
              <a:extLst>
                <a:ext uri="{FF2B5EF4-FFF2-40B4-BE49-F238E27FC236}">
                  <a16:creationId xmlns:a16="http://schemas.microsoft.com/office/drawing/2014/main" id="{2DE9E242-04C4-4414-97FF-D60381D84EE9}"/>
                </a:ext>
              </a:extLst>
            </p:cNvPr>
            <p:cNvPicPr/>
            <p:nvPr/>
          </p:nvPicPr>
          <p:blipFill>
            <a:blip r:embed="rId6"/>
            <a:stretch>
              <a:fillRect/>
            </a:stretch>
          </p:blipFill>
          <p:spPr>
            <a:xfrm>
              <a:off x="7261658" y="1857331"/>
              <a:ext cx="1437005" cy="21393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67" name="Straight Arrow Connector 66">
              <a:extLst>
                <a:ext uri="{FF2B5EF4-FFF2-40B4-BE49-F238E27FC236}">
                  <a16:creationId xmlns:a16="http://schemas.microsoft.com/office/drawing/2014/main" id="{2E93A7FF-6078-4CE3-BD62-52FED42763FD}"/>
                </a:ext>
              </a:extLst>
            </p:cNvPr>
            <p:cNvCxnSpPr>
              <a:cxnSpLocks/>
            </p:cNvCxnSpPr>
            <p:nvPr/>
          </p:nvCxnSpPr>
          <p:spPr>
            <a:xfrm flipH="1">
              <a:off x="8709703" y="1982957"/>
              <a:ext cx="20378" cy="153804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771286DF-5A96-4E1F-8E2E-6067A8F86774}"/>
                </a:ext>
              </a:extLst>
            </p:cNvPr>
            <p:cNvSpPr txBox="1"/>
            <p:nvPr/>
          </p:nvSpPr>
          <p:spPr>
            <a:xfrm rot="16424893">
              <a:off x="8412913" y="2554821"/>
              <a:ext cx="1054122" cy="293140"/>
            </a:xfrm>
            <a:prstGeom prst="rect">
              <a:avLst/>
            </a:prstGeom>
            <a:noFill/>
          </p:spPr>
          <p:txBody>
            <a:bodyPr wrap="none" rtlCol="0">
              <a:spAutoFit/>
            </a:bodyPr>
            <a:lstStyle/>
            <a:p>
              <a:pPr>
                <a:defRPr/>
              </a:pPr>
              <a:r>
                <a:rPr lang="en-GB" sz="800" dirty="0">
                  <a:solidFill>
                    <a:prstClr val="black"/>
                  </a:solidFill>
                  <a:latin typeface="Calibri" panose="020F0502020204030204"/>
                </a:rPr>
                <a:t>1002-1057*mm</a:t>
              </a:r>
            </a:p>
          </p:txBody>
        </p:sp>
      </p:grpSp>
      <p:grpSp>
        <p:nvGrpSpPr>
          <p:cNvPr id="11" name="Group 10">
            <a:extLst>
              <a:ext uri="{FF2B5EF4-FFF2-40B4-BE49-F238E27FC236}">
                <a16:creationId xmlns:a16="http://schemas.microsoft.com/office/drawing/2014/main" id="{8F19CEE1-3915-1D40-A1BA-E843D957D83D}"/>
              </a:ext>
            </a:extLst>
          </p:cNvPr>
          <p:cNvGrpSpPr/>
          <p:nvPr/>
        </p:nvGrpSpPr>
        <p:grpSpPr>
          <a:xfrm>
            <a:off x="9768609" y="1077444"/>
            <a:ext cx="2503488" cy="3046988"/>
            <a:chOff x="9886549" y="1513225"/>
            <a:chExt cx="2305451" cy="3046988"/>
          </a:xfrm>
        </p:grpSpPr>
        <p:sp>
          <p:nvSpPr>
            <p:cNvPr id="10" name="TextBox 9">
              <a:extLst>
                <a:ext uri="{FF2B5EF4-FFF2-40B4-BE49-F238E27FC236}">
                  <a16:creationId xmlns:a16="http://schemas.microsoft.com/office/drawing/2014/main" id="{7AA15493-B4D7-4D47-85B8-669B2D8479BB}"/>
                </a:ext>
              </a:extLst>
            </p:cNvPr>
            <p:cNvSpPr txBox="1"/>
            <p:nvPr/>
          </p:nvSpPr>
          <p:spPr>
            <a:xfrm>
              <a:off x="9889033" y="1513225"/>
              <a:ext cx="2302967" cy="3046988"/>
            </a:xfrm>
            <a:prstGeom prst="rect">
              <a:avLst/>
            </a:prstGeom>
            <a:noFill/>
          </p:spPr>
          <p:txBody>
            <a:bodyPr wrap="square">
              <a:spAutoFit/>
            </a:bodyPr>
            <a:lstStyle/>
            <a:p>
              <a:r>
                <a:rPr lang="cs-CZ" sz="1600" noProof="1"/>
                <a:t>Klíčové výhody:  </a:t>
              </a:r>
            </a:p>
            <a:p>
              <a:pPr marL="171450" indent="-171450">
                <a:buFont typeface="Arial" panose="020B0604020202020204" pitchFamily="34" charset="0"/>
                <a:buChar char="•"/>
              </a:pPr>
              <a:r>
                <a:rPr lang="cs-CZ" sz="1600" noProof="1"/>
                <a:t>Nejvyšší účinnost na trhu, nejbližší konkurence nabízí zásobník na vodu ve třídě B</a:t>
              </a:r>
            </a:p>
            <a:p>
              <a:pPr marL="171450" indent="-171450">
                <a:buFont typeface="Arial" panose="020B0604020202020204" pitchFamily="34" charset="0"/>
                <a:buChar char="•"/>
              </a:pPr>
              <a:r>
                <a:rPr lang="cs-CZ" sz="1600" noProof="1"/>
                <a:t>Úspora místa (70%)</a:t>
              </a:r>
            </a:p>
            <a:p>
              <a:pPr marL="171450" indent="-171450">
                <a:buFont typeface="Arial" panose="020B0604020202020204" pitchFamily="34" charset="0"/>
                <a:buChar char="•"/>
              </a:pPr>
              <a:r>
                <a:rPr lang="cs-CZ" sz="1600" noProof="1"/>
                <a:t>Cena podobná zásobníku na vodu</a:t>
              </a:r>
            </a:p>
            <a:p>
              <a:pPr marL="171450" indent="-171450">
                <a:buFont typeface="Arial" panose="020B0604020202020204" pitchFamily="34" charset="0"/>
                <a:buChar char="•"/>
              </a:pPr>
              <a:endParaRPr lang="cs-CZ" sz="1600" noProof="1"/>
            </a:p>
            <a:p>
              <a:pPr marL="171450" indent="-171450">
                <a:buFont typeface="Arial" panose="020B0604020202020204" pitchFamily="34" charset="0"/>
                <a:buChar char="•"/>
              </a:pPr>
              <a:endParaRPr lang="cs-CZ" sz="1600" noProof="1"/>
            </a:p>
            <a:p>
              <a:pPr marL="171450" indent="-171450">
                <a:buFont typeface="Arial" panose="020B0604020202020204" pitchFamily="34" charset="0"/>
                <a:buChar char="•"/>
              </a:pPr>
              <a:endParaRPr lang="cs-CZ" sz="1600" noProof="1"/>
            </a:p>
            <a:p>
              <a:pPr marL="171450" indent="-171450">
                <a:buFont typeface="Arial" panose="020B0604020202020204" pitchFamily="34" charset="0"/>
                <a:buChar char="•"/>
              </a:pPr>
              <a:endParaRPr lang="cs-CZ" sz="1600" noProof="1"/>
            </a:p>
          </p:txBody>
        </p:sp>
        <p:grpSp>
          <p:nvGrpSpPr>
            <p:cNvPr id="83" name="Group 82">
              <a:extLst>
                <a:ext uri="{FF2B5EF4-FFF2-40B4-BE49-F238E27FC236}">
                  <a16:creationId xmlns:a16="http://schemas.microsoft.com/office/drawing/2014/main" id="{69AFF1C2-0DCF-4ABC-877A-BCE2BB8BB558}"/>
                </a:ext>
              </a:extLst>
            </p:cNvPr>
            <p:cNvGrpSpPr/>
            <p:nvPr/>
          </p:nvGrpSpPr>
          <p:grpSpPr>
            <a:xfrm>
              <a:off x="9886549" y="3601095"/>
              <a:ext cx="2231690" cy="572799"/>
              <a:chOff x="1187318" y="3380865"/>
              <a:chExt cx="3478895" cy="1343615"/>
            </a:xfrm>
          </p:grpSpPr>
          <p:sp>
            <p:nvSpPr>
              <p:cNvPr id="84" name="Arrow: Pentagon 83">
                <a:extLst>
                  <a:ext uri="{FF2B5EF4-FFF2-40B4-BE49-F238E27FC236}">
                    <a16:creationId xmlns:a16="http://schemas.microsoft.com/office/drawing/2014/main" id="{22645CDF-CACD-4886-8FC9-90EE1F00DEFE}"/>
                  </a:ext>
                </a:extLst>
              </p:cNvPr>
              <p:cNvSpPr/>
              <p:nvPr/>
            </p:nvSpPr>
            <p:spPr>
              <a:xfrm>
                <a:off x="1187318" y="3380872"/>
                <a:ext cx="2080726" cy="1343608"/>
              </a:xfrm>
              <a:prstGeom prst="homePlat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4800" dirty="0" err="1">
                    <a:solidFill>
                      <a:schemeClr val="bg1"/>
                    </a:solidFill>
                  </a:rPr>
                  <a:t>ErP</a:t>
                </a:r>
                <a:endParaRPr lang="en-GB" sz="4400" dirty="0">
                  <a:solidFill>
                    <a:schemeClr val="bg1"/>
                  </a:solidFill>
                </a:endParaRPr>
              </a:p>
            </p:txBody>
          </p:sp>
          <p:sp>
            <p:nvSpPr>
              <p:cNvPr id="85" name="Arrow: Pentagon 84">
                <a:extLst>
                  <a:ext uri="{FF2B5EF4-FFF2-40B4-BE49-F238E27FC236}">
                    <a16:creationId xmlns:a16="http://schemas.microsoft.com/office/drawing/2014/main" id="{6229CF91-9D60-4EAC-AAED-9E41226752D0}"/>
                  </a:ext>
                </a:extLst>
              </p:cNvPr>
              <p:cNvSpPr/>
              <p:nvPr/>
            </p:nvSpPr>
            <p:spPr>
              <a:xfrm flipH="1">
                <a:off x="2865086" y="3380865"/>
                <a:ext cx="1801127" cy="1343608"/>
              </a:xfrm>
              <a:prstGeom prst="homePlate">
                <a:avLst/>
              </a:prstGeom>
              <a:gradFill flip="none" rotWithShape="1">
                <a:gsLst>
                  <a:gs pos="0">
                    <a:schemeClr val="accent6">
                      <a:lumMod val="50000"/>
                    </a:schemeClr>
                  </a:gs>
                  <a:gs pos="51000">
                    <a:schemeClr val="accent6">
                      <a:lumMod val="75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4800" dirty="0">
                    <a:solidFill>
                      <a:schemeClr val="bg1"/>
                    </a:solidFill>
                  </a:rPr>
                  <a:t>A</a:t>
                </a:r>
                <a:r>
                  <a:rPr lang="en-GB" sz="4800" baseline="30000" dirty="0">
                    <a:solidFill>
                      <a:schemeClr val="bg1"/>
                    </a:solidFill>
                  </a:rPr>
                  <a:t>+</a:t>
                </a:r>
              </a:p>
            </p:txBody>
          </p:sp>
        </p:grpSp>
      </p:grpSp>
      <p:graphicFrame>
        <p:nvGraphicFramePr>
          <p:cNvPr id="90" name="Table 3">
            <a:extLst>
              <a:ext uri="{FF2B5EF4-FFF2-40B4-BE49-F238E27FC236}">
                <a16:creationId xmlns:a16="http://schemas.microsoft.com/office/drawing/2014/main" id="{390487F7-50A9-4D30-9EFC-7DACDAD7CCB5}"/>
              </a:ext>
            </a:extLst>
          </p:cNvPr>
          <p:cNvGraphicFramePr>
            <a:graphicFrameLocks noGrp="1"/>
          </p:cNvGraphicFramePr>
          <p:nvPr>
            <p:extLst>
              <p:ext uri="{D42A27DB-BD31-4B8C-83A1-F6EECF244321}">
                <p14:modId xmlns:p14="http://schemas.microsoft.com/office/powerpoint/2010/main" val="4152014455"/>
              </p:ext>
            </p:extLst>
          </p:nvPr>
        </p:nvGraphicFramePr>
        <p:xfrm>
          <a:off x="265355" y="4331014"/>
          <a:ext cx="11596208" cy="1901286"/>
        </p:xfrm>
        <a:graphic>
          <a:graphicData uri="http://schemas.openxmlformats.org/drawingml/2006/table">
            <a:tbl>
              <a:tblPr firstRow="1" bandRow="1">
                <a:tableStyleId>{2A488322-F2BA-4B5B-9748-0D474271808F}</a:tableStyleId>
              </a:tblPr>
              <a:tblGrid>
                <a:gridCol w="1764968">
                  <a:extLst>
                    <a:ext uri="{9D8B030D-6E8A-4147-A177-3AD203B41FA5}">
                      <a16:colId xmlns:a16="http://schemas.microsoft.com/office/drawing/2014/main" val="2627353004"/>
                    </a:ext>
                  </a:extLst>
                </a:gridCol>
                <a:gridCol w="1827553">
                  <a:extLst>
                    <a:ext uri="{9D8B030D-6E8A-4147-A177-3AD203B41FA5}">
                      <a16:colId xmlns:a16="http://schemas.microsoft.com/office/drawing/2014/main" val="2665653246"/>
                    </a:ext>
                  </a:extLst>
                </a:gridCol>
                <a:gridCol w="2415876">
                  <a:extLst>
                    <a:ext uri="{9D8B030D-6E8A-4147-A177-3AD203B41FA5}">
                      <a16:colId xmlns:a16="http://schemas.microsoft.com/office/drawing/2014/main" val="1879123585"/>
                    </a:ext>
                  </a:extLst>
                </a:gridCol>
                <a:gridCol w="2442311">
                  <a:extLst>
                    <a:ext uri="{9D8B030D-6E8A-4147-A177-3AD203B41FA5}">
                      <a16:colId xmlns:a16="http://schemas.microsoft.com/office/drawing/2014/main" val="3911198812"/>
                    </a:ext>
                  </a:extLst>
                </a:gridCol>
                <a:gridCol w="1743989">
                  <a:extLst>
                    <a:ext uri="{9D8B030D-6E8A-4147-A177-3AD203B41FA5}">
                      <a16:colId xmlns:a16="http://schemas.microsoft.com/office/drawing/2014/main" val="4175398431"/>
                    </a:ext>
                  </a:extLst>
                </a:gridCol>
                <a:gridCol w="1401511">
                  <a:extLst>
                    <a:ext uri="{9D8B030D-6E8A-4147-A177-3AD203B41FA5}">
                      <a16:colId xmlns:a16="http://schemas.microsoft.com/office/drawing/2014/main" val="77252699"/>
                    </a:ext>
                  </a:extLst>
                </a:gridCol>
              </a:tblGrid>
              <a:tr h="316881">
                <a:tc>
                  <a:txBody>
                    <a:bodyPr/>
                    <a:lstStyle/>
                    <a:p>
                      <a:r>
                        <a:rPr lang="cs-CZ" sz="1400" noProof="1"/>
                        <a:t>Model </a:t>
                      </a:r>
                    </a:p>
                  </a:txBody>
                  <a:tcPr/>
                </a:tc>
                <a:tc>
                  <a:txBody>
                    <a:bodyPr/>
                    <a:lstStyle/>
                    <a:p>
                      <a:r>
                        <a:rPr lang="cs-CZ" sz="1400" noProof="1"/>
                        <a:t>Měřená kapacita kWh</a:t>
                      </a:r>
                    </a:p>
                  </a:txBody>
                  <a:tcPr/>
                </a:tc>
                <a:tc>
                  <a:txBody>
                    <a:bodyPr/>
                    <a:lstStyle/>
                    <a:p>
                      <a:r>
                        <a:rPr lang="cs-CZ" sz="1400" noProof="1"/>
                        <a:t>Ekvivalentní zásobník (litry)</a:t>
                      </a:r>
                    </a:p>
                  </a:txBody>
                  <a:tcPr/>
                </a:tc>
                <a:tc>
                  <a:txBody>
                    <a:bodyPr/>
                    <a:lstStyle/>
                    <a:p>
                      <a:r>
                        <a:rPr lang="cs-CZ" sz="1400" noProof="1"/>
                        <a:t>Tepelná ztráta  (kWh/24h)</a:t>
                      </a:r>
                    </a:p>
                  </a:txBody>
                  <a:tcPr/>
                </a:tc>
                <a:tc>
                  <a:txBody>
                    <a:bodyPr/>
                    <a:lstStyle/>
                    <a:p>
                      <a:r>
                        <a:rPr lang="cs-CZ" sz="1400" noProof="1"/>
                        <a:t>Komentář</a:t>
                      </a:r>
                    </a:p>
                  </a:txBody>
                  <a:tcPr/>
                </a:tc>
                <a:tc>
                  <a:txBody>
                    <a:bodyPr/>
                    <a:lstStyle/>
                    <a:p>
                      <a:r>
                        <a:rPr lang="cs-CZ" sz="1400" noProof="1"/>
                        <a:t>ErP třída</a:t>
                      </a:r>
                    </a:p>
                  </a:txBody>
                  <a:tcPr/>
                </a:tc>
                <a:extLst>
                  <a:ext uri="{0D108BD9-81ED-4DB2-BD59-A6C34878D82A}">
                    <a16:rowId xmlns:a16="http://schemas.microsoft.com/office/drawing/2014/main" val="764673444"/>
                  </a:ext>
                </a:extLst>
              </a:tr>
              <a:tr h="316881">
                <a:tc>
                  <a:txBody>
                    <a:bodyPr/>
                    <a:lstStyle/>
                    <a:p>
                      <a:r>
                        <a:rPr lang="cs-CZ" sz="1400" noProof="1"/>
                        <a:t>Thermino 70</a:t>
                      </a:r>
                    </a:p>
                  </a:txBody>
                  <a:tcPr/>
                </a:tc>
                <a:tc>
                  <a:txBody>
                    <a:bodyPr/>
                    <a:lstStyle/>
                    <a:p>
                      <a:r>
                        <a:rPr lang="cs-CZ" sz="1400" noProof="1"/>
                        <a:t>3.5</a:t>
                      </a:r>
                    </a:p>
                  </a:txBody>
                  <a:tcPr/>
                </a:tc>
                <a:tc>
                  <a:txBody>
                    <a:bodyPr/>
                    <a:lstStyle/>
                    <a:p>
                      <a:r>
                        <a:rPr lang="cs-CZ" sz="1400" noProof="1"/>
                        <a:t>70</a:t>
                      </a:r>
                    </a:p>
                  </a:txBody>
                  <a:tcPr/>
                </a:tc>
                <a:tc>
                  <a:txBody>
                    <a:bodyPr/>
                    <a:lstStyle/>
                    <a:p>
                      <a:r>
                        <a:rPr lang="cs-CZ" sz="1400" noProof="1"/>
                        <a:t>0.449</a:t>
                      </a:r>
                    </a:p>
                  </a:txBody>
                  <a:tcPr/>
                </a:tc>
                <a:tc>
                  <a:txBody>
                    <a:bodyPr/>
                    <a:lstStyle/>
                    <a:p>
                      <a:endParaRPr lang="cs-CZ" sz="1400" noProof="1"/>
                    </a:p>
                  </a:txBody>
                  <a:tcPr/>
                </a:tc>
                <a:tc>
                  <a:txBody>
                    <a:bodyPr/>
                    <a:lstStyle/>
                    <a:p>
                      <a:r>
                        <a:rPr lang="cs-CZ" sz="1400" noProof="1"/>
                        <a:t>A+</a:t>
                      </a:r>
                    </a:p>
                  </a:txBody>
                  <a:tcPr/>
                </a:tc>
                <a:extLst>
                  <a:ext uri="{0D108BD9-81ED-4DB2-BD59-A6C34878D82A}">
                    <a16:rowId xmlns:a16="http://schemas.microsoft.com/office/drawing/2014/main" val="3980485567"/>
                  </a:ext>
                </a:extLst>
              </a:tr>
              <a:tr h="316881">
                <a:tc>
                  <a:txBody>
                    <a:bodyPr/>
                    <a:lstStyle/>
                    <a:p>
                      <a:r>
                        <a:rPr lang="cs-CZ" sz="1400" noProof="1"/>
                        <a:t>Thermino 150</a:t>
                      </a:r>
                    </a:p>
                  </a:txBody>
                  <a:tcPr/>
                </a:tc>
                <a:tc>
                  <a:txBody>
                    <a:bodyPr/>
                    <a:lstStyle/>
                    <a:p>
                      <a:r>
                        <a:rPr lang="cs-CZ" sz="1400" noProof="1"/>
                        <a:t>7</a:t>
                      </a:r>
                    </a:p>
                  </a:txBody>
                  <a:tcPr/>
                </a:tc>
                <a:tc>
                  <a:txBody>
                    <a:bodyPr/>
                    <a:lstStyle/>
                    <a:p>
                      <a:r>
                        <a:rPr lang="cs-CZ" sz="1400" noProof="1"/>
                        <a:t>140</a:t>
                      </a:r>
                    </a:p>
                  </a:txBody>
                  <a:tcPr/>
                </a:tc>
                <a:tc>
                  <a:txBody>
                    <a:bodyPr/>
                    <a:lstStyle/>
                    <a:p>
                      <a:r>
                        <a:rPr lang="cs-CZ" sz="1400" noProof="1"/>
                        <a:t>0.649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sz="1400" noProof="1"/>
                    </a:p>
                  </a:txBody>
                  <a:tcPr/>
                </a:tc>
                <a:tc>
                  <a:txBody>
                    <a:bodyPr/>
                    <a:lstStyle/>
                    <a:p>
                      <a:r>
                        <a:rPr lang="cs-CZ" sz="1400" noProof="1"/>
                        <a:t>A+</a:t>
                      </a:r>
                    </a:p>
                  </a:txBody>
                  <a:tcPr/>
                </a:tc>
                <a:extLst>
                  <a:ext uri="{0D108BD9-81ED-4DB2-BD59-A6C34878D82A}">
                    <a16:rowId xmlns:a16="http://schemas.microsoft.com/office/drawing/2014/main" val="2839282747"/>
                  </a:ext>
                </a:extLst>
              </a:tr>
              <a:tr h="316881">
                <a:tc>
                  <a:txBody>
                    <a:bodyPr/>
                    <a:lstStyle/>
                    <a:p>
                      <a:r>
                        <a:rPr lang="cs-CZ" sz="1400" noProof="1"/>
                        <a:t>Thermino 210</a:t>
                      </a:r>
                    </a:p>
                  </a:txBody>
                  <a:tcPr/>
                </a:tc>
                <a:tc>
                  <a:txBody>
                    <a:bodyPr/>
                    <a:lstStyle/>
                    <a:p>
                      <a:r>
                        <a:rPr lang="cs-CZ" sz="1400" noProof="1"/>
                        <a:t>10.5</a:t>
                      </a:r>
                    </a:p>
                  </a:txBody>
                  <a:tcPr/>
                </a:tc>
                <a:tc>
                  <a:txBody>
                    <a:bodyPr/>
                    <a:lstStyle/>
                    <a:p>
                      <a:r>
                        <a:rPr lang="cs-CZ" sz="1400" noProof="1"/>
                        <a:t>210</a:t>
                      </a:r>
                    </a:p>
                  </a:txBody>
                  <a:tcPr/>
                </a:tc>
                <a:tc>
                  <a:txBody>
                    <a:bodyPr/>
                    <a:lstStyle/>
                    <a:p>
                      <a:r>
                        <a:rPr lang="cs-CZ" sz="1400" noProof="1"/>
                        <a:t>0.738</a:t>
                      </a:r>
                    </a:p>
                  </a:txBody>
                  <a:tcPr/>
                </a:tc>
                <a:tc>
                  <a:txBody>
                    <a:bodyPr/>
                    <a:lstStyle/>
                    <a:p>
                      <a:endParaRPr lang="cs-CZ" sz="1400" noProof="1"/>
                    </a:p>
                  </a:txBody>
                  <a:tcPr/>
                </a:tc>
                <a:tc>
                  <a:txBody>
                    <a:bodyPr/>
                    <a:lstStyle/>
                    <a:p>
                      <a:r>
                        <a:rPr lang="cs-CZ" sz="1400" noProof="1"/>
                        <a:t>A+</a:t>
                      </a:r>
                    </a:p>
                  </a:txBody>
                  <a:tcPr/>
                </a:tc>
                <a:extLst>
                  <a:ext uri="{0D108BD9-81ED-4DB2-BD59-A6C34878D82A}">
                    <a16:rowId xmlns:a16="http://schemas.microsoft.com/office/drawing/2014/main" val="1444414033"/>
                  </a:ext>
                </a:extLst>
              </a:tr>
              <a:tr h="316881">
                <a:tc>
                  <a:txBody>
                    <a:bodyPr/>
                    <a:lstStyle/>
                    <a:p>
                      <a:r>
                        <a:rPr lang="cs-CZ" sz="1400" noProof="1"/>
                        <a:t>Thermino 300</a:t>
                      </a:r>
                    </a:p>
                  </a:txBody>
                  <a:tcPr/>
                </a:tc>
                <a:tc>
                  <a:txBody>
                    <a:bodyPr/>
                    <a:lstStyle/>
                    <a:p>
                      <a:r>
                        <a:rPr lang="cs-CZ" sz="1400" noProof="1"/>
                        <a:t>14</a:t>
                      </a:r>
                    </a:p>
                  </a:txBody>
                  <a:tcPr/>
                </a:tc>
                <a:tc>
                  <a:txBody>
                    <a:bodyPr/>
                    <a:lstStyle/>
                    <a:p>
                      <a:r>
                        <a:rPr lang="cs-CZ" sz="1400" noProof="1"/>
                        <a:t>280</a:t>
                      </a:r>
                    </a:p>
                  </a:txBody>
                  <a:tcPr/>
                </a:tc>
                <a:tc>
                  <a:txBody>
                    <a:bodyPr/>
                    <a:lstStyle/>
                    <a:p>
                      <a:r>
                        <a:rPr lang="cs-CZ" sz="1400" noProof="1"/>
                        <a:t>0.809</a:t>
                      </a:r>
                    </a:p>
                  </a:txBody>
                  <a:tcPr/>
                </a:tc>
                <a:tc>
                  <a:txBody>
                    <a:bodyPr/>
                    <a:lstStyle/>
                    <a:p>
                      <a:endParaRPr lang="cs-CZ" sz="1400" noProof="1"/>
                    </a:p>
                  </a:txBody>
                  <a:tcPr/>
                </a:tc>
                <a:tc>
                  <a:txBody>
                    <a:bodyPr/>
                    <a:lstStyle/>
                    <a:p>
                      <a:r>
                        <a:rPr lang="cs-CZ" sz="1400" noProof="1"/>
                        <a:t>A+</a:t>
                      </a:r>
                    </a:p>
                  </a:txBody>
                  <a:tcPr/>
                </a:tc>
                <a:extLst>
                  <a:ext uri="{0D108BD9-81ED-4DB2-BD59-A6C34878D82A}">
                    <a16:rowId xmlns:a16="http://schemas.microsoft.com/office/drawing/2014/main" val="4159459211"/>
                  </a:ext>
                </a:extLst>
              </a:tr>
              <a:tr h="316881">
                <a:tc>
                  <a:txBody>
                    <a:bodyPr/>
                    <a:lstStyle/>
                    <a:p>
                      <a:r>
                        <a:rPr lang="cs-CZ" sz="1400" noProof="1"/>
                        <a:t>UniQ Heat 80</a:t>
                      </a:r>
                    </a:p>
                  </a:txBody>
                  <a:tcPr/>
                </a:tc>
                <a:tc>
                  <a:txBody>
                    <a:bodyPr/>
                    <a:lstStyle/>
                    <a:p>
                      <a:r>
                        <a:rPr lang="cs-CZ" sz="1400" noProof="1"/>
                        <a:t>90</a:t>
                      </a:r>
                    </a:p>
                  </a:txBody>
                  <a:tcPr/>
                </a:tc>
                <a:tc>
                  <a:txBody>
                    <a:bodyPr/>
                    <a:lstStyle/>
                    <a:p>
                      <a:r>
                        <a:rPr lang="cs-CZ" sz="1400" noProof="1"/>
                        <a:t>1800</a:t>
                      </a:r>
                    </a:p>
                  </a:txBody>
                  <a:tcPr/>
                </a:tc>
                <a:tc>
                  <a:txBody>
                    <a:bodyPr/>
                    <a:lstStyle/>
                    <a:p>
                      <a:r>
                        <a:rPr lang="cs-CZ" sz="1400" noProof="1"/>
                        <a:t>3</a:t>
                      </a:r>
                      <a:endParaRPr lang="cs-CZ" sz="1400" baseline="30000" noProof="1"/>
                    </a:p>
                  </a:txBody>
                  <a:tcPr/>
                </a:tc>
                <a:tc>
                  <a:txBody>
                    <a:bodyPr/>
                    <a:lstStyle/>
                    <a:p>
                      <a:endParaRPr lang="cs-CZ" sz="1400" noProof="1"/>
                    </a:p>
                  </a:txBody>
                  <a:tcPr/>
                </a:tc>
                <a:tc>
                  <a:txBody>
                    <a:bodyPr/>
                    <a:lstStyle/>
                    <a:p>
                      <a:r>
                        <a:rPr lang="cs-CZ" sz="1200" baseline="0" noProof="1"/>
                        <a:t>Ne / Ne ErP</a:t>
                      </a:r>
                    </a:p>
                  </a:txBody>
                  <a:tcPr/>
                </a:tc>
                <a:extLst>
                  <a:ext uri="{0D108BD9-81ED-4DB2-BD59-A6C34878D82A}">
                    <a16:rowId xmlns:a16="http://schemas.microsoft.com/office/drawing/2014/main" val="1326642836"/>
                  </a:ext>
                </a:extLst>
              </a:tr>
            </a:tbl>
          </a:graphicData>
        </a:graphic>
      </p:graphicFrame>
      <p:sp>
        <p:nvSpPr>
          <p:cNvPr id="91" name="Right Brace 90">
            <a:extLst>
              <a:ext uri="{FF2B5EF4-FFF2-40B4-BE49-F238E27FC236}">
                <a16:creationId xmlns:a16="http://schemas.microsoft.com/office/drawing/2014/main" id="{37CF5BE9-3A81-498E-A35F-793137C0AD3E}"/>
              </a:ext>
            </a:extLst>
          </p:cNvPr>
          <p:cNvSpPr/>
          <p:nvPr/>
        </p:nvSpPr>
        <p:spPr>
          <a:xfrm>
            <a:off x="8173720" y="4725380"/>
            <a:ext cx="400578" cy="1155494"/>
          </a:xfrm>
          <a:prstGeom prst="rightBrace">
            <a:avLst>
              <a:gd name="adj1" fmla="val 8333"/>
              <a:gd name="adj2" fmla="val 4076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nvGrpSpPr>
          <p:cNvPr id="48" name="Group 47">
            <a:extLst>
              <a:ext uri="{FF2B5EF4-FFF2-40B4-BE49-F238E27FC236}">
                <a16:creationId xmlns:a16="http://schemas.microsoft.com/office/drawing/2014/main" id="{B0637F4E-1F10-4396-B3CD-E7DBF06169F4}"/>
              </a:ext>
            </a:extLst>
          </p:cNvPr>
          <p:cNvGrpSpPr/>
          <p:nvPr/>
        </p:nvGrpSpPr>
        <p:grpSpPr>
          <a:xfrm>
            <a:off x="557190" y="3560040"/>
            <a:ext cx="1192855" cy="440019"/>
            <a:chOff x="66648" y="3676165"/>
            <a:chExt cx="1192855" cy="440019"/>
          </a:xfrm>
        </p:grpSpPr>
        <p:cxnSp>
          <p:nvCxnSpPr>
            <p:cNvPr id="30" name="Straight Arrow Connector 29">
              <a:extLst>
                <a:ext uri="{FF2B5EF4-FFF2-40B4-BE49-F238E27FC236}">
                  <a16:creationId xmlns:a16="http://schemas.microsoft.com/office/drawing/2014/main" id="{F03BAF91-2014-4DDB-B22F-2F97C81BC721}"/>
                </a:ext>
              </a:extLst>
            </p:cNvPr>
            <p:cNvCxnSpPr>
              <a:cxnSpLocks/>
            </p:cNvCxnSpPr>
            <p:nvPr/>
          </p:nvCxnSpPr>
          <p:spPr>
            <a:xfrm flipV="1">
              <a:off x="621051" y="3676165"/>
              <a:ext cx="513917" cy="28473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073C2371-F569-46D1-A0B7-4075CFF510CF}"/>
                </a:ext>
              </a:extLst>
            </p:cNvPr>
            <p:cNvSpPr txBox="1"/>
            <p:nvPr/>
          </p:nvSpPr>
          <p:spPr>
            <a:xfrm rot="19890514">
              <a:off x="757442" y="3807528"/>
              <a:ext cx="502061" cy="215444"/>
            </a:xfrm>
            <a:prstGeom prst="rect">
              <a:avLst/>
            </a:prstGeom>
            <a:noFill/>
          </p:spPr>
          <p:txBody>
            <a:bodyPr wrap="none" rtlCol="0">
              <a:spAutoFit/>
            </a:bodyPr>
            <a:lstStyle/>
            <a:p>
              <a:pPr>
                <a:defRPr/>
              </a:pPr>
              <a:r>
                <a:rPr lang="en-GB" sz="800" dirty="0">
                  <a:solidFill>
                    <a:prstClr val="black"/>
                  </a:solidFill>
                  <a:latin typeface="Calibri" panose="020F0502020204030204"/>
                </a:rPr>
                <a:t>575mm</a:t>
              </a:r>
            </a:p>
          </p:txBody>
        </p:sp>
        <p:sp>
          <p:nvSpPr>
            <p:cNvPr id="61" name="TextBox 60">
              <a:extLst>
                <a:ext uri="{FF2B5EF4-FFF2-40B4-BE49-F238E27FC236}">
                  <a16:creationId xmlns:a16="http://schemas.microsoft.com/office/drawing/2014/main" id="{2C89DEFC-4020-423A-9D20-D06A2B9B9359}"/>
                </a:ext>
              </a:extLst>
            </p:cNvPr>
            <p:cNvSpPr txBox="1"/>
            <p:nvPr/>
          </p:nvSpPr>
          <p:spPr>
            <a:xfrm rot="2105397">
              <a:off x="66648" y="3900740"/>
              <a:ext cx="502061" cy="215444"/>
            </a:xfrm>
            <a:prstGeom prst="rect">
              <a:avLst/>
            </a:prstGeom>
            <a:noFill/>
          </p:spPr>
          <p:txBody>
            <a:bodyPr wrap="none" rtlCol="0">
              <a:spAutoFit/>
            </a:bodyPr>
            <a:lstStyle/>
            <a:p>
              <a:pPr>
                <a:defRPr/>
              </a:pPr>
              <a:r>
                <a:rPr lang="en-GB" sz="800" dirty="0">
                  <a:solidFill>
                    <a:prstClr val="black"/>
                  </a:solidFill>
                  <a:latin typeface="Calibri" panose="020F0502020204030204"/>
                </a:rPr>
                <a:t>365mm</a:t>
              </a:r>
            </a:p>
          </p:txBody>
        </p:sp>
        <p:cxnSp>
          <p:nvCxnSpPr>
            <p:cNvPr id="100" name="Straight Arrow Connector 99">
              <a:extLst>
                <a:ext uri="{FF2B5EF4-FFF2-40B4-BE49-F238E27FC236}">
                  <a16:creationId xmlns:a16="http://schemas.microsoft.com/office/drawing/2014/main" id="{D6567DBE-7A3B-40F1-8AF0-2BDD27F58571}"/>
                </a:ext>
              </a:extLst>
            </p:cNvPr>
            <p:cNvCxnSpPr>
              <a:cxnSpLocks/>
            </p:cNvCxnSpPr>
            <p:nvPr/>
          </p:nvCxnSpPr>
          <p:spPr>
            <a:xfrm>
              <a:off x="232769" y="3765379"/>
              <a:ext cx="336581" cy="21315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08" name="Group 107">
            <a:extLst>
              <a:ext uri="{FF2B5EF4-FFF2-40B4-BE49-F238E27FC236}">
                <a16:creationId xmlns:a16="http://schemas.microsoft.com/office/drawing/2014/main" id="{09E3A5E4-40B3-4ED6-B38F-9993B046F7BD}"/>
              </a:ext>
            </a:extLst>
          </p:cNvPr>
          <p:cNvGrpSpPr/>
          <p:nvPr/>
        </p:nvGrpSpPr>
        <p:grpSpPr>
          <a:xfrm>
            <a:off x="2135854" y="3570957"/>
            <a:ext cx="1192854" cy="440019"/>
            <a:chOff x="66648" y="3676165"/>
            <a:chExt cx="1192854" cy="440019"/>
          </a:xfrm>
        </p:grpSpPr>
        <p:cxnSp>
          <p:nvCxnSpPr>
            <p:cNvPr id="110" name="Straight Arrow Connector 109">
              <a:extLst>
                <a:ext uri="{FF2B5EF4-FFF2-40B4-BE49-F238E27FC236}">
                  <a16:creationId xmlns:a16="http://schemas.microsoft.com/office/drawing/2014/main" id="{D32B0CD1-1D79-43C2-9EB5-42D9B851AC2B}"/>
                </a:ext>
              </a:extLst>
            </p:cNvPr>
            <p:cNvCxnSpPr>
              <a:cxnSpLocks/>
            </p:cNvCxnSpPr>
            <p:nvPr/>
          </p:nvCxnSpPr>
          <p:spPr>
            <a:xfrm flipV="1">
              <a:off x="621051" y="3676165"/>
              <a:ext cx="513917" cy="28473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BB6D0591-7684-4A55-9230-4D28F2E6E2E1}"/>
                </a:ext>
              </a:extLst>
            </p:cNvPr>
            <p:cNvSpPr txBox="1"/>
            <p:nvPr/>
          </p:nvSpPr>
          <p:spPr>
            <a:xfrm rot="19890514">
              <a:off x="757441" y="3807528"/>
              <a:ext cx="502061" cy="215444"/>
            </a:xfrm>
            <a:prstGeom prst="rect">
              <a:avLst/>
            </a:prstGeom>
            <a:noFill/>
          </p:spPr>
          <p:txBody>
            <a:bodyPr wrap="none" rtlCol="0">
              <a:spAutoFit/>
            </a:bodyPr>
            <a:lstStyle/>
            <a:p>
              <a:pPr>
                <a:defRPr/>
              </a:pPr>
              <a:r>
                <a:rPr lang="en-GB" sz="800" dirty="0">
                  <a:solidFill>
                    <a:prstClr val="black"/>
                  </a:solidFill>
                  <a:latin typeface="Calibri" panose="020F0502020204030204"/>
                </a:rPr>
                <a:t>575mm</a:t>
              </a:r>
              <a:endParaRPr lang="en-GB" sz="1100" dirty="0">
                <a:solidFill>
                  <a:prstClr val="black"/>
                </a:solidFill>
                <a:latin typeface="Calibri" panose="020F0502020204030204"/>
              </a:endParaRPr>
            </a:p>
          </p:txBody>
        </p:sp>
        <p:sp>
          <p:nvSpPr>
            <p:cNvPr id="113" name="TextBox 112">
              <a:extLst>
                <a:ext uri="{FF2B5EF4-FFF2-40B4-BE49-F238E27FC236}">
                  <a16:creationId xmlns:a16="http://schemas.microsoft.com/office/drawing/2014/main" id="{CACE7D68-61B6-4107-8480-37C5BA253240}"/>
                </a:ext>
              </a:extLst>
            </p:cNvPr>
            <p:cNvSpPr txBox="1"/>
            <p:nvPr/>
          </p:nvSpPr>
          <p:spPr>
            <a:xfrm rot="2105397">
              <a:off x="66648" y="3900740"/>
              <a:ext cx="502061" cy="215444"/>
            </a:xfrm>
            <a:prstGeom prst="rect">
              <a:avLst/>
            </a:prstGeom>
            <a:noFill/>
          </p:spPr>
          <p:txBody>
            <a:bodyPr wrap="none" rtlCol="0">
              <a:spAutoFit/>
            </a:bodyPr>
            <a:lstStyle/>
            <a:p>
              <a:pPr>
                <a:defRPr/>
              </a:pPr>
              <a:r>
                <a:rPr lang="en-GB" sz="800" dirty="0">
                  <a:solidFill>
                    <a:prstClr val="black"/>
                  </a:solidFill>
                  <a:latin typeface="Calibri" panose="020F0502020204030204"/>
                </a:rPr>
                <a:t>365mm</a:t>
              </a:r>
            </a:p>
          </p:txBody>
        </p:sp>
        <p:cxnSp>
          <p:nvCxnSpPr>
            <p:cNvPr id="114" name="Straight Arrow Connector 113">
              <a:extLst>
                <a:ext uri="{FF2B5EF4-FFF2-40B4-BE49-F238E27FC236}">
                  <a16:creationId xmlns:a16="http://schemas.microsoft.com/office/drawing/2014/main" id="{63D9AC20-BE1C-4702-A828-61573231B20A}"/>
                </a:ext>
              </a:extLst>
            </p:cNvPr>
            <p:cNvCxnSpPr>
              <a:cxnSpLocks/>
            </p:cNvCxnSpPr>
            <p:nvPr/>
          </p:nvCxnSpPr>
          <p:spPr>
            <a:xfrm>
              <a:off x="232769" y="3765379"/>
              <a:ext cx="336581" cy="21315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AB9A9CDA-B83E-44C3-A285-5025F1EC1756}"/>
              </a:ext>
            </a:extLst>
          </p:cNvPr>
          <p:cNvGrpSpPr/>
          <p:nvPr/>
        </p:nvGrpSpPr>
        <p:grpSpPr>
          <a:xfrm>
            <a:off x="3795262" y="3560861"/>
            <a:ext cx="1192855" cy="440019"/>
            <a:chOff x="66648" y="3676165"/>
            <a:chExt cx="1192855" cy="440019"/>
          </a:xfrm>
        </p:grpSpPr>
        <p:cxnSp>
          <p:nvCxnSpPr>
            <p:cNvPr id="117" name="Straight Arrow Connector 116">
              <a:extLst>
                <a:ext uri="{FF2B5EF4-FFF2-40B4-BE49-F238E27FC236}">
                  <a16:creationId xmlns:a16="http://schemas.microsoft.com/office/drawing/2014/main" id="{3759B4DA-BA26-4D9A-9AEA-5F85DB48E661}"/>
                </a:ext>
              </a:extLst>
            </p:cNvPr>
            <p:cNvCxnSpPr>
              <a:cxnSpLocks/>
            </p:cNvCxnSpPr>
            <p:nvPr/>
          </p:nvCxnSpPr>
          <p:spPr>
            <a:xfrm flipV="1">
              <a:off x="621051" y="3676165"/>
              <a:ext cx="513917" cy="28473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DA192642-739B-4328-B055-902A1F79011C}"/>
                </a:ext>
              </a:extLst>
            </p:cNvPr>
            <p:cNvSpPr txBox="1"/>
            <p:nvPr/>
          </p:nvSpPr>
          <p:spPr>
            <a:xfrm rot="19890514">
              <a:off x="757442" y="3807528"/>
              <a:ext cx="502061" cy="215444"/>
            </a:xfrm>
            <a:prstGeom prst="rect">
              <a:avLst/>
            </a:prstGeom>
            <a:noFill/>
          </p:spPr>
          <p:txBody>
            <a:bodyPr wrap="none" rtlCol="0">
              <a:spAutoFit/>
            </a:bodyPr>
            <a:lstStyle/>
            <a:p>
              <a:pPr>
                <a:defRPr/>
              </a:pPr>
              <a:r>
                <a:rPr lang="en-GB" sz="800" dirty="0">
                  <a:solidFill>
                    <a:prstClr val="black"/>
                  </a:solidFill>
                  <a:latin typeface="Calibri" panose="020F0502020204030204"/>
                </a:rPr>
                <a:t>575mm</a:t>
              </a:r>
            </a:p>
          </p:txBody>
        </p:sp>
        <p:sp>
          <p:nvSpPr>
            <p:cNvPr id="119" name="TextBox 118">
              <a:extLst>
                <a:ext uri="{FF2B5EF4-FFF2-40B4-BE49-F238E27FC236}">
                  <a16:creationId xmlns:a16="http://schemas.microsoft.com/office/drawing/2014/main" id="{128B89C4-390B-4CB1-9DB6-6FC8D45E6E78}"/>
                </a:ext>
              </a:extLst>
            </p:cNvPr>
            <p:cNvSpPr txBox="1"/>
            <p:nvPr/>
          </p:nvSpPr>
          <p:spPr>
            <a:xfrm rot="2105397">
              <a:off x="66648" y="3900740"/>
              <a:ext cx="502061" cy="215444"/>
            </a:xfrm>
            <a:prstGeom prst="rect">
              <a:avLst/>
            </a:prstGeom>
            <a:noFill/>
          </p:spPr>
          <p:txBody>
            <a:bodyPr wrap="none" rtlCol="0">
              <a:spAutoFit/>
            </a:bodyPr>
            <a:lstStyle/>
            <a:p>
              <a:pPr>
                <a:defRPr/>
              </a:pPr>
              <a:r>
                <a:rPr lang="en-GB" sz="800" dirty="0">
                  <a:solidFill>
                    <a:prstClr val="black"/>
                  </a:solidFill>
                  <a:latin typeface="Calibri" panose="020F0502020204030204"/>
                </a:rPr>
                <a:t>365mm</a:t>
              </a:r>
            </a:p>
          </p:txBody>
        </p:sp>
        <p:cxnSp>
          <p:nvCxnSpPr>
            <p:cNvPr id="120" name="Straight Arrow Connector 119">
              <a:extLst>
                <a:ext uri="{FF2B5EF4-FFF2-40B4-BE49-F238E27FC236}">
                  <a16:creationId xmlns:a16="http://schemas.microsoft.com/office/drawing/2014/main" id="{986CB849-373B-4CB6-8213-ED08E8AFDD78}"/>
                </a:ext>
              </a:extLst>
            </p:cNvPr>
            <p:cNvCxnSpPr>
              <a:cxnSpLocks/>
            </p:cNvCxnSpPr>
            <p:nvPr/>
          </p:nvCxnSpPr>
          <p:spPr>
            <a:xfrm>
              <a:off x="232769" y="3765379"/>
              <a:ext cx="336581" cy="21315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E62D4079-151A-4F80-8577-97B0EE2E66E3}"/>
              </a:ext>
            </a:extLst>
          </p:cNvPr>
          <p:cNvGrpSpPr/>
          <p:nvPr/>
        </p:nvGrpSpPr>
        <p:grpSpPr>
          <a:xfrm>
            <a:off x="5565957" y="3541135"/>
            <a:ext cx="1192855" cy="440019"/>
            <a:chOff x="66648" y="3676165"/>
            <a:chExt cx="1192855" cy="440019"/>
          </a:xfrm>
        </p:grpSpPr>
        <p:cxnSp>
          <p:nvCxnSpPr>
            <p:cNvPr id="122" name="Straight Arrow Connector 121">
              <a:extLst>
                <a:ext uri="{FF2B5EF4-FFF2-40B4-BE49-F238E27FC236}">
                  <a16:creationId xmlns:a16="http://schemas.microsoft.com/office/drawing/2014/main" id="{BDBE3C8C-123F-411E-A51C-22A6D7DE4C81}"/>
                </a:ext>
              </a:extLst>
            </p:cNvPr>
            <p:cNvCxnSpPr>
              <a:cxnSpLocks/>
            </p:cNvCxnSpPr>
            <p:nvPr/>
          </p:nvCxnSpPr>
          <p:spPr>
            <a:xfrm flipV="1">
              <a:off x="621051" y="3676165"/>
              <a:ext cx="513917" cy="28473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0F4D99E6-396F-4812-A1D0-E61D4940CA45}"/>
                </a:ext>
              </a:extLst>
            </p:cNvPr>
            <p:cNvSpPr txBox="1"/>
            <p:nvPr/>
          </p:nvSpPr>
          <p:spPr>
            <a:xfrm rot="19890514">
              <a:off x="757442" y="3807528"/>
              <a:ext cx="502061" cy="215444"/>
            </a:xfrm>
            <a:prstGeom prst="rect">
              <a:avLst/>
            </a:prstGeom>
            <a:noFill/>
          </p:spPr>
          <p:txBody>
            <a:bodyPr wrap="none" rtlCol="0">
              <a:spAutoFit/>
            </a:bodyPr>
            <a:lstStyle/>
            <a:p>
              <a:pPr>
                <a:defRPr/>
              </a:pPr>
              <a:r>
                <a:rPr lang="en-GB" sz="800" dirty="0">
                  <a:solidFill>
                    <a:prstClr val="black"/>
                  </a:solidFill>
                  <a:latin typeface="Calibri" panose="020F0502020204030204"/>
                </a:rPr>
                <a:t>575mm</a:t>
              </a:r>
            </a:p>
          </p:txBody>
        </p:sp>
        <p:sp>
          <p:nvSpPr>
            <p:cNvPr id="124" name="TextBox 123">
              <a:extLst>
                <a:ext uri="{FF2B5EF4-FFF2-40B4-BE49-F238E27FC236}">
                  <a16:creationId xmlns:a16="http://schemas.microsoft.com/office/drawing/2014/main" id="{4A1340CC-5FE0-49D8-B535-AAB4DB627E2F}"/>
                </a:ext>
              </a:extLst>
            </p:cNvPr>
            <p:cNvSpPr txBox="1"/>
            <p:nvPr/>
          </p:nvSpPr>
          <p:spPr>
            <a:xfrm rot="2105397">
              <a:off x="66648" y="3900740"/>
              <a:ext cx="502061" cy="215444"/>
            </a:xfrm>
            <a:prstGeom prst="rect">
              <a:avLst/>
            </a:prstGeom>
            <a:noFill/>
          </p:spPr>
          <p:txBody>
            <a:bodyPr wrap="none" rtlCol="0">
              <a:spAutoFit/>
            </a:bodyPr>
            <a:lstStyle/>
            <a:p>
              <a:pPr>
                <a:defRPr/>
              </a:pPr>
              <a:r>
                <a:rPr lang="en-GB" sz="800" dirty="0">
                  <a:solidFill>
                    <a:prstClr val="black"/>
                  </a:solidFill>
                  <a:latin typeface="Calibri" panose="020F0502020204030204"/>
                </a:rPr>
                <a:t>365mm</a:t>
              </a:r>
            </a:p>
          </p:txBody>
        </p:sp>
        <p:cxnSp>
          <p:nvCxnSpPr>
            <p:cNvPr id="125" name="Straight Arrow Connector 124">
              <a:extLst>
                <a:ext uri="{FF2B5EF4-FFF2-40B4-BE49-F238E27FC236}">
                  <a16:creationId xmlns:a16="http://schemas.microsoft.com/office/drawing/2014/main" id="{BC150B4B-CEBD-4390-B368-7CBC95BCDB81}"/>
                </a:ext>
              </a:extLst>
            </p:cNvPr>
            <p:cNvCxnSpPr>
              <a:cxnSpLocks/>
            </p:cNvCxnSpPr>
            <p:nvPr/>
          </p:nvCxnSpPr>
          <p:spPr>
            <a:xfrm>
              <a:off x="232769" y="3765379"/>
              <a:ext cx="336581" cy="21315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92" name="TextBox 91">
            <a:extLst>
              <a:ext uri="{FF2B5EF4-FFF2-40B4-BE49-F238E27FC236}">
                <a16:creationId xmlns:a16="http://schemas.microsoft.com/office/drawing/2014/main" id="{BF0BBA1C-39B3-475B-AA30-6857AB25FF40}"/>
              </a:ext>
            </a:extLst>
          </p:cNvPr>
          <p:cNvSpPr txBox="1"/>
          <p:nvPr/>
        </p:nvSpPr>
        <p:spPr>
          <a:xfrm>
            <a:off x="609109" y="2535371"/>
            <a:ext cx="1222865" cy="307777"/>
          </a:xfrm>
          <a:prstGeom prst="rect">
            <a:avLst/>
          </a:prstGeom>
          <a:noFill/>
        </p:spPr>
        <p:txBody>
          <a:bodyPr wrap="square" rtlCol="0">
            <a:spAutoFit/>
          </a:bodyPr>
          <a:lstStyle/>
          <a:p>
            <a:r>
              <a:rPr lang="cs-CZ" sz="1400" dirty="0" err="1"/>
              <a:t>Thermino</a:t>
            </a:r>
            <a:r>
              <a:rPr lang="cs-CZ" sz="1400" dirty="0"/>
              <a:t> 70</a:t>
            </a:r>
            <a:endParaRPr lang="en-GB" sz="1400" dirty="0"/>
          </a:p>
        </p:txBody>
      </p:sp>
      <p:sp>
        <p:nvSpPr>
          <p:cNvPr id="126" name="TextBox 125">
            <a:extLst>
              <a:ext uri="{FF2B5EF4-FFF2-40B4-BE49-F238E27FC236}">
                <a16:creationId xmlns:a16="http://schemas.microsoft.com/office/drawing/2014/main" id="{425C74C5-223E-432A-B842-71FC825E1C90}"/>
              </a:ext>
            </a:extLst>
          </p:cNvPr>
          <p:cNvSpPr txBox="1"/>
          <p:nvPr/>
        </p:nvSpPr>
        <p:spPr>
          <a:xfrm>
            <a:off x="2140620" y="2294872"/>
            <a:ext cx="1254474" cy="307777"/>
          </a:xfrm>
          <a:prstGeom prst="rect">
            <a:avLst/>
          </a:prstGeom>
          <a:noFill/>
        </p:spPr>
        <p:txBody>
          <a:bodyPr wrap="square" rtlCol="0">
            <a:spAutoFit/>
          </a:bodyPr>
          <a:lstStyle/>
          <a:p>
            <a:r>
              <a:rPr lang="cs-CZ" sz="1400" dirty="0" err="1"/>
              <a:t>Thermino</a:t>
            </a:r>
            <a:r>
              <a:rPr lang="cs-CZ" sz="1400" dirty="0"/>
              <a:t> 150</a:t>
            </a:r>
            <a:endParaRPr lang="en-GB" sz="1400" dirty="0"/>
          </a:p>
        </p:txBody>
      </p:sp>
      <p:sp>
        <p:nvSpPr>
          <p:cNvPr id="127" name="TextBox 126">
            <a:extLst>
              <a:ext uri="{FF2B5EF4-FFF2-40B4-BE49-F238E27FC236}">
                <a16:creationId xmlns:a16="http://schemas.microsoft.com/office/drawing/2014/main" id="{91BF1F10-7A7C-46A6-AA32-78E3730C25C6}"/>
              </a:ext>
            </a:extLst>
          </p:cNvPr>
          <p:cNvSpPr txBox="1"/>
          <p:nvPr/>
        </p:nvSpPr>
        <p:spPr>
          <a:xfrm>
            <a:off x="3898050" y="1990334"/>
            <a:ext cx="1239413" cy="307777"/>
          </a:xfrm>
          <a:prstGeom prst="rect">
            <a:avLst/>
          </a:prstGeom>
          <a:noFill/>
        </p:spPr>
        <p:txBody>
          <a:bodyPr wrap="square" rtlCol="0">
            <a:spAutoFit/>
          </a:bodyPr>
          <a:lstStyle/>
          <a:p>
            <a:r>
              <a:rPr lang="cs-CZ" sz="1400" dirty="0" err="1"/>
              <a:t>Thermino</a:t>
            </a:r>
            <a:r>
              <a:rPr lang="cs-CZ" sz="1400" dirty="0"/>
              <a:t> 210</a:t>
            </a:r>
            <a:endParaRPr lang="en-GB" sz="1400" dirty="0"/>
          </a:p>
        </p:txBody>
      </p:sp>
      <p:sp>
        <p:nvSpPr>
          <p:cNvPr id="128" name="TextBox 127">
            <a:extLst>
              <a:ext uri="{FF2B5EF4-FFF2-40B4-BE49-F238E27FC236}">
                <a16:creationId xmlns:a16="http://schemas.microsoft.com/office/drawing/2014/main" id="{2AA7D623-BE88-4E9C-A9E5-ACB7334CBFC1}"/>
              </a:ext>
            </a:extLst>
          </p:cNvPr>
          <p:cNvSpPr txBox="1"/>
          <p:nvPr/>
        </p:nvSpPr>
        <p:spPr>
          <a:xfrm>
            <a:off x="5662128" y="1782277"/>
            <a:ext cx="1237504" cy="307777"/>
          </a:xfrm>
          <a:prstGeom prst="rect">
            <a:avLst/>
          </a:prstGeom>
          <a:noFill/>
        </p:spPr>
        <p:txBody>
          <a:bodyPr wrap="square" rtlCol="0">
            <a:spAutoFit/>
          </a:bodyPr>
          <a:lstStyle/>
          <a:p>
            <a:r>
              <a:rPr lang="cs-CZ" sz="1400" dirty="0" err="1"/>
              <a:t>Thermino</a:t>
            </a:r>
            <a:r>
              <a:rPr lang="cs-CZ" sz="1400" dirty="0"/>
              <a:t> 300</a:t>
            </a:r>
            <a:endParaRPr lang="en-GB" sz="1400" dirty="0"/>
          </a:p>
        </p:txBody>
      </p:sp>
      <p:grpSp>
        <p:nvGrpSpPr>
          <p:cNvPr id="3" name="Group 2">
            <a:extLst>
              <a:ext uri="{FF2B5EF4-FFF2-40B4-BE49-F238E27FC236}">
                <a16:creationId xmlns:a16="http://schemas.microsoft.com/office/drawing/2014/main" id="{21108BE6-4D03-48E8-B5A8-BF16A1ACFEF2}"/>
              </a:ext>
            </a:extLst>
          </p:cNvPr>
          <p:cNvGrpSpPr/>
          <p:nvPr/>
        </p:nvGrpSpPr>
        <p:grpSpPr>
          <a:xfrm>
            <a:off x="7134017" y="1234665"/>
            <a:ext cx="2509140" cy="2677041"/>
            <a:chOff x="7024476" y="896606"/>
            <a:chExt cx="2509140" cy="2677041"/>
          </a:xfrm>
        </p:grpSpPr>
        <p:pic>
          <p:nvPicPr>
            <p:cNvPr id="4" name="Picture 3">
              <a:extLst>
                <a:ext uri="{FF2B5EF4-FFF2-40B4-BE49-F238E27FC236}">
                  <a16:creationId xmlns:a16="http://schemas.microsoft.com/office/drawing/2014/main" id="{07F7249A-77F9-4A70-AB7E-0ABC1E82DE9B}"/>
                </a:ext>
              </a:extLst>
            </p:cNvPr>
            <p:cNvPicPr>
              <a:picLocks noChangeAspect="1"/>
            </p:cNvPicPr>
            <p:nvPr/>
          </p:nvPicPr>
          <p:blipFill rotWithShape="1">
            <a:blip r:embed="rId7">
              <a:extLst>
                <a:ext uri="{28A0092B-C50C-407E-A947-70E740481C1C}">
                  <a14:useLocalDpi xmlns:a14="http://schemas.microsoft.com/office/drawing/2010/main" val="0"/>
                </a:ext>
              </a:extLst>
            </a:blip>
            <a:srcRect l="30105" t="18923" r="26299" b="16819"/>
            <a:stretch/>
          </p:blipFill>
          <p:spPr>
            <a:xfrm>
              <a:off x="7024476" y="896606"/>
              <a:ext cx="2400053" cy="2653200"/>
            </a:xfrm>
            <a:prstGeom prst="rect">
              <a:avLst/>
            </a:prstGeom>
          </p:spPr>
        </p:pic>
        <p:sp>
          <p:nvSpPr>
            <p:cNvPr id="104" name="TextBox 103">
              <a:extLst>
                <a:ext uri="{FF2B5EF4-FFF2-40B4-BE49-F238E27FC236}">
                  <a16:creationId xmlns:a16="http://schemas.microsoft.com/office/drawing/2014/main" id="{84FB14E1-B5F6-4834-9BE4-0C35EB7B2E71}"/>
                </a:ext>
              </a:extLst>
            </p:cNvPr>
            <p:cNvSpPr txBox="1"/>
            <p:nvPr/>
          </p:nvSpPr>
          <p:spPr>
            <a:xfrm rot="16424893">
              <a:off x="9136391" y="2087373"/>
              <a:ext cx="579005" cy="215444"/>
            </a:xfrm>
            <a:prstGeom prst="rect">
              <a:avLst/>
            </a:prstGeom>
            <a:noFill/>
          </p:spPr>
          <p:txBody>
            <a:bodyPr wrap="none" rtlCol="0">
              <a:spAutoFit/>
            </a:bodyPr>
            <a:lstStyle/>
            <a:p>
              <a:pPr>
                <a:defRPr/>
              </a:pPr>
              <a:r>
                <a:rPr lang="en-GB" sz="800" dirty="0">
                  <a:solidFill>
                    <a:prstClr val="black"/>
                  </a:solidFill>
                  <a:latin typeface="Calibri" panose="020F0502020204030204"/>
                </a:rPr>
                <a:t>1,470mm</a:t>
              </a:r>
            </a:p>
          </p:txBody>
        </p:sp>
        <p:sp>
          <p:nvSpPr>
            <p:cNvPr id="105" name="TextBox 104">
              <a:extLst>
                <a:ext uri="{FF2B5EF4-FFF2-40B4-BE49-F238E27FC236}">
                  <a16:creationId xmlns:a16="http://schemas.microsoft.com/office/drawing/2014/main" id="{F7A13811-C27B-4330-8219-FD8853BDD511}"/>
                </a:ext>
              </a:extLst>
            </p:cNvPr>
            <p:cNvSpPr txBox="1"/>
            <p:nvPr/>
          </p:nvSpPr>
          <p:spPr>
            <a:xfrm rot="20696802">
              <a:off x="8455260" y="3358203"/>
              <a:ext cx="579005" cy="215444"/>
            </a:xfrm>
            <a:prstGeom prst="rect">
              <a:avLst/>
            </a:prstGeom>
            <a:noFill/>
          </p:spPr>
          <p:txBody>
            <a:bodyPr wrap="none" rtlCol="0">
              <a:spAutoFit/>
            </a:bodyPr>
            <a:lstStyle/>
            <a:p>
              <a:pPr>
                <a:defRPr/>
              </a:pPr>
              <a:r>
                <a:rPr lang="en-GB" sz="800" dirty="0">
                  <a:solidFill>
                    <a:prstClr val="black"/>
                  </a:solidFill>
                  <a:latin typeface="Calibri" panose="020F0502020204030204"/>
                </a:rPr>
                <a:t>1,200mm</a:t>
              </a:r>
            </a:p>
          </p:txBody>
        </p:sp>
        <p:sp>
          <p:nvSpPr>
            <p:cNvPr id="106" name="TextBox 105">
              <a:extLst>
                <a:ext uri="{FF2B5EF4-FFF2-40B4-BE49-F238E27FC236}">
                  <a16:creationId xmlns:a16="http://schemas.microsoft.com/office/drawing/2014/main" id="{A5423958-7E28-47E1-AA26-9DCF5F095334}"/>
                </a:ext>
              </a:extLst>
            </p:cNvPr>
            <p:cNvSpPr txBox="1"/>
            <p:nvPr/>
          </p:nvSpPr>
          <p:spPr>
            <a:xfrm rot="3803672">
              <a:off x="6936910" y="3084515"/>
              <a:ext cx="579005" cy="215444"/>
            </a:xfrm>
            <a:prstGeom prst="rect">
              <a:avLst/>
            </a:prstGeom>
            <a:noFill/>
          </p:spPr>
          <p:txBody>
            <a:bodyPr wrap="none" rtlCol="0">
              <a:spAutoFit/>
            </a:bodyPr>
            <a:lstStyle/>
            <a:p>
              <a:pPr>
                <a:defRPr/>
              </a:pPr>
              <a:r>
                <a:rPr lang="en-GB" sz="800" dirty="0">
                  <a:solidFill>
                    <a:prstClr val="black"/>
                  </a:solidFill>
                  <a:latin typeface="Calibri" panose="020F0502020204030204"/>
                </a:rPr>
                <a:t>1,000mm</a:t>
              </a:r>
            </a:p>
          </p:txBody>
        </p:sp>
        <p:cxnSp>
          <p:nvCxnSpPr>
            <p:cNvPr id="107" name="Straight Arrow Connector 106">
              <a:extLst>
                <a:ext uri="{FF2B5EF4-FFF2-40B4-BE49-F238E27FC236}">
                  <a16:creationId xmlns:a16="http://schemas.microsoft.com/office/drawing/2014/main" id="{D83D912F-1802-4F79-96A5-A10156992098}"/>
                </a:ext>
              </a:extLst>
            </p:cNvPr>
            <p:cNvCxnSpPr>
              <a:cxnSpLocks/>
            </p:cNvCxnSpPr>
            <p:nvPr/>
          </p:nvCxnSpPr>
          <p:spPr>
            <a:xfrm flipV="1">
              <a:off x="7748954" y="3089997"/>
              <a:ext cx="1440922" cy="43289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49B3DD5A-4E29-41E5-B2E2-356DCD53D112}"/>
                </a:ext>
              </a:extLst>
            </p:cNvPr>
            <p:cNvCxnSpPr>
              <a:cxnSpLocks/>
            </p:cNvCxnSpPr>
            <p:nvPr/>
          </p:nvCxnSpPr>
          <p:spPr>
            <a:xfrm flipV="1">
              <a:off x="9223422" y="1212261"/>
              <a:ext cx="133138" cy="183166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226BA484-43FE-4C3B-A196-0D0A9C531100}"/>
                </a:ext>
              </a:extLst>
            </p:cNvPr>
            <p:cNvCxnSpPr>
              <a:cxnSpLocks/>
            </p:cNvCxnSpPr>
            <p:nvPr/>
          </p:nvCxnSpPr>
          <p:spPr>
            <a:xfrm>
              <a:off x="7268254" y="2850412"/>
              <a:ext cx="302272" cy="64086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29" name="TextBox 128">
            <a:extLst>
              <a:ext uri="{FF2B5EF4-FFF2-40B4-BE49-F238E27FC236}">
                <a16:creationId xmlns:a16="http://schemas.microsoft.com/office/drawing/2014/main" id="{26E9ED84-D49D-4C36-B85F-E246D1A9C613}"/>
              </a:ext>
            </a:extLst>
          </p:cNvPr>
          <p:cNvSpPr txBox="1"/>
          <p:nvPr/>
        </p:nvSpPr>
        <p:spPr>
          <a:xfrm>
            <a:off x="7847188" y="977126"/>
            <a:ext cx="1261370" cy="307777"/>
          </a:xfrm>
          <a:prstGeom prst="rect">
            <a:avLst/>
          </a:prstGeom>
          <a:noFill/>
        </p:spPr>
        <p:txBody>
          <a:bodyPr wrap="square" rtlCol="0">
            <a:spAutoFit/>
          </a:bodyPr>
          <a:lstStyle/>
          <a:p>
            <a:r>
              <a:rPr lang="en-GB" sz="1400" dirty="0" err="1"/>
              <a:t>UniQ</a:t>
            </a:r>
            <a:r>
              <a:rPr lang="en-GB" sz="1400" dirty="0"/>
              <a:t> </a:t>
            </a:r>
            <a:r>
              <a:rPr lang="cs-CZ" sz="1400" dirty="0"/>
              <a:t>Heat </a:t>
            </a:r>
            <a:r>
              <a:rPr lang="en-GB" sz="1400" dirty="0"/>
              <a:t>80</a:t>
            </a:r>
          </a:p>
        </p:txBody>
      </p:sp>
      <p:sp>
        <p:nvSpPr>
          <p:cNvPr id="95" name="Rectangle 94">
            <a:extLst>
              <a:ext uri="{FF2B5EF4-FFF2-40B4-BE49-F238E27FC236}">
                <a16:creationId xmlns:a16="http://schemas.microsoft.com/office/drawing/2014/main" id="{F6508C00-8B95-4633-B695-599D6286EB27}"/>
              </a:ext>
            </a:extLst>
          </p:cNvPr>
          <p:cNvSpPr/>
          <p:nvPr/>
        </p:nvSpPr>
        <p:spPr>
          <a:xfrm>
            <a:off x="221712" y="4141208"/>
            <a:ext cx="9561532" cy="215444"/>
          </a:xfrm>
          <a:prstGeom prst="rect">
            <a:avLst/>
          </a:prstGeom>
        </p:spPr>
        <p:txBody>
          <a:bodyPr wrap="square">
            <a:spAutoFit/>
          </a:bodyPr>
          <a:lstStyle/>
          <a:p>
            <a:r>
              <a:rPr lang="en-GB" sz="800" dirty="0">
                <a:solidFill>
                  <a:prstClr val="black"/>
                </a:solidFill>
              </a:rPr>
              <a:t>*height for models including stand-by electric heaters </a:t>
            </a:r>
            <a:endParaRPr lang="en-GB" sz="800" dirty="0"/>
          </a:p>
        </p:txBody>
      </p:sp>
      <p:sp>
        <p:nvSpPr>
          <p:cNvPr id="2" name="TextBox 1">
            <a:extLst>
              <a:ext uri="{FF2B5EF4-FFF2-40B4-BE49-F238E27FC236}">
                <a16:creationId xmlns:a16="http://schemas.microsoft.com/office/drawing/2014/main" id="{B8B6347E-BDF8-4581-AF8D-545236EB7646}"/>
              </a:ext>
            </a:extLst>
          </p:cNvPr>
          <p:cNvSpPr txBox="1"/>
          <p:nvPr/>
        </p:nvSpPr>
        <p:spPr>
          <a:xfrm>
            <a:off x="-904522" y="6404492"/>
            <a:ext cx="5411238" cy="584775"/>
          </a:xfrm>
          <a:prstGeom prst="rect">
            <a:avLst/>
          </a:prstGeom>
          <a:noFill/>
        </p:spPr>
        <p:txBody>
          <a:bodyPr wrap="square" rtlCol="0">
            <a:spAutoFit/>
          </a:bodyPr>
          <a:lstStyle/>
          <a:p>
            <a:pPr algn="ctr"/>
            <a:r>
              <a:rPr lang="en-GB" sz="800" b="1" dirty="0"/>
              <a:t>Copyright Sunamp 2018</a:t>
            </a:r>
          </a:p>
          <a:p>
            <a:pPr algn="ctr"/>
            <a:r>
              <a:rPr lang="es-ES" sz="800" b="1" dirty="0"/>
              <a:t>Todas las Patentes y otros Derechos de Propiedad Intelectual están Reservados</a:t>
            </a:r>
            <a:endParaRPr lang="en-GB" sz="800" b="1" dirty="0"/>
          </a:p>
          <a:p>
            <a:pPr algn="ctr"/>
            <a:r>
              <a:rPr lang="en-GB" sz="800" dirty="0"/>
              <a:t>All Patent and other </a:t>
            </a:r>
            <a:r>
              <a:rPr lang="en-GB" sz="800" dirty="0" err="1"/>
              <a:t>Intelectual</a:t>
            </a:r>
            <a:r>
              <a:rPr lang="en-GB" sz="800" dirty="0"/>
              <a:t> Property Rights Reserved</a:t>
            </a:r>
          </a:p>
          <a:p>
            <a:pPr algn="ctr"/>
            <a:endParaRPr lang="en-GB" sz="800" dirty="0"/>
          </a:p>
        </p:txBody>
      </p:sp>
      <p:sp>
        <p:nvSpPr>
          <p:cNvPr id="62" name="Frame 61">
            <a:extLst>
              <a:ext uri="{FF2B5EF4-FFF2-40B4-BE49-F238E27FC236}">
                <a16:creationId xmlns:a16="http://schemas.microsoft.com/office/drawing/2014/main" id="{8B50D4CB-A11E-4BDF-80D7-63E66484E1E0}"/>
              </a:ext>
            </a:extLst>
          </p:cNvPr>
          <p:cNvSpPr/>
          <p:nvPr/>
        </p:nvSpPr>
        <p:spPr>
          <a:xfrm>
            <a:off x="3639684" y="1591000"/>
            <a:ext cx="1766326" cy="2578586"/>
          </a:xfrm>
          <a:prstGeom prst="frame">
            <a:avLst>
              <a:gd name="adj1" fmla="val 614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sp>
        <p:nvSpPr>
          <p:cNvPr id="63" name="Arrow: Striped Right 62">
            <a:extLst>
              <a:ext uri="{FF2B5EF4-FFF2-40B4-BE49-F238E27FC236}">
                <a16:creationId xmlns:a16="http://schemas.microsoft.com/office/drawing/2014/main" id="{D131CD67-72C9-4678-9C1E-705EDF3EB37F}"/>
              </a:ext>
            </a:extLst>
          </p:cNvPr>
          <p:cNvSpPr/>
          <p:nvPr/>
        </p:nvSpPr>
        <p:spPr>
          <a:xfrm>
            <a:off x="97651" y="1036793"/>
            <a:ext cx="3490317" cy="1117718"/>
          </a:xfrm>
          <a:prstGeom prst="stripedRightArrow">
            <a:avLst>
              <a:gd name="adj1" fmla="val 98865"/>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cs-CZ" sz="1400" dirty="0">
                <a:solidFill>
                  <a:schemeClr val="bg1"/>
                </a:solidFill>
              </a:rPr>
              <a:t>Nejčastěji prodávaná velikost</a:t>
            </a:r>
            <a:r>
              <a:rPr lang="en-GB" sz="1400" dirty="0">
                <a:solidFill>
                  <a:schemeClr val="bg1"/>
                </a:solidFill>
              </a:rPr>
              <a:t>.</a:t>
            </a:r>
          </a:p>
          <a:p>
            <a:pPr algn="ctr"/>
            <a:r>
              <a:rPr lang="en-GB" sz="1400" dirty="0">
                <a:solidFill>
                  <a:schemeClr val="bg1"/>
                </a:solidFill>
              </a:rPr>
              <a:t> </a:t>
            </a:r>
            <a:r>
              <a:rPr lang="cs-CZ" sz="1400" dirty="0">
                <a:solidFill>
                  <a:schemeClr val="bg1"/>
                </a:solidFill>
              </a:rPr>
              <a:t>Nahrazuje zásobník o objemu </a:t>
            </a:r>
            <a:r>
              <a:rPr lang="en-GB" sz="1400" dirty="0">
                <a:solidFill>
                  <a:schemeClr val="bg1"/>
                </a:solidFill>
              </a:rPr>
              <a:t>210</a:t>
            </a:r>
            <a:r>
              <a:rPr lang="cs-CZ" sz="1400" dirty="0">
                <a:solidFill>
                  <a:schemeClr val="bg1"/>
                </a:solidFill>
              </a:rPr>
              <a:t>l</a:t>
            </a:r>
            <a:endParaRPr lang="en-GB" dirty="0">
              <a:solidFill>
                <a:schemeClr val="bg1"/>
              </a:solidFill>
            </a:endParaRPr>
          </a:p>
        </p:txBody>
      </p:sp>
      <p:sp>
        <p:nvSpPr>
          <p:cNvPr id="6" name="Title 5">
            <a:extLst>
              <a:ext uri="{FF2B5EF4-FFF2-40B4-BE49-F238E27FC236}">
                <a16:creationId xmlns:a16="http://schemas.microsoft.com/office/drawing/2014/main" id="{2821DFB5-D8B3-4195-8F8E-2990C192E667}"/>
              </a:ext>
            </a:extLst>
          </p:cNvPr>
          <p:cNvSpPr>
            <a:spLocks noGrp="1"/>
          </p:cNvSpPr>
          <p:nvPr>
            <p:ph type="title"/>
          </p:nvPr>
        </p:nvSpPr>
        <p:spPr>
          <a:xfrm>
            <a:off x="91221" y="40382"/>
            <a:ext cx="7311699" cy="872276"/>
          </a:xfrm>
        </p:spPr>
        <p:txBody>
          <a:bodyPr>
            <a:normAutofit/>
          </a:bodyPr>
          <a:lstStyle/>
          <a:p>
            <a:r>
              <a:rPr lang="cs-CZ" sz="4000" noProof="1"/>
              <a:t>Thermino - produktová řada</a:t>
            </a:r>
          </a:p>
        </p:txBody>
      </p:sp>
      <p:sp>
        <p:nvSpPr>
          <p:cNvPr id="7" name="Slide Number Placeholder 6">
            <a:extLst>
              <a:ext uri="{FF2B5EF4-FFF2-40B4-BE49-F238E27FC236}">
                <a16:creationId xmlns:a16="http://schemas.microsoft.com/office/drawing/2014/main" id="{344707E6-3A56-4EDF-9FA8-354282907FF7}"/>
              </a:ext>
            </a:extLst>
          </p:cNvPr>
          <p:cNvSpPr>
            <a:spLocks noGrp="1"/>
          </p:cNvSpPr>
          <p:nvPr>
            <p:ph type="sldNum" sz="quarter" idx="12"/>
          </p:nvPr>
        </p:nvSpPr>
        <p:spPr/>
        <p:txBody>
          <a:bodyPr/>
          <a:lstStyle/>
          <a:p>
            <a:fld id="{EA923C32-3F0F-4589-92D5-6FA419505C87}" type="slidenum">
              <a:rPr lang="en-GB" smtClean="0"/>
              <a:t>14</a:t>
            </a:fld>
            <a:endParaRPr lang="en-GB"/>
          </a:p>
        </p:txBody>
      </p:sp>
      <p:sp>
        <p:nvSpPr>
          <p:cNvPr id="8" name="TextBox 7">
            <a:extLst>
              <a:ext uri="{FF2B5EF4-FFF2-40B4-BE49-F238E27FC236}">
                <a16:creationId xmlns:a16="http://schemas.microsoft.com/office/drawing/2014/main" id="{F7560D4C-9B49-49E8-A430-8A89B85CF37C}"/>
              </a:ext>
            </a:extLst>
          </p:cNvPr>
          <p:cNvSpPr txBox="1"/>
          <p:nvPr/>
        </p:nvSpPr>
        <p:spPr>
          <a:xfrm>
            <a:off x="8574298" y="5021380"/>
            <a:ext cx="1555652" cy="1107996"/>
          </a:xfrm>
          <a:prstGeom prst="rect">
            <a:avLst/>
          </a:prstGeom>
          <a:noFill/>
        </p:spPr>
        <p:txBody>
          <a:bodyPr wrap="square" rtlCol="0">
            <a:spAutoFit/>
          </a:bodyPr>
          <a:lstStyle/>
          <a:p>
            <a:r>
              <a:rPr lang="cs-CZ" sz="1100" noProof="1"/>
              <a:t>Stohovatelné, dva pro zvětšení kapacity</a:t>
            </a:r>
          </a:p>
          <a:p>
            <a:endParaRPr lang="cs-CZ" sz="1100" noProof="1"/>
          </a:p>
          <a:p>
            <a:endParaRPr lang="cs-CZ" sz="1100" noProof="1"/>
          </a:p>
          <a:p>
            <a:endParaRPr lang="cs-CZ" sz="1100" noProof="1"/>
          </a:p>
          <a:p>
            <a:r>
              <a:rPr lang="cs-CZ" sz="1100" noProof="1"/>
              <a:t>Na paletách , 1.5 t</a:t>
            </a:r>
          </a:p>
        </p:txBody>
      </p:sp>
      <p:pic>
        <p:nvPicPr>
          <p:cNvPr id="68" name="Picture 67" descr="A picture containing clipart&#10;&#10;Description automatically generated">
            <a:extLst>
              <a:ext uri="{FF2B5EF4-FFF2-40B4-BE49-F238E27FC236}">
                <a16:creationId xmlns:a16="http://schemas.microsoft.com/office/drawing/2014/main" id="{54457A77-14E8-44D6-98B2-F6FCDD701E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9864" y="136523"/>
            <a:ext cx="2027612" cy="611061"/>
          </a:xfrm>
          <a:prstGeom prst="rect">
            <a:avLst/>
          </a:prstGeom>
        </p:spPr>
      </p:pic>
      <p:sp>
        <p:nvSpPr>
          <p:cNvPr id="69" name="TextBox 1">
            <a:extLst>
              <a:ext uri="{FF2B5EF4-FFF2-40B4-BE49-F238E27FC236}">
                <a16:creationId xmlns:a16="http://schemas.microsoft.com/office/drawing/2014/main" id="{C0CC33D1-C06F-4DD9-A4B3-EA349B09547A}"/>
              </a:ext>
            </a:extLst>
          </p:cNvPr>
          <p:cNvSpPr txBox="1"/>
          <p:nvPr/>
        </p:nvSpPr>
        <p:spPr>
          <a:xfrm>
            <a:off x="3747071" y="6410354"/>
            <a:ext cx="5411239" cy="307777"/>
          </a:xfrm>
          <a:prstGeom prst="rect">
            <a:avLst/>
          </a:prstGeom>
          <a:noFill/>
        </p:spPr>
        <p:txBody>
          <a:bodyPr wrap="square" rtlCol="0">
            <a:spAutoFit/>
          </a:bodyPr>
          <a:lstStyle/>
          <a:p>
            <a:pPr algn="ctr"/>
            <a:r>
              <a:rPr lang="cs-CZ" sz="1400" dirty="0">
                <a:hlinkClick r:id="rId9"/>
              </a:rPr>
              <a:t>WWW.YATUN.CZ</a:t>
            </a:r>
            <a:r>
              <a:rPr lang="cs-CZ" sz="1400" dirty="0"/>
              <a:t>      YATUN  s.r.o.</a:t>
            </a:r>
            <a:endParaRPr lang="en-GB" sz="1400" dirty="0"/>
          </a:p>
        </p:txBody>
      </p:sp>
    </p:spTree>
    <p:extLst>
      <p:ext uri="{BB962C8B-B14F-4D97-AF65-F5344CB8AC3E}">
        <p14:creationId xmlns:p14="http://schemas.microsoft.com/office/powerpoint/2010/main" val="3967322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A81FE706-1424-4B8A-ADCE-21E84B835BB9}"/>
              </a:ext>
            </a:extLst>
          </p:cNvPr>
          <p:cNvPicPr>
            <a:picLocks noChangeAspect="1"/>
          </p:cNvPicPr>
          <p:nvPr/>
        </p:nvPicPr>
        <p:blipFill rotWithShape="1">
          <a:blip r:embed="rId3">
            <a:extLst>
              <a:ext uri="{28A0092B-C50C-407E-A947-70E740481C1C}">
                <a14:useLocalDpi xmlns:a14="http://schemas.microsoft.com/office/drawing/2010/main" val="0"/>
              </a:ext>
            </a:extLst>
          </a:blip>
          <a:srcRect l="56495" t="11300" r="6986" b="22444"/>
          <a:stretch/>
        </p:blipFill>
        <p:spPr>
          <a:xfrm>
            <a:off x="192051" y="65934"/>
            <a:ext cx="2265128" cy="705058"/>
          </a:xfrm>
          <a:prstGeom prst="rect">
            <a:avLst/>
          </a:prstGeom>
        </p:spPr>
      </p:pic>
      <p:sp>
        <p:nvSpPr>
          <p:cNvPr id="44" name="Title 5">
            <a:extLst>
              <a:ext uri="{FF2B5EF4-FFF2-40B4-BE49-F238E27FC236}">
                <a16:creationId xmlns:a16="http://schemas.microsoft.com/office/drawing/2014/main" id="{6B2CA59A-68F8-47DE-9ACE-8CDF76EB10FB}"/>
              </a:ext>
            </a:extLst>
          </p:cNvPr>
          <p:cNvSpPr>
            <a:spLocks noGrp="1"/>
          </p:cNvSpPr>
          <p:nvPr>
            <p:ph type="title"/>
          </p:nvPr>
        </p:nvSpPr>
        <p:spPr>
          <a:xfrm>
            <a:off x="2746163" y="95256"/>
            <a:ext cx="7311699" cy="684740"/>
          </a:xfrm>
        </p:spPr>
        <p:txBody>
          <a:bodyPr>
            <a:normAutofit/>
          </a:bodyPr>
          <a:lstStyle/>
          <a:p>
            <a:r>
              <a:rPr lang="en-GB" sz="4000" dirty="0"/>
              <a:t>Flexi</a:t>
            </a:r>
            <a:r>
              <a:rPr lang="cs-CZ" sz="4000" dirty="0" err="1"/>
              <a:t>bilita</a:t>
            </a:r>
            <a:r>
              <a:rPr lang="cs-CZ" sz="4000" dirty="0"/>
              <a:t> použití</a:t>
            </a:r>
            <a:endParaRPr lang="en-GB" sz="4000" dirty="0"/>
          </a:p>
        </p:txBody>
      </p:sp>
      <p:pic>
        <p:nvPicPr>
          <p:cNvPr id="5" name="Picture 4" descr="A picture containing clipart&#10;&#10;Description automatically generated">
            <a:extLst>
              <a:ext uri="{FF2B5EF4-FFF2-40B4-BE49-F238E27FC236}">
                <a16:creationId xmlns:a16="http://schemas.microsoft.com/office/drawing/2014/main" id="{4027AC7E-770B-4E25-A59D-534F37B5B2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864" y="136523"/>
            <a:ext cx="2027612" cy="611061"/>
          </a:xfrm>
          <a:prstGeom prst="rect">
            <a:avLst/>
          </a:prstGeom>
        </p:spPr>
      </p:pic>
      <p:grpSp>
        <p:nvGrpSpPr>
          <p:cNvPr id="6" name="Group 5">
            <a:extLst>
              <a:ext uri="{FF2B5EF4-FFF2-40B4-BE49-F238E27FC236}">
                <a16:creationId xmlns:a16="http://schemas.microsoft.com/office/drawing/2014/main" id="{5CC3DE72-C5BD-46BA-A3E7-9A54FC87CBB4}"/>
              </a:ext>
            </a:extLst>
          </p:cNvPr>
          <p:cNvGrpSpPr/>
          <p:nvPr/>
        </p:nvGrpSpPr>
        <p:grpSpPr>
          <a:xfrm>
            <a:off x="2746163" y="1279645"/>
            <a:ext cx="6015490" cy="5141226"/>
            <a:chOff x="819078" y="1287265"/>
            <a:chExt cx="6015490" cy="5141226"/>
          </a:xfrm>
        </p:grpSpPr>
        <p:pic>
          <p:nvPicPr>
            <p:cNvPr id="8" name="Graphic 7" descr="Snowflake">
              <a:extLst>
                <a:ext uri="{FF2B5EF4-FFF2-40B4-BE49-F238E27FC236}">
                  <a16:creationId xmlns:a16="http://schemas.microsoft.com/office/drawing/2014/main" id="{54A04696-2C00-4A73-8AF8-8B811F27DC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19716" y="5560038"/>
              <a:ext cx="587393" cy="587393"/>
            </a:xfrm>
            <a:prstGeom prst="rect">
              <a:avLst/>
            </a:prstGeom>
          </p:spPr>
        </p:pic>
        <p:pic>
          <p:nvPicPr>
            <p:cNvPr id="9" name="Picture 8">
              <a:extLst>
                <a:ext uri="{FF2B5EF4-FFF2-40B4-BE49-F238E27FC236}">
                  <a16:creationId xmlns:a16="http://schemas.microsoft.com/office/drawing/2014/main" id="{19A8DFCD-7483-4390-8802-E52E92E0478B}"/>
                </a:ext>
              </a:extLst>
            </p:cNvPr>
            <p:cNvPicPr>
              <a:picLocks noChangeAspect="1"/>
            </p:cNvPicPr>
            <p:nvPr/>
          </p:nvPicPr>
          <p:blipFill rotWithShape="1">
            <a:blip r:embed="rId7"/>
            <a:srcRect l="2743"/>
            <a:stretch/>
          </p:blipFill>
          <p:spPr>
            <a:xfrm>
              <a:off x="2810372" y="3327734"/>
              <a:ext cx="1997389" cy="1772868"/>
            </a:xfrm>
            <a:prstGeom prst="rect">
              <a:avLst/>
            </a:prstGeom>
          </p:spPr>
        </p:pic>
        <p:sp>
          <p:nvSpPr>
            <p:cNvPr id="10" name="Lightning Bolt 9">
              <a:extLst>
                <a:ext uri="{FF2B5EF4-FFF2-40B4-BE49-F238E27FC236}">
                  <a16:creationId xmlns:a16="http://schemas.microsoft.com/office/drawing/2014/main" id="{34C60C4C-70F6-4313-ABA5-9CC22F5B2720}"/>
                </a:ext>
              </a:extLst>
            </p:cNvPr>
            <p:cNvSpPr/>
            <p:nvPr/>
          </p:nvSpPr>
          <p:spPr>
            <a:xfrm>
              <a:off x="1406715" y="2665333"/>
              <a:ext cx="372376" cy="483424"/>
            </a:xfrm>
            <a:prstGeom prst="lightningBol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dirty="0">
                <a:solidFill>
                  <a:prstClr val="white"/>
                </a:solidFill>
                <a:latin typeface="Calibri" panose="020F0502020204030204"/>
              </a:endParaRPr>
            </a:p>
          </p:txBody>
        </p:sp>
        <p:sp>
          <p:nvSpPr>
            <p:cNvPr id="11" name="Sun 10">
              <a:extLst>
                <a:ext uri="{FF2B5EF4-FFF2-40B4-BE49-F238E27FC236}">
                  <a16:creationId xmlns:a16="http://schemas.microsoft.com/office/drawing/2014/main" id="{BF9C3510-04AB-4417-A8E1-73AF15C49454}"/>
                </a:ext>
              </a:extLst>
            </p:cNvPr>
            <p:cNvSpPr/>
            <p:nvPr/>
          </p:nvSpPr>
          <p:spPr>
            <a:xfrm>
              <a:off x="4808633" y="1666036"/>
              <a:ext cx="1324924" cy="1251766"/>
            </a:xfrm>
            <a:prstGeom prst="su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400" dirty="0">
                  <a:solidFill>
                    <a:schemeClr val="tx1"/>
                  </a:solidFill>
                  <a:latin typeface="Calibri" panose="020F0502020204030204"/>
                </a:rPr>
                <a:t>PV PVT</a:t>
              </a:r>
            </a:p>
            <a:p>
              <a:pPr algn="ctr">
                <a:defRPr/>
              </a:pPr>
              <a:r>
                <a:rPr lang="en-GB" sz="1400" dirty="0">
                  <a:solidFill>
                    <a:schemeClr val="tx1"/>
                  </a:solidFill>
                  <a:latin typeface="Calibri" panose="020F0502020204030204"/>
                </a:rPr>
                <a:t>ST</a:t>
              </a:r>
            </a:p>
          </p:txBody>
        </p:sp>
        <p:sp>
          <p:nvSpPr>
            <p:cNvPr id="12" name="TextBox 11">
              <a:extLst>
                <a:ext uri="{FF2B5EF4-FFF2-40B4-BE49-F238E27FC236}">
                  <a16:creationId xmlns:a16="http://schemas.microsoft.com/office/drawing/2014/main" id="{4BF9295C-E0CF-485D-AD69-6839113C07BF}"/>
                </a:ext>
              </a:extLst>
            </p:cNvPr>
            <p:cNvSpPr txBox="1"/>
            <p:nvPr/>
          </p:nvSpPr>
          <p:spPr>
            <a:xfrm>
              <a:off x="5603561" y="3122975"/>
              <a:ext cx="1129530" cy="523220"/>
            </a:xfrm>
            <a:prstGeom prst="rect">
              <a:avLst/>
            </a:prstGeom>
            <a:noFill/>
          </p:spPr>
          <p:txBody>
            <a:bodyPr wrap="square" rtlCol="0">
              <a:spAutoFit/>
            </a:bodyPr>
            <a:lstStyle/>
            <a:p>
              <a:pPr algn="ctr">
                <a:defRPr/>
              </a:pPr>
              <a:r>
                <a:rPr lang="en-GB" sz="1400" dirty="0" err="1">
                  <a:solidFill>
                    <a:schemeClr val="bg1">
                      <a:lumMod val="65000"/>
                    </a:schemeClr>
                  </a:solidFill>
                  <a:latin typeface="Calibri" panose="020F0502020204030204"/>
                </a:rPr>
                <a:t>Fosil</a:t>
              </a:r>
              <a:r>
                <a:rPr lang="cs-CZ" sz="1400" dirty="0">
                  <a:solidFill>
                    <a:schemeClr val="bg1">
                      <a:lumMod val="65000"/>
                    </a:schemeClr>
                  </a:solidFill>
                  <a:latin typeface="Calibri" panose="020F0502020204030204"/>
                </a:rPr>
                <a:t>ní</a:t>
              </a:r>
              <a:r>
                <a:rPr lang="en-GB" sz="1400" dirty="0">
                  <a:solidFill>
                    <a:schemeClr val="bg1">
                      <a:lumMod val="65000"/>
                    </a:schemeClr>
                  </a:solidFill>
                  <a:latin typeface="Calibri" panose="020F0502020204030204"/>
                </a:rPr>
                <a:t> </a:t>
              </a:r>
              <a:r>
                <a:rPr lang="cs-CZ" sz="1400" dirty="0">
                  <a:solidFill>
                    <a:schemeClr val="bg1">
                      <a:lumMod val="65000"/>
                    </a:schemeClr>
                  </a:solidFill>
                  <a:latin typeface="Calibri" panose="020F0502020204030204"/>
                </a:rPr>
                <a:t>paliva</a:t>
              </a:r>
              <a:r>
                <a:rPr lang="en-GB" sz="1400" dirty="0">
                  <a:solidFill>
                    <a:schemeClr val="bg1">
                      <a:lumMod val="65000"/>
                    </a:schemeClr>
                  </a:solidFill>
                  <a:latin typeface="Calibri" panose="020F0502020204030204"/>
                </a:rPr>
                <a:t> </a:t>
              </a:r>
              <a:r>
                <a:rPr lang="en-GB" sz="1400" dirty="0" err="1">
                  <a:solidFill>
                    <a:schemeClr val="bg1">
                      <a:lumMod val="65000"/>
                    </a:schemeClr>
                  </a:solidFill>
                  <a:latin typeface="Calibri" panose="020F0502020204030204"/>
                </a:rPr>
                <a:t>Biomas</a:t>
              </a:r>
              <a:r>
                <a:rPr lang="cs-CZ" sz="1400" dirty="0">
                  <a:solidFill>
                    <a:schemeClr val="bg1">
                      <a:lumMod val="65000"/>
                    </a:schemeClr>
                  </a:solidFill>
                  <a:latin typeface="Calibri" panose="020F0502020204030204"/>
                </a:rPr>
                <a:t>a</a:t>
              </a:r>
              <a:endParaRPr lang="en-US" sz="1400" dirty="0">
                <a:solidFill>
                  <a:schemeClr val="bg1">
                    <a:lumMod val="65000"/>
                  </a:schemeClr>
                </a:solidFill>
                <a:latin typeface="Calibri" panose="020F0502020204030204"/>
              </a:endParaRPr>
            </a:p>
          </p:txBody>
        </p:sp>
        <p:sp>
          <p:nvSpPr>
            <p:cNvPr id="13" name="Rectangle: Rounded Corners 12">
              <a:extLst>
                <a:ext uri="{FF2B5EF4-FFF2-40B4-BE49-F238E27FC236}">
                  <a16:creationId xmlns:a16="http://schemas.microsoft.com/office/drawing/2014/main" id="{03AFEDBB-E2A3-4EA5-9132-0675D55E8F20}"/>
                </a:ext>
              </a:extLst>
            </p:cNvPr>
            <p:cNvSpPr/>
            <p:nvPr/>
          </p:nvSpPr>
          <p:spPr>
            <a:xfrm flipH="1">
              <a:off x="5715000" y="3936198"/>
              <a:ext cx="1119568" cy="81355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cs-CZ" sz="1400" dirty="0">
                  <a:solidFill>
                    <a:schemeClr val="bg1">
                      <a:lumMod val="65000"/>
                    </a:schemeClr>
                  </a:solidFill>
                  <a:latin typeface="Calibri" panose="020F0502020204030204"/>
                </a:rPr>
                <a:t>Kotel</a:t>
              </a:r>
              <a:r>
                <a:rPr lang="en-GB" sz="1400" dirty="0">
                  <a:solidFill>
                    <a:schemeClr val="bg1">
                      <a:lumMod val="65000"/>
                    </a:schemeClr>
                  </a:solidFill>
                  <a:latin typeface="Calibri" panose="020F0502020204030204"/>
                </a:rPr>
                <a:t>/</a:t>
              </a:r>
              <a:r>
                <a:rPr lang="cs-CZ" sz="1400" dirty="0">
                  <a:solidFill>
                    <a:schemeClr val="bg1">
                      <a:lumMod val="65000"/>
                    </a:schemeClr>
                  </a:solidFill>
                  <a:latin typeface="Calibri" panose="020F0502020204030204"/>
                </a:rPr>
                <a:t> kogenerace</a:t>
              </a:r>
              <a:endParaRPr lang="en-US" sz="1400" dirty="0">
                <a:solidFill>
                  <a:schemeClr val="bg1">
                    <a:lumMod val="65000"/>
                  </a:schemeClr>
                </a:solidFill>
                <a:latin typeface="Calibri" panose="020F0502020204030204"/>
              </a:endParaRPr>
            </a:p>
          </p:txBody>
        </p:sp>
        <p:sp>
          <p:nvSpPr>
            <p:cNvPr id="14" name="TextBox 13">
              <a:extLst>
                <a:ext uri="{FF2B5EF4-FFF2-40B4-BE49-F238E27FC236}">
                  <a16:creationId xmlns:a16="http://schemas.microsoft.com/office/drawing/2014/main" id="{4187F95B-6047-48E5-929D-68E62F0558FA}"/>
                </a:ext>
              </a:extLst>
            </p:cNvPr>
            <p:cNvSpPr txBox="1"/>
            <p:nvPr/>
          </p:nvSpPr>
          <p:spPr>
            <a:xfrm>
              <a:off x="4754248" y="1287265"/>
              <a:ext cx="1476786" cy="307777"/>
            </a:xfrm>
            <a:prstGeom prst="rect">
              <a:avLst/>
            </a:prstGeom>
            <a:noFill/>
          </p:spPr>
          <p:txBody>
            <a:bodyPr wrap="square" rtlCol="0">
              <a:spAutoFit/>
            </a:bodyPr>
            <a:lstStyle/>
            <a:p>
              <a:pPr algn="ctr">
                <a:defRPr/>
              </a:pPr>
              <a:r>
                <a:rPr lang="en-GB" sz="1400" dirty="0">
                  <a:latin typeface="Calibri" panose="020F0502020204030204"/>
                </a:rPr>
                <a:t>S</a:t>
              </a:r>
              <a:r>
                <a:rPr lang="cs-CZ" sz="1400" dirty="0" err="1">
                  <a:latin typeface="Calibri" panose="020F0502020204030204"/>
                </a:rPr>
                <a:t>luneční</a:t>
              </a:r>
              <a:r>
                <a:rPr lang="en-GB" sz="1400" dirty="0">
                  <a:latin typeface="Calibri" panose="020F0502020204030204"/>
                </a:rPr>
                <a:t> </a:t>
              </a:r>
              <a:r>
                <a:rPr lang="cs-CZ" sz="1400" dirty="0">
                  <a:latin typeface="Calibri" panose="020F0502020204030204"/>
                </a:rPr>
                <a:t>e</a:t>
              </a:r>
              <a:r>
                <a:rPr lang="en-GB" sz="1400" dirty="0" err="1">
                  <a:latin typeface="Calibri" panose="020F0502020204030204"/>
                </a:rPr>
                <a:t>nerg</a:t>
              </a:r>
              <a:r>
                <a:rPr lang="cs-CZ" sz="1400" dirty="0" err="1">
                  <a:latin typeface="Calibri" panose="020F0502020204030204"/>
                </a:rPr>
                <a:t>ie</a:t>
              </a:r>
              <a:endParaRPr lang="en-US" sz="1400" dirty="0">
                <a:latin typeface="Calibri" panose="020F0502020204030204"/>
              </a:endParaRPr>
            </a:p>
          </p:txBody>
        </p:sp>
        <p:cxnSp>
          <p:nvCxnSpPr>
            <p:cNvPr id="15" name="Straight Arrow Connector 14">
              <a:extLst>
                <a:ext uri="{FF2B5EF4-FFF2-40B4-BE49-F238E27FC236}">
                  <a16:creationId xmlns:a16="http://schemas.microsoft.com/office/drawing/2014/main" id="{CD6FFDBE-38F6-42F5-82A3-03DCCF5F7AE4}"/>
                </a:ext>
              </a:extLst>
            </p:cNvPr>
            <p:cNvCxnSpPr>
              <a:cxnSpLocks/>
              <a:stCxn id="13" idx="3"/>
            </p:cNvCxnSpPr>
            <p:nvPr/>
          </p:nvCxnSpPr>
          <p:spPr>
            <a:xfrm flipH="1">
              <a:off x="4585470" y="4342974"/>
              <a:ext cx="1129530" cy="0"/>
            </a:xfrm>
            <a:prstGeom prst="straightConnector1">
              <a:avLst/>
            </a:prstGeom>
            <a:ln w="79375">
              <a:solidFill>
                <a:schemeClr val="bg1">
                  <a:lumMod val="65000"/>
                </a:schemeClr>
              </a:solidFill>
              <a:tailEnd type="triangle"/>
            </a:ln>
          </p:spPr>
          <p:style>
            <a:lnRef idx="3">
              <a:schemeClr val="accent2"/>
            </a:lnRef>
            <a:fillRef idx="0">
              <a:schemeClr val="accent2"/>
            </a:fillRef>
            <a:effectRef idx="2">
              <a:schemeClr val="accent2"/>
            </a:effectRef>
            <a:fontRef idx="minor">
              <a:schemeClr val="tx1"/>
            </a:fontRef>
          </p:style>
        </p:cxnSp>
        <p:cxnSp>
          <p:nvCxnSpPr>
            <p:cNvPr id="16" name="Straight Arrow Connector 15">
              <a:extLst>
                <a:ext uri="{FF2B5EF4-FFF2-40B4-BE49-F238E27FC236}">
                  <a16:creationId xmlns:a16="http://schemas.microsoft.com/office/drawing/2014/main" id="{8366F3D8-86DB-45EC-89A0-1F67C7CA10DA}"/>
                </a:ext>
              </a:extLst>
            </p:cNvPr>
            <p:cNvCxnSpPr>
              <a:cxnSpLocks/>
            </p:cNvCxnSpPr>
            <p:nvPr/>
          </p:nvCxnSpPr>
          <p:spPr>
            <a:xfrm flipH="1">
              <a:off x="3994971" y="2767191"/>
              <a:ext cx="961172" cy="914341"/>
            </a:xfrm>
            <a:prstGeom prst="straightConnector1">
              <a:avLst/>
            </a:prstGeom>
            <a:ln w="92075">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17" name="TextBox 16">
              <a:extLst>
                <a:ext uri="{FF2B5EF4-FFF2-40B4-BE49-F238E27FC236}">
                  <a16:creationId xmlns:a16="http://schemas.microsoft.com/office/drawing/2014/main" id="{29361F4C-7B2C-4228-AD15-F0B6DB20953F}"/>
                </a:ext>
              </a:extLst>
            </p:cNvPr>
            <p:cNvSpPr txBox="1"/>
            <p:nvPr/>
          </p:nvSpPr>
          <p:spPr>
            <a:xfrm>
              <a:off x="4457321" y="3585533"/>
              <a:ext cx="1129530" cy="461665"/>
            </a:xfrm>
            <a:prstGeom prst="rect">
              <a:avLst/>
            </a:prstGeom>
            <a:noFill/>
          </p:spPr>
          <p:txBody>
            <a:bodyPr wrap="square" rtlCol="0">
              <a:spAutoFit/>
            </a:bodyPr>
            <a:lstStyle/>
            <a:p>
              <a:pPr algn="ctr">
                <a:defRPr/>
              </a:pPr>
              <a:r>
                <a:rPr lang="cs-CZ" sz="1200" dirty="0">
                  <a:latin typeface="Calibri" panose="020F0502020204030204"/>
                </a:rPr>
                <a:t>Vlastní spotřeba</a:t>
              </a:r>
              <a:endParaRPr lang="en-US" sz="1200" dirty="0">
                <a:latin typeface="Calibri" panose="020F0502020204030204"/>
              </a:endParaRPr>
            </a:p>
          </p:txBody>
        </p:sp>
        <p:sp>
          <p:nvSpPr>
            <p:cNvPr id="18" name="TextBox 17">
              <a:extLst>
                <a:ext uri="{FF2B5EF4-FFF2-40B4-BE49-F238E27FC236}">
                  <a16:creationId xmlns:a16="http://schemas.microsoft.com/office/drawing/2014/main" id="{51577C66-863D-4A2F-92B1-8E150D2E8A35}"/>
                </a:ext>
              </a:extLst>
            </p:cNvPr>
            <p:cNvSpPr txBox="1"/>
            <p:nvPr/>
          </p:nvSpPr>
          <p:spPr>
            <a:xfrm>
              <a:off x="2779236" y="5882729"/>
              <a:ext cx="1258356" cy="307777"/>
            </a:xfrm>
            <a:prstGeom prst="rect">
              <a:avLst/>
            </a:prstGeom>
            <a:noFill/>
          </p:spPr>
          <p:txBody>
            <a:bodyPr wrap="square" rtlCol="0">
              <a:spAutoFit/>
            </a:bodyPr>
            <a:lstStyle/>
            <a:p>
              <a:pPr algn="ctr">
                <a:defRPr/>
              </a:pPr>
              <a:endParaRPr lang="en-US" sz="1400" dirty="0">
                <a:solidFill>
                  <a:prstClr val="black"/>
                </a:solidFill>
                <a:latin typeface="Calibri" panose="020F0502020204030204"/>
              </a:endParaRPr>
            </a:p>
          </p:txBody>
        </p:sp>
        <p:cxnSp>
          <p:nvCxnSpPr>
            <p:cNvPr id="19" name="Straight Arrow Connector 18">
              <a:extLst>
                <a:ext uri="{FF2B5EF4-FFF2-40B4-BE49-F238E27FC236}">
                  <a16:creationId xmlns:a16="http://schemas.microsoft.com/office/drawing/2014/main" id="{2F1FE2F2-9350-477E-BDBC-749CE36E7D96}"/>
                </a:ext>
              </a:extLst>
            </p:cNvPr>
            <p:cNvCxnSpPr>
              <a:cxnSpLocks/>
              <a:stCxn id="35" idx="2"/>
            </p:cNvCxnSpPr>
            <p:nvPr/>
          </p:nvCxnSpPr>
          <p:spPr>
            <a:xfrm flipH="1">
              <a:off x="3614371" y="2755928"/>
              <a:ext cx="76576" cy="662400"/>
            </a:xfrm>
            <a:prstGeom prst="straightConnector1">
              <a:avLst/>
            </a:prstGeom>
            <a:ln w="92075">
              <a:solidFill>
                <a:srgbClr val="8FAADC"/>
              </a:solidFill>
              <a:tailEnd type="triangle"/>
            </a:ln>
          </p:spPr>
          <p:style>
            <a:lnRef idx="3">
              <a:schemeClr val="accent2"/>
            </a:lnRef>
            <a:fillRef idx="0">
              <a:schemeClr val="accent2"/>
            </a:fillRef>
            <a:effectRef idx="2">
              <a:schemeClr val="accent2"/>
            </a:effectRef>
            <a:fontRef idx="minor">
              <a:schemeClr val="tx1"/>
            </a:fontRef>
          </p:style>
        </p:cxnSp>
        <p:sp>
          <p:nvSpPr>
            <p:cNvPr id="20" name="Arrow: Down 19">
              <a:extLst>
                <a:ext uri="{FF2B5EF4-FFF2-40B4-BE49-F238E27FC236}">
                  <a16:creationId xmlns:a16="http://schemas.microsoft.com/office/drawing/2014/main" id="{648E3663-CCF6-44E8-BADB-518C53635F27}"/>
                </a:ext>
              </a:extLst>
            </p:cNvPr>
            <p:cNvSpPr/>
            <p:nvPr/>
          </p:nvSpPr>
          <p:spPr>
            <a:xfrm>
              <a:off x="2262927" y="1620897"/>
              <a:ext cx="430072" cy="288578"/>
            </a:xfrm>
            <a:prstGeom prst="downArrow">
              <a:avLst>
                <a:gd name="adj1" fmla="val 50000"/>
                <a:gd name="adj2" fmla="val 76706"/>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a:solidFill>
                  <a:prstClr val="white"/>
                </a:solidFill>
                <a:latin typeface="Calibri" panose="020F0502020204030204"/>
              </a:endParaRPr>
            </a:p>
          </p:txBody>
        </p:sp>
        <p:sp>
          <p:nvSpPr>
            <p:cNvPr id="21" name="TextBox 20">
              <a:extLst>
                <a:ext uri="{FF2B5EF4-FFF2-40B4-BE49-F238E27FC236}">
                  <a16:creationId xmlns:a16="http://schemas.microsoft.com/office/drawing/2014/main" id="{8E017AF5-2AAF-4027-B7B4-C92F4A9C3900}"/>
                </a:ext>
              </a:extLst>
            </p:cNvPr>
            <p:cNvSpPr txBox="1"/>
            <p:nvPr/>
          </p:nvSpPr>
          <p:spPr>
            <a:xfrm>
              <a:off x="2607311" y="6120714"/>
              <a:ext cx="2814671" cy="307777"/>
            </a:xfrm>
            <a:prstGeom prst="rect">
              <a:avLst/>
            </a:prstGeom>
            <a:noFill/>
          </p:spPr>
          <p:txBody>
            <a:bodyPr wrap="square" rtlCol="0">
              <a:spAutoFit/>
            </a:bodyPr>
            <a:lstStyle/>
            <a:p>
              <a:pPr algn="ctr">
                <a:defRPr/>
              </a:pPr>
              <a:r>
                <a:rPr lang="cs-CZ" sz="1400" dirty="0">
                  <a:solidFill>
                    <a:prstClr val="black"/>
                  </a:solidFill>
                  <a:latin typeface="Calibri" panose="020F0502020204030204"/>
                </a:rPr>
                <a:t>Chlazení</a:t>
              </a:r>
              <a:r>
                <a:rPr lang="en-GB" sz="1400" dirty="0">
                  <a:solidFill>
                    <a:prstClr val="black"/>
                  </a:solidFill>
                  <a:latin typeface="Calibri" panose="020F0502020204030204"/>
                </a:rPr>
                <a:t>, </a:t>
              </a:r>
              <a:r>
                <a:rPr lang="cs-CZ" sz="1400" dirty="0">
                  <a:solidFill>
                    <a:prstClr val="black"/>
                  </a:solidFill>
                  <a:latin typeface="Calibri" panose="020F0502020204030204"/>
                </a:rPr>
                <a:t>topení</a:t>
              </a:r>
              <a:r>
                <a:rPr lang="en-GB" sz="1400" dirty="0">
                  <a:solidFill>
                    <a:prstClr val="black"/>
                  </a:solidFill>
                  <a:latin typeface="Calibri" panose="020F0502020204030204"/>
                </a:rPr>
                <a:t> a/</a:t>
              </a:r>
              <a:r>
                <a:rPr lang="cs-CZ" sz="1400" dirty="0">
                  <a:solidFill>
                    <a:prstClr val="black"/>
                  </a:solidFill>
                  <a:latin typeface="Calibri" panose="020F0502020204030204"/>
                </a:rPr>
                <a:t>nebo teplá voda</a:t>
              </a:r>
              <a:endParaRPr lang="en-US" sz="1400" dirty="0">
                <a:solidFill>
                  <a:prstClr val="black"/>
                </a:solidFill>
                <a:latin typeface="Calibri" panose="020F0502020204030204"/>
              </a:endParaRPr>
            </a:p>
          </p:txBody>
        </p:sp>
        <p:cxnSp>
          <p:nvCxnSpPr>
            <p:cNvPr id="22" name="Connector: Elbow 21">
              <a:extLst>
                <a:ext uri="{FF2B5EF4-FFF2-40B4-BE49-F238E27FC236}">
                  <a16:creationId xmlns:a16="http://schemas.microsoft.com/office/drawing/2014/main" id="{99E7F5DD-2CB9-460A-87D8-18D83E3CB946}"/>
                </a:ext>
              </a:extLst>
            </p:cNvPr>
            <p:cNvCxnSpPr>
              <a:cxnSpLocks/>
              <a:stCxn id="11" idx="2"/>
            </p:cNvCxnSpPr>
            <p:nvPr/>
          </p:nvCxnSpPr>
          <p:spPr>
            <a:xfrm rot="5400000">
              <a:off x="4463369" y="3050496"/>
              <a:ext cx="1140421" cy="875033"/>
            </a:xfrm>
            <a:prstGeom prst="bentConnector3">
              <a:avLst>
                <a:gd name="adj1" fmla="val 100113"/>
              </a:avLst>
            </a:prstGeom>
            <a:ln w="25400">
              <a:prstDash val="lgDash"/>
              <a:tailEnd type="triangle"/>
            </a:ln>
          </p:spPr>
          <p:style>
            <a:lnRef idx="3">
              <a:schemeClr val="accent4"/>
            </a:lnRef>
            <a:fillRef idx="0">
              <a:schemeClr val="accent4"/>
            </a:fillRef>
            <a:effectRef idx="2">
              <a:schemeClr val="accent4"/>
            </a:effectRef>
            <a:fontRef idx="minor">
              <a:schemeClr val="tx1"/>
            </a:fontRef>
          </p:style>
        </p:cxnSp>
        <p:pic>
          <p:nvPicPr>
            <p:cNvPr id="23" name="Picture 22">
              <a:extLst>
                <a:ext uri="{FF2B5EF4-FFF2-40B4-BE49-F238E27FC236}">
                  <a16:creationId xmlns:a16="http://schemas.microsoft.com/office/drawing/2014/main" id="{D87F3D2E-84BE-4B84-BC1A-8C6AD51FA971}"/>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807761" y="5301363"/>
              <a:ext cx="1774592" cy="552371"/>
            </a:xfrm>
            <a:prstGeom prst="rect">
              <a:avLst/>
            </a:prstGeom>
          </p:spPr>
        </p:pic>
        <p:cxnSp>
          <p:nvCxnSpPr>
            <p:cNvPr id="24" name="Straight Arrow Connector 23">
              <a:extLst>
                <a:ext uri="{FF2B5EF4-FFF2-40B4-BE49-F238E27FC236}">
                  <a16:creationId xmlns:a16="http://schemas.microsoft.com/office/drawing/2014/main" id="{63E10571-345F-4798-9300-4A6E2D3806B2}"/>
                </a:ext>
              </a:extLst>
            </p:cNvPr>
            <p:cNvCxnSpPr>
              <a:cxnSpLocks/>
            </p:cNvCxnSpPr>
            <p:nvPr/>
          </p:nvCxnSpPr>
          <p:spPr>
            <a:xfrm flipH="1">
              <a:off x="4300949" y="2280727"/>
              <a:ext cx="453300" cy="0"/>
            </a:xfrm>
            <a:prstGeom prst="straightConnector1">
              <a:avLst/>
            </a:prstGeom>
            <a:ln w="25400">
              <a:solidFill>
                <a:srgbClr val="FFC000"/>
              </a:solidFill>
              <a:prstDash val="lgDash"/>
              <a:tailEnd type="triangle"/>
            </a:ln>
          </p:spPr>
          <p:style>
            <a:lnRef idx="3">
              <a:schemeClr val="accent1"/>
            </a:lnRef>
            <a:fillRef idx="0">
              <a:schemeClr val="accent1"/>
            </a:fillRef>
            <a:effectRef idx="2">
              <a:schemeClr val="accent1"/>
            </a:effectRef>
            <a:fontRef idx="minor">
              <a:schemeClr val="tx1"/>
            </a:fontRef>
          </p:style>
        </p:cxnSp>
        <p:sp>
          <p:nvSpPr>
            <p:cNvPr id="25" name="Arrow: Down 24">
              <a:extLst>
                <a:ext uri="{FF2B5EF4-FFF2-40B4-BE49-F238E27FC236}">
                  <a16:creationId xmlns:a16="http://schemas.microsoft.com/office/drawing/2014/main" id="{BA3E5C70-F9FD-4FF6-9558-93F713B9B53F}"/>
                </a:ext>
              </a:extLst>
            </p:cNvPr>
            <p:cNvSpPr/>
            <p:nvPr/>
          </p:nvSpPr>
          <p:spPr>
            <a:xfrm>
              <a:off x="5874096" y="3598576"/>
              <a:ext cx="432000" cy="301682"/>
            </a:xfrm>
            <a:prstGeom prst="downArrow">
              <a:avLst>
                <a:gd name="adj1" fmla="val 50000"/>
                <a:gd name="adj2" fmla="val 76706"/>
              </a:avLst>
            </a:prstGeom>
            <a:solidFill>
              <a:schemeClr val="bg1">
                <a:lumMod val="65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en-US" sz="1400">
                <a:solidFill>
                  <a:prstClr val="white"/>
                </a:solidFill>
                <a:latin typeface="Calibri" panose="020F0502020204030204"/>
              </a:endParaRPr>
            </a:p>
          </p:txBody>
        </p:sp>
        <p:cxnSp>
          <p:nvCxnSpPr>
            <p:cNvPr id="26" name="Straight Arrow Connector 25">
              <a:extLst>
                <a:ext uri="{FF2B5EF4-FFF2-40B4-BE49-F238E27FC236}">
                  <a16:creationId xmlns:a16="http://schemas.microsoft.com/office/drawing/2014/main" id="{A18B587A-101E-4D54-A721-82569B5CFBFF}"/>
                </a:ext>
              </a:extLst>
            </p:cNvPr>
            <p:cNvCxnSpPr>
              <a:cxnSpLocks/>
            </p:cNvCxnSpPr>
            <p:nvPr/>
          </p:nvCxnSpPr>
          <p:spPr>
            <a:xfrm>
              <a:off x="3717217" y="5025426"/>
              <a:ext cx="0" cy="541355"/>
            </a:xfrm>
            <a:prstGeom prst="straightConnector1">
              <a:avLst/>
            </a:prstGeom>
            <a:ln w="92075">
              <a:tailEnd type="triangle"/>
            </a:ln>
          </p:spPr>
          <p:style>
            <a:lnRef idx="3">
              <a:schemeClr val="accent2"/>
            </a:lnRef>
            <a:fillRef idx="0">
              <a:schemeClr val="accent2"/>
            </a:fillRef>
            <a:effectRef idx="2">
              <a:schemeClr val="accent2"/>
            </a:effectRef>
            <a:fontRef idx="minor">
              <a:schemeClr val="tx1"/>
            </a:fontRef>
          </p:style>
        </p:cxnSp>
        <p:cxnSp>
          <p:nvCxnSpPr>
            <p:cNvPr id="27" name="Straight Arrow Connector 26">
              <a:extLst>
                <a:ext uri="{FF2B5EF4-FFF2-40B4-BE49-F238E27FC236}">
                  <a16:creationId xmlns:a16="http://schemas.microsoft.com/office/drawing/2014/main" id="{B5DF3EF8-85A6-46EB-BAC5-A0FBAB7A83DD}"/>
                </a:ext>
              </a:extLst>
            </p:cNvPr>
            <p:cNvCxnSpPr>
              <a:cxnSpLocks/>
            </p:cNvCxnSpPr>
            <p:nvPr/>
          </p:nvCxnSpPr>
          <p:spPr>
            <a:xfrm>
              <a:off x="3135331" y="5022640"/>
              <a:ext cx="0" cy="541355"/>
            </a:xfrm>
            <a:prstGeom prst="straightConnector1">
              <a:avLst/>
            </a:prstGeom>
            <a:ln w="92075">
              <a:solidFill>
                <a:schemeClr val="accent1">
                  <a:lumMod val="60000"/>
                  <a:lumOff val="40000"/>
                </a:schemeClr>
              </a:solidFill>
              <a:tailEnd type="triangle"/>
            </a:ln>
          </p:spPr>
          <p:style>
            <a:lnRef idx="3">
              <a:schemeClr val="accent2"/>
            </a:lnRef>
            <a:fillRef idx="0">
              <a:schemeClr val="accent2"/>
            </a:fillRef>
            <a:effectRef idx="2">
              <a:schemeClr val="accent2"/>
            </a:effectRef>
            <a:fontRef idx="minor">
              <a:schemeClr val="tx1"/>
            </a:fontRef>
          </p:style>
        </p:cxnSp>
        <p:pic>
          <p:nvPicPr>
            <p:cNvPr id="28" name="Graphic 27" descr="Thermometer">
              <a:extLst>
                <a:ext uri="{FF2B5EF4-FFF2-40B4-BE49-F238E27FC236}">
                  <a16:creationId xmlns:a16="http://schemas.microsoft.com/office/drawing/2014/main" id="{0A3DE547-4766-4543-9F57-38C70D56EB0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00530" y="5620095"/>
              <a:ext cx="442943" cy="442943"/>
            </a:xfrm>
            <a:prstGeom prst="rect">
              <a:avLst/>
            </a:prstGeom>
          </p:spPr>
        </p:pic>
        <p:pic>
          <p:nvPicPr>
            <p:cNvPr id="29" name="Graphic 28" descr="Shower">
              <a:extLst>
                <a:ext uri="{FF2B5EF4-FFF2-40B4-BE49-F238E27FC236}">
                  <a16:creationId xmlns:a16="http://schemas.microsoft.com/office/drawing/2014/main" id="{E27912B8-255C-497D-BAF6-580CD846FAD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116718" y="5620095"/>
              <a:ext cx="442943" cy="442943"/>
            </a:xfrm>
            <a:prstGeom prst="rect">
              <a:avLst/>
            </a:prstGeom>
          </p:spPr>
        </p:pic>
        <p:cxnSp>
          <p:nvCxnSpPr>
            <p:cNvPr id="30" name="Straight Arrow Connector 29">
              <a:extLst>
                <a:ext uri="{FF2B5EF4-FFF2-40B4-BE49-F238E27FC236}">
                  <a16:creationId xmlns:a16="http://schemas.microsoft.com/office/drawing/2014/main" id="{6055348C-D2CF-4CC4-95B1-F640EF729F91}"/>
                </a:ext>
              </a:extLst>
            </p:cNvPr>
            <p:cNvCxnSpPr>
              <a:cxnSpLocks/>
            </p:cNvCxnSpPr>
            <p:nvPr/>
          </p:nvCxnSpPr>
          <p:spPr>
            <a:xfrm>
              <a:off x="4300949" y="5022640"/>
              <a:ext cx="0" cy="541355"/>
            </a:xfrm>
            <a:prstGeom prst="straightConnector1">
              <a:avLst/>
            </a:prstGeom>
            <a:ln w="92075">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31" name="TextBox 30">
              <a:extLst>
                <a:ext uri="{FF2B5EF4-FFF2-40B4-BE49-F238E27FC236}">
                  <a16:creationId xmlns:a16="http://schemas.microsoft.com/office/drawing/2014/main" id="{E31E011F-0D7E-4854-8457-E7A74F1CE95F}"/>
                </a:ext>
              </a:extLst>
            </p:cNvPr>
            <p:cNvSpPr txBox="1"/>
            <p:nvPr/>
          </p:nvSpPr>
          <p:spPr>
            <a:xfrm>
              <a:off x="819078" y="2090202"/>
              <a:ext cx="1328219" cy="523220"/>
            </a:xfrm>
            <a:prstGeom prst="rect">
              <a:avLst/>
            </a:prstGeom>
            <a:noFill/>
          </p:spPr>
          <p:txBody>
            <a:bodyPr wrap="square" rtlCol="0">
              <a:spAutoFit/>
            </a:bodyPr>
            <a:lstStyle/>
            <a:p>
              <a:pPr algn="ctr">
                <a:defRPr/>
              </a:pPr>
              <a:r>
                <a:rPr lang="cs-CZ" sz="1400" dirty="0">
                  <a:latin typeface="Calibri" panose="020F0502020204030204"/>
                </a:rPr>
                <a:t>Elektřina z rozvodné sítě</a:t>
              </a:r>
              <a:endParaRPr lang="en-US" sz="1400" dirty="0">
                <a:latin typeface="Calibri" panose="020F0502020204030204"/>
              </a:endParaRPr>
            </a:p>
          </p:txBody>
        </p:sp>
        <p:cxnSp>
          <p:nvCxnSpPr>
            <p:cNvPr id="32" name="Connector: Elbow 31">
              <a:extLst>
                <a:ext uri="{FF2B5EF4-FFF2-40B4-BE49-F238E27FC236}">
                  <a16:creationId xmlns:a16="http://schemas.microsoft.com/office/drawing/2014/main" id="{CB09B373-775D-4AC9-9356-86CADA7B16B0}"/>
                </a:ext>
              </a:extLst>
            </p:cNvPr>
            <p:cNvCxnSpPr>
              <a:cxnSpLocks/>
              <a:stCxn id="10" idx="4"/>
            </p:cNvCxnSpPr>
            <p:nvPr/>
          </p:nvCxnSpPr>
          <p:spPr>
            <a:xfrm rot="5400000" flipH="1" flipV="1">
              <a:off x="2412267" y="2159223"/>
              <a:ext cx="356358" cy="1622710"/>
            </a:xfrm>
            <a:prstGeom prst="bentConnector4">
              <a:avLst>
                <a:gd name="adj1" fmla="val -3376"/>
                <a:gd name="adj2" fmla="val 100419"/>
              </a:avLst>
            </a:prstGeom>
            <a:ln w="25400">
              <a:solidFill>
                <a:srgbClr val="7030A0"/>
              </a:solidFill>
              <a:prstDash val="lgDash"/>
              <a:tailEnd type="triangle"/>
            </a:ln>
          </p:spPr>
          <p:style>
            <a:lnRef idx="3">
              <a:schemeClr val="accent1"/>
            </a:lnRef>
            <a:fillRef idx="0">
              <a:schemeClr val="accent1"/>
            </a:fillRef>
            <a:effectRef idx="2">
              <a:schemeClr val="accent1"/>
            </a:effectRef>
            <a:fontRef idx="minor">
              <a:schemeClr val="tx1"/>
            </a:fontRef>
          </p:style>
        </p:cxnSp>
        <p:sp>
          <p:nvSpPr>
            <p:cNvPr id="33" name="Arrow: U-Turn 32">
              <a:extLst>
                <a:ext uri="{FF2B5EF4-FFF2-40B4-BE49-F238E27FC236}">
                  <a16:creationId xmlns:a16="http://schemas.microsoft.com/office/drawing/2014/main" id="{1BC86D07-732C-42AF-894D-D136F93CF779}"/>
                </a:ext>
              </a:extLst>
            </p:cNvPr>
            <p:cNvSpPr/>
            <p:nvPr/>
          </p:nvSpPr>
          <p:spPr>
            <a:xfrm flipH="1">
              <a:off x="2681490" y="1599487"/>
              <a:ext cx="963283" cy="411870"/>
            </a:xfrm>
            <a:prstGeom prst="utur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4" name="Rectangle: Rounded Corners 33">
              <a:extLst>
                <a:ext uri="{FF2B5EF4-FFF2-40B4-BE49-F238E27FC236}">
                  <a16:creationId xmlns:a16="http://schemas.microsoft.com/office/drawing/2014/main" id="{C0010BBC-6FB8-4776-A558-36F52353E3FB}"/>
                </a:ext>
              </a:extLst>
            </p:cNvPr>
            <p:cNvSpPr/>
            <p:nvPr/>
          </p:nvSpPr>
          <p:spPr>
            <a:xfrm flipH="1">
              <a:off x="2147297" y="1948246"/>
              <a:ext cx="904018" cy="806819"/>
            </a:xfrm>
            <a:prstGeom prst="roundRect">
              <a:avLst/>
            </a:prstGeom>
            <a:solidFill>
              <a:srgbClr val="A9D18E"/>
            </a:solidFill>
            <a:ln>
              <a:solidFill>
                <a:srgbClr val="A9D18E"/>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defRPr/>
              </a:pPr>
              <a:r>
                <a:rPr lang="cs-CZ" sz="1400" dirty="0">
                  <a:solidFill>
                    <a:schemeClr val="tx1"/>
                  </a:solidFill>
                </a:rPr>
                <a:t>Tepelné čerpadlo</a:t>
              </a:r>
              <a:endParaRPr lang="en-US" sz="1400" dirty="0">
                <a:solidFill>
                  <a:schemeClr val="tx1"/>
                </a:solidFill>
              </a:endParaRPr>
            </a:p>
          </p:txBody>
        </p:sp>
        <p:sp>
          <p:nvSpPr>
            <p:cNvPr id="35" name="Rectangle: Rounded Corners 34">
              <a:extLst>
                <a:ext uri="{FF2B5EF4-FFF2-40B4-BE49-F238E27FC236}">
                  <a16:creationId xmlns:a16="http://schemas.microsoft.com/office/drawing/2014/main" id="{B51B9420-B7EC-488E-8000-FA37BB0C5A3F}"/>
                </a:ext>
              </a:extLst>
            </p:cNvPr>
            <p:cNvSpPr/>
            <p:nvPr/>
          </p:nvSpPr>
          <p:spPr>
            <a:xfrm flipH="1">
              <a:off x="3135330" y="1949109"/>
              <a:ext cx="1111234" cy="806819"/>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400" dirty="0" err="1">
                  <a:solidFill>
                    <a:schemeClr val="tx1"/>
                  </a:solidFill>
                </a:rPr>
                <a:t>Chl</a:t>
              </a:r>
              <a:r>
                <a:rPr lang="cs-CZ" sz="1400" dirty="0" err="1">
                  <a:solidFill>
                    <a:schemeClr val="tx1"/>
                  </a:solidFill>
                </a:rPr>
                <a:t>adič</a:t>
              </a:r>
              <a:r>
                <a:rPr lang="en-GB" sz="1400" dirty="0">
                  <a:solidFill>
                    <a:schemeClr val="tx1"/>
                  </a:solidFill>
                </a:rPr>
                <a:t>/</a:t>
              </a:r>
            </a:p>
            <a:p>
              <a:pPr algn="ctr">
                <a:defRPr/>
              </a:pPr>
              <a:r>
                <a:rPr lang="cs-CZ" sz="1400" dirty="0">
                  <a:solidFill>
                    <a:schemeClr val="tx1"/>
                  </a:solidFill>
                </a:rPr>
                <a:t>klimatizace</a:t>
              </a:r>
              <a:endParaRPr lang="en-US" sz="1400" dirty="0">
                <a:solidFill>
                  <a:schemeClr val="tx1"/>
                </a:solidFill>
              </a:endParaRPr>
            </a:p>
          </p:txBody>
        </p:sp>
        <p:sp>
          <p:nvSpPr>
            <p:cNvPr id="36" name="TextBox 35">
              <a:extLst>
                <a:ext uri="{FF2B5EF4-FFF2-40B4-BE49-F238E27FC236}">
                  <a16:creationId xmlns:a16="http://schemas.microsoft.com/office/drawing/2014/main" id="{063512F3-1F4C-4591-AAEB-63EA25A47D7F}"/>
                </a:ext>
              </a:extLst>
            </p:cNvPr>
            <p:cNvSpPr txBox="1"/>
            <p:nvPr/>
          </p:nvSpPr>
          <p:spPr>
            <a:xfrm>
              <a:off x="1063881" y="1288975"/>
              <a:ext cx="3364139" cy="307777"/>
            </a:xfrm>
            <a:prstGeom prst="rect">
              <a:avLst/>
            </a:prstGeom>
            <a:noFill/>
          </p:spPr>
          <p:txBody>
            <a:bodyPr wrap="square" rtlCol="0">
              <a:spAutoFit/>
            </a:bodyPr>
            <a:lstStyle/>
            <a:p>
              <a:pPr algn="ctr">
                <a:defRPr/>
              </a:pPr>
              <a:r>
                <a:rPr lang="cs-CZ" sz="1400" dirty="0">
                  <a:latin typeface="Calibri" panose="020F0502020204030204"/>
                </a:rPr>
                <a:t>Teplo z prostředí</a:t>
              </a:r>
              <a:r>
                <a:rPr lang="en-GB" sz="1400" dirty="0">
                  <a:latin typeface="Calibri" panose="020F0502020204030204"/>
                </a:rPr>
                <a:t> (</a:t>
              </a:r>
              <a:r>
                <a:rPr lang="cs-CZ" sz="1400" dirty="0">
                  <a:latin typeface="Calibri" panose="020F0502020204030204"/>
                </a:rPr>
                <a:t>vzduch</a:t>
              </a:r>
              <a:r>
                <a:rPr lang="en-GB" sz="1400" dirty="0">
                  <a:latin typeface="Calibri" panose="020F0502020204030204"/>
                </a:rPr>
                <a:t>, </a:t>
              </a:r>
              <a:r>
                <a:rPr lang="cs-CZ" sz="1400" dirty="0">
                  <a:latin typeface="Calibri" panose="020F0502020204030204"/>
                </a:rPr>
                <a:t>zemina</a:t>
              </a:r>
              <a:r>
                <a:rPr lang="en-GB" sz="1400" dirty="0">
                  <a:latin typeface="Calibri" panose="020F0502020204030204"/>
                </a:rPr>
                <a:t>, </a:t>
              </a:r>
              <a:r>
                <a:rPr lang="cs-CZ" sz="1400" dirty="0">
                  <a:latin typeface="Calibri" panose="020F0502020204030204"/>
                </a:rPr>
                <a:t>odpadní</a:t>
              </a:r>
              <a:r>
                <a:rPr lang="en-GB" sz="1400" dirty="0">
                  <a:latin typeface="Calibri" panose="020F0502020204030204"/>
                </a:rPr>
                <a:t>)</a:t>
              </a:r>
              <a:endParaRPr lang="en-US" sz="1400" dirty="0">
                <a:latin typeface="Calibri" panose="020F0502020204030204"/>
              </a:endParaRPr>
            </a:p>
          </p:txBody>
        </p:sp>
        <p:sp>
          <p:nvSpPr>
            <p:cNvPr id="37" name="TextBox 36">
              <a:extLst>
                <a:ext uri="{FF2B5EF4-FFF2-40B4-BE49-F238E27FC236}">
                  <a16:creationId xmlns:a16="http://schemas.microsoft.com/office/drawing/2014/main" id="{30E459A1-3094-4448-BAE1-4FDDA9432AE7}"/>
                </a:ext>
              </a:extLst>
            </p:cNvPr>
            <p:cNvSpPr txBox="1"/>
            <p:nvPr/>
          </p:nvSpPr>
          <p:spPr>
            <a:xfrm>
              <a:off x="894406" y="3200668"/>
              <a:ext cx="1480815" cy="646331"/>
            </a:xfrm>
            <a:prstGeom prst="rect">
              <a:avLst/>
            </a:prstGeom>
            <a:noFill/>
          </p:spPr>
          <p:txBody>
            <a:bodyPr wrap="square" rtlCol="0">
              <a:spAutoFit/>
            </a:bodyPr>
            <a:lstStyle/>
            <a:p>
              <a:pPr algn="ctr">
                <a:defRPr/>
              </a:pPr>
              <a:r>
                <a:rPr lang="cs-CZ" sz="1200" dirty="0">
                  <a:latin typeface="Calibri" panose="020F0502020204030204"/>
                </a:rPr>
                <a:t>Použito dle aktuální  poptávky nebo časovým tarifem</a:t>
              </a:r>
              <a:endParaRPr lang="en-US" sz="1200" dirty="0">
                <a:latin typeface="Calibri" panose="020F0502020204030204"/>
              </a:endParaRPr>
            </a:p>
          </p:txBody>
        </p:sp>
        <p:cxnSp>
          <p:nvCxnSpPr>
            <p:cNvPr id="38" name="Connector: Elbow 37">
              <a:extLst>
                <a:ext uri="{FF2B5EF4-FFF2-40B4-BE49-F238E27FC236}">
                  <a16:creationId xmlns:a16="http://schemas.microsoft.com/office/drawing/2014/main" id="{535DE721-2460-4432-856C-A387FDE3246B}"/>
                </a:ext>
              </a:extLst>
            </p:cNvPr>
            <p:cNvCxnSpPr>
              <a:cxnSpLocks/>
            </p:cNvCxnSpPr>
            <p:nvPr/>
          </p:nvCxnSpPr>
          <p:spPr>
            <a:xfrm rot="16200000" flipH="1">
              <a:off x="1979825" y="3211303"/>
              <a:ext cx="1254935" cy="490179"/>
            </a:xfrm>
            <a:prstGeom prst="bentConnector3">
              <a:avLst>
                <a:gd name="adj1" fmla="val 100853"/>
              </a:avLst>
            </a:prstGeom>
            <a:ln w="25400">
              <a:solidFill>
                <a:srgbClr val="7030A0"/>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0650F78-7503-4AB8-B6B8-86AC3548EE9A}"/>
                </a:ext>
              </a:extLst>
            </p:cNvPr>
            <p:cNvCxnSpPr>
              <a:cxnSpLocks/>
              <a:stCxn id="34" idx="2"/>
            </p:cNvCxnSpPr>
            <p:nvPr/>
          </p:nvCxnSpPr>
          <p:spPr>
            <a:xfrm>
              <a:off x="2599306" y="2755065"/>
              <a:ext cx="610298" cy="926467"/>
            </a:xfrm>
            <a:prstGeom prst="straightConnector1">
              <a:avLst/>
            </a:prstGeom>
            <a:ln w="92075">
              <a:solidFill>
                <a:srgbClr val="FF0000"/>
              </a:solidFill>
              <a:tailEnd type="triangle"/>
            </a:ln>
          </p:spPr>
          <p:style>
            <a:lnRef idx="3">
              <a:schemeClr val="accent2"/>
            </a:lnRef>
            <a:fillRef idx="0">
              <a:schemeClr val="accent2"/>
            </a:fillRef>
            <a:effectRef idx="2">
              <a:schemeClr val="accent2"/>
            </a:effectRef>
            <a:fontRef idx="minor">
              <a:schemeClr val="tx1"/>
            </a:fontRef>
          </p:style>
        </p:cxnSp>
      </p:grpSp>
      <p:sp>
        <p:nvSpPr>
          <p:cNvPr id="40" name="TextBox 39">
            <a:extLst>
              <a:ext uri="{FF2B5EF4-FFF2-40B4-BE49-F238E27FC236}">
                <a16:creationId xmlns:a16="http://schemas.microsoft.com/office/drawing/2014/main" id="{E89A847F-F49F-4806-80F7-A523F166F11C}"/>
              </a:ext>
            </a:extLst>
          </p:cNvPr>
          <p:cNvSpPr txBox="1"/>
          <p:nvPr/>
        </p:nvSpPr>
        <p:spPr>
          <a:xfrm>
            <a:off x="3126639" y="4204283"/>
            <a:ext cx="1036431" cy="1600438"/>
          </a:xfrm>
          <a:prstGeom prst="rect">
            <a:avLst/>
          </a:prstGeom>
          <a:noFill/>
        </p:spPr>
        <p:txBody>
          <a:bodyPr wrap="square" rtlCol="0">
            <a:spAutoFit/>
          </a:bodyPr>
          <a:lstStyle/>
          <a:p>
            <a:pPr algn="ctr">
              <a:defRPr/>
            </a:pPr>
            <a:r>
              <a:rPr lang="cs-CZ" sz="1400" dirty="0">
                <a:latin typeface="Calibri" panose="020F0502020204030204"/>
              </a:rPr>
              <a:t>Centrální</a:t>
            </a:r>
            <a:endParaRPr lang="en-GB" sz="1400" dirty="0">
              <a:latin typeface="Calibri" panose="020F0502020204030204"/>
            </a:endParaRPr>
          </a:p>
          <a:p>
            <a:pPr algn="ctr">
              <a:defRPr/>
            </a:pPr>
            <a:r>
              <a:rPr lang="cs-CZ" sz="1400" dirty="0">
                <a:latin typeface="Calibri" panose="020F0502020204030204"/>
              </a:rPr>
              <a:t>zásobování</a:t>
            </a:r>
          </a:p>
          <a:p>
            <a:pPr algn="ctr">
              <a:defRPr/>
            </a:pPr>
            <a:endParaRPr lang="cs-CZ" sz="1400" dirty="0">
              <a:latin typeface="Calibri" panose="020F0502020204030204"/>
            </a:endParaRPr>
          </a:p>
          <a:p>
            <a:pPr algn="ctr">
              <a:defRPr/>
            </a:pPr>
            <a:endParaRPr lang="cs-CZ" sz="1400" dirty="0">
              <a:latin typeface="Calibri" panose="020F0502020204030204"/>
            </a:endParaRPr>
          </a:p>
          <a:p>
            <a:pPr algn="ctr">
              <a:defRPr/>
            </a:pPr>
            <a:endParaRPr lang="cs-CZ" sz="1400" dirty="0">
              <a:latin typeface="Calibri" panose="020F0502020204030204"/>
            </a:endParaRPr>
          </a:p>
          <a:p>
            <a:pPr algn="ctr">
              <a:defRPr/>
            </a:pPr>
            <a:r>
              <a:rPr lang="cs-CZ" sz="1400" dirty="0">
                <a:latin typeface="Calibri" panose="020F0502020204030204"/>
              </a:rPr>
              <a:t>teplo/chlad</a:t>
            </a:r>
            <a:endParaRPr lang="en-GB" sz="1400" dirty="0">
              <a:latin typeface="Calibri" panose="020F0502020204030204"/>
            </a:endParaRPr>
          </a:p>
          <a:p>
            <a:pPr algn="ctr">
              <a:defRPr/>
            </a:pPr>
            <a:endParaRPr lang="en-GB" sz="1400" dirty="0">
              <a:latin typeface="Calibri" panose="020F0502020204030204"/>
            </a:endParaRPr>
          </a:p>
        </p:txBody>
      </p:sp>
      <p:sp>
        <p:nvSpPr>
          <p:cNvPr id="41" name="Cylinder 40">
            <a:extLst>
              <a:ext uri="{FF2B5EF4-FFF2-40B4-BE49-F238E27FC236}">
                <a16:creationId xmlns:a16="http://schemas.microsoft.com/office/drawing/2014/main" id="{60FF690C-9ECA-4333-9CD3-312FDDE2A46E}"/>
              </a:ext>
            </a:extLst>
          </p:cNvPr>
          <p:cNvSpPr/>
          <p:nvPr/>
        </p:nvSpPr>
        <p:spPr>
          <a:xfrm rot="5400000">
            <a:off x="3528628" y="4453411"/>
            <a:ext cx="273708" cy="761847"/>
          </a:xfrm>
          <a:prstGeom prst="ca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cs-CZ" sz="1400" dirty="0">
                <a:solidFill>
                  <a:schemeClr val="tx1"/>
                </a:solidFill>
              </a:rPr>
              <a:t>Topení</a:t>
            </a:r>
            <a:endParaRPr lang="en-GB" sz="1400" dirty="0">
              <a:solidFill>
                <a:schemeClr val="tx1"/>
              </a:solidFill>
            </a:endParaRPr>
          </a:p>
        </p:txBody>
      </p:sp>
      <p:sp>
        <p:nvSpPr>
          <p:cNvPr id="42" name="Cylinder 41">
            <a:extLst>
              <a:ext uri="{FF2B5EF4-FFF2-40B4-BE49-F238E27FC236}">
                <a16:creationId xmlns:a16="http://schemas.microsoft.com/office/drawing/2014/main" id="{005EC6FB-C785-4AA6-83E4-30857AC4348A}"/>
              </a:ext>
            </a:extLst>
          </p:cNvPr>
          <p:cNvSpPr/>
          <p:nvPr/>
        </p:nvSpPr>
        <p:spPr>
          <a:xfrm rot="5400000">
            <a:off x="3528627" y="4788222"/>
            <a:ext cx="273708" cy="761847"/>
          </a:xfrm>
          <a:prstGeom prst="can">
            <a:avLst/>
          </a:prstGeom>
          <a:solidFill>
            <a:srgbClr val="8FAA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200" dirty="0">
                <a:solidFill>
                  <a:schemeClr val="tx1"/>
                </a:solidFill>
              </a:rPr>
              <a:t>C</a:t>
            </a:r>
            <a:r>
              <a:rPr lang="cs-CZ" sz="1200" dirty="0">
                <a:solidFill>
                  <a:schemeClr val="tx1"/>
                </a:solidFill>
              </a:rPr>
              <a:t>hlazení</a:t>
            </a:r>
            <a:endParaRPr lang="en-US" sz="1200" dirty="0">
              <a:solidFill>
                <a:schemeClr val="tx1"/>
              </a:solidFill>
            </a:endParaRPr>
          </a:p>
        </p:txBody>
      </p:sp>
      <p:cxnSp>
        <p:nvCxnSpPr>
          <p:cNvPr id="45" name="Straight Arrow Connector 44">
            <a:extLst>
              <a:ext uri="{FF2B5EF4-FFF2-40B4-BE49-F238E27FC236}">
                <a16:creationId xmlns:a16="http://schemas.microsoft.com/office/drawing/2014/main" id="{89307CFB-F46A-4B38-AF84-6A9FF513FCDE}"/>
              </a:ext>
            </a:extLst>
          </p:cNvPr>
          <p:cNvCxnSpPr>
            <a:cxnSpLocks/>
          </p:cNvCxnSpPr>
          <p:nvPr/>
        </p:nvCxnSpPr>
        <p:spPr>
          <a:xfrm flipV="1">
            <a:off x="4073136" y="4582168"/>
            <a:ext cx="711029" cy="604672"/>
          </a:xfrm>
          <a:prstGeom prst="straightConnector1">
            <a:avLst/>
          </a:prstGeom>
          <a:ln w="82550">
            <a:solidFill>
              <a:schemeClr val="accent1">
                <a:lumMod val="60000"/>
                <a:lumOff val="40000"/>
              </a:schemeClr>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46" name="Straight Arrow Connector 45">
            <a:extLst>
              <a:ext uri="{FF2B5EF4-FFF2-40B4-BE49-F238E27FC236}">
                <a16:creationId xmlns:a16="http://schemas.microsoft.com/office/drawing/2014/main" id="{8F56718D-4144-40C6-8052-1EC4E86C29E2}"/>
              </a:ext>
            </a:extLst>
          </p:cNvPr>
          <p:cNvCxnSpPr>
            <a:cxnSpLocks/>
          </p:cNvCxnSpPr>
          <p:nvPr/>
        </p:nvCxnSpPr>
        <p:spPr>
          <a:xfrm flipV="1">
            <a:off x="4063677" y="4241708"/>
            <a:ext cx="715849" cy="617783"/>
          </a:xfrm>
          <a:prstGeom prst="straightConnector1">
            <a:avLst/>
          </a:prstGeom>
          <a:ln w="82550">
            <a:solidFill>
              <a:srgbClr val="FF0000"/>
            </a:solidFill>
            <a:headEnd type="triangle"/>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0813594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129">
            <a:extLst>
              <a:ext uri="{FF2B5EF4-FFF2-40B4-BE49-F238E27FC236}">
                <a16:creationId xmlns:a16="http://schemas.microsoft.com/office/drawing/2014/main" id="{57F06E65-0D34-48D1-9D7D-7A84E5883283}"/>
              </a:ext>
            </a:extLst>
          </p:cNvPr>
          <p:cNvPicPr>
            <a:picLocks noChangeAspect="1"/>
          </p:cNvPicPr>
          <p:nvPr/>
        </p:nvPicPr>
        <p:blipFill rotWithShape="1">
          <a:blip r:embed="rId3">
            <a:extLst>
              <a:ext uri="{28A0092B-C50C-407E-A947-70E740481C1C}">
                <a14:useLocalDpi xmlns:a14="http://schemas.microsoft.com/office/drawing/2010/main" val="0"/>
              </a:ext>
            </a:extLst>
          </a:blip>
          <a:srcRect l="56495" t="11300" r="6986" b="22444"/>
          <a:stretch/>
        </p:blipFill>
        <p:spPr>
          <a:xfrm>
            <a:off x="192051" y="65934"/>
            <a:ext cx="2265128" cy="705058"/>
          </a:xfrm>
          <a:prstGeom prst="rect">
            <a:avLst/>
          </a:prstGeom>
        </p:spPr>
      </p:pic>
      <p:sp>
        <p:nvSpPr>
          <p:cNvPr id="6" name="Title 5">
            <a:extLst>
              <a:ext uri="{FF2B5EF4-FFF2-40B4-BE49-F238E27FC236}">
                <a16:creationId xmlns:a16="http://schemas.microsoft.com/office/drawing/2014/main" id="{2821DFB5-D8B3-4195-8F8E-2990C192E667}"/>
              </a:ext>
            </a:extLst>
          </p:cNvPr>
          <p:cNvSpPr>
            <a:spLocks noGrp="1"/>
          </p:cNvSpPr>
          <p:nvPr>
            <p:ph type="title"/>
          </p:nvPr>
        </p:nvSpPr>
        <p:spPr>
          <a:xfrm>
            <a:off x="2746163" y="95256"/>
            <a:ext cx="7311699" cy="684740"/>
          </a:xfrm>
        </p:spPr>
        <p:txBody>
          <a:bodyPr>
            <a:normAutofit/>
          </a:bodyPr>
          <a:lstStyle/>
          <a:p>
            <a:r>
              <a:rPr lang="en-GB" sz="4000" dirty="0">
                <a:latin typeface="Calibri" panose="020F0502020204030204" pitchFamily="34" charset="0"/>
                <a:cs typeface="Calibri" panose="020F0502020204030204" pitchFamily="34" charset="0"/>
              </a:rPr>
              <a:t>P</a:t>
            </a:r>
            <a:r>
              <a:rPr lang="cs-CZ" sz="4000" dirty="0" err="1">
                <a:latin typeface="Calibri" panose="020F0502020204030204" pitchFamily="34" charset="0"/>
                <a:cs typeface="Calibri" panose="020F0502020204030204" pitchFamily="34" charset="0"/>
              </a:rPr>
              <a:t>oužití</a:t>
            </a:r>
            <a:r>
              <a:rPr lang="cs-CZ" sz="4000" dirty="0">
                <a:latin typeface="Calibri" panose="020F0502020204030204" pitchFamily="34" charset="0"/>
                <a:cs typeface="Calibri" panose="020F0502020204030204" pitchFamily="34" charset="0"/>
              </a:rPr>
              <a:t> tepelné baterie</a:t>
            </a:r>
            <a:endParaRPr lang="en-GB" sz="4000" dirty="0">
              <a:latin typeface="Calibri" panose="020F0502020204030204" pitchFamily="34" charset="0"/>
              <a:cs typeface="Calibri" panose="020F0502020204030204" pitchFamily="34" charset="0"/>
            </a:endParaRPr>
          </a:p>
        </p:txBody>
      </p:sp>
      <p:pic>
        <p:nvPicPr>
          <p:cNvPr id="68" name="Picture 1">
            <a:extLst>
              <a:ext uri="{FF2B5EF4-FFF2-40B4-BE49-F238E27FC236}">
                <a16:creationId xmlns:a16="http://schemas.microsoft.com/office/drawing/2014/main" id="{47D3E2B2-B9C8-46A0-AFA7-514B48489D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51" y="1078457"/>
            <a:ext cx="4908974" cy="5607346"/>
          </a:xfrm>
          <a:prstGeom prst="rect">
            <a:avLst/>
          </a:prstGeom>
          <a:noFill/>
          <a:extLst>
            <a:ext uri="{909E8E84-426E-40DD-AFC4-6F175D3DCCD1}">
              <a14:hiddenFill xmlns:a14="http://schemas.microsoft.com/office/drawing/2010/main">
                <a:solidFill>
                  <a:srgbClr val="FFFFFF"/>
                </a:solidFill>
              </a14:hiddenFill>
            </a:ext>
          </a:extLst>
        </p:spPr>
      </p:pic>
      <p:sp>
        <p:nvSpPr>
          <p:cNvPr id="69" name="Text Box 5">
            <a:extLst>
              <a:ext uri="{FF2B5EF4-FFF2-40B4-BE49-F238E27FC236}">
                <a16:creationId xmlns:a16="http://schemas.microsoft.com/office/drawing/2014/main" id="{082596CD-A07A-4D83-999E-4511CA359380}"/>
              </a:ext>
            </a:extLst>
          </p:cNvPr>
          <p:cNvSpPr txBox="1">
            <a:spLocks noChangeArrowheads="1"/>
          </p:cNvSpPr>
          <p:nvPr/>
        </p:nvSpPr>
        <p:spPr bwMode="auto">
          <a:xfrm>
            <a:off x="4993828" y="931488"/>
            <a:ext cx="7025455" cy="51781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eaLnBrk="0" fontAlgn="base" hangingPunct="0">
              <a:spcBef>
                <a:spcPct val="0"/>
              </a:spcBef>
              <a:spcAft>
                <a:spcPct val="0"/>
              </a:spcAft>
            </a:pPr>
            <a:r>
              <a:rPr lang="cs-CZ" altLang="en-US" sz="2000" dirty="0">
                <a:latin typeface="Calibri" panose="020F0502020204030204" pitchFamily="34" charset="0"/>
                <a:ea typeface="Calibri" panose="020F0502020204030204" pitchFamily="34" charset="0"/>
                <a:cs typeface="Times New Roman" panose="02020603050405020304" pitchFamily="18" charset="0"/>
              </a:rPr>
              <a:t>Tepelná baterie je lepší řešení než tradiční uzavřený zásobník na teplou vodu</a:t>
            </a:r>
            <a:r>
              <a:rPr lang="en-US" altLang="en-US" sz="2000" dirty="0">
                <a:latin typeface="Calibri" panose="020F0502020204030204" pitchFamily="34" charset="0"/>
                <a:ea typeface="Calibri" panose="020F0502020204030204" pitchFamily="34" charset="0"/>
                <a:cs typeface="Times New Roman" panose="02020603050405020304" pitchFamily="18" charset="0"/>
              </a:rPr>
              <a:t>.</a:t>
            </a:r>
          </a:p>
          <a:p>
            <a:pPr eaLnBrk="0" fontAlgn="base" hangingPunct="0">
              <a:spcBef>
                <a:spcPct val="0"/>
              </a:spcBef>
              <a:spcAft>
                <a:spcPct val="0"/>
              </a:spcAft>
            </a:pPr>
            <a:endParaRPr lang="en-US" altLang="en-US" sz="2000" dirty="0">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pPr>
            <a:r>
              <a:rPr lang="cs-CZ" altLang="en-US" sz="2000" dirty="0">
                <a:latin typeface="Calibri" panose="020F0502020204030204" pitchFamily="34" charset="0"/>
                <a:ea typeface="Calibri" panose="020F0502020204030204" pitchFamily="34" charset="0"/>
                <a:cs typeface="Times New Roman" panose="02020603050405020304" pitchFamily="18" charset="0"/>
              </a:rPr>
              <a:t>Přínosy</a:t>
            </a:r>
            <a:r>
              <a:rPr lang="en-US" altLang="en-US" sz="2000" dirty="0">
                <a:latin typeface="Calibri" panose="020F0502020204030204" pitchFamily="34" charset="0"/>
                <a:ea typeface="Calibri" panose="020F0502020204030204" pitchFamily="34" charset="0"/>
                <a:cs typeface="Times New Roman" panose="02020603050405020304" pitchFamily="18" charset="0"/>
              </a:rPr>
              <a:t>:</a:t>
            </a:r>
          </a:p>
          <a:p>
            <a:pPr marL="285750" indent="-285750" eaLnBrk="0" fontAlgn="base" hangingPunct="0">
              <a:spcBef>
                <a:spcPct val="0"/>
              </a:spcBef>
              <a:spcAft>
                <a:spcPct val="0"/>
              </a:spcAft>
              <a:buFont typeface="Arial" panose="020B0604020202020204" pitchFamily="34" charset="0"/>
              <a:buChar char="•"/>
            </a:pPr>
            <a:r>
              <a:rPr lang="cs-CZ" altLang="en-US" sz="2000" dirty="0">
                <a:latin typeface="Calibri" panose="020F0502020204030204" pitchFamily="34" charset="0"/>
                <a:cs typeface="Times New Roman" panose="02020603050405020304" pitchFamily="18" charset="0"/>
              </a:rPr>
              <a:t>Teplá voda s tlakem hlavního přívodu</a:t>
            </a:r>
            <a:endParaRPr lang="en-US" altLang="en-US" sz="2000" dirty="0">
              <a:latin typeface="Calibri" panose="020F0502020204030204" pitchFamily="34" charset="0"/>
              <a:cs typeface="Times New Roman" panose="02020603050405020304" pitchFamily="18" charset="0"/>
            </a:endParaRPr>
          </a:p>
          <a:p>
            <a:pPr marL="285750" indent="-285750" eaLnBrk="0" fontAlgn="base" hangingPunct="0">
              <a:spcBef>
                <a:spcPct val="0"/>
              </a:spcBef>
              <a:spcAft>
                <a:spcPct val="0"/>
              </a:spcAft>
              <a:buFont typeface="Arial" panose="020B0604020202020204" pitchFamily="34" charset="0"/>
              <a:buChar char="•"/>
            </a:pPr>
            <a:r>
              <a:rPr lang="en-US" altLang="en-US" sz="2000" dirty="0">
                <a:latin typeface="Calibri" panose="020F0502020204030204" pitchFamily="34" charset="0"/>
                <a:cs typeface="Times New Roman" panose="02020603050405020304" pitchFamily="18" charset="0"/>
              </a:rPr>
              <a:t>R</a:t>
            </a:r>
            <a:r>
              <a:rPr lang="cs-CZ" altLang="en-US" sz="2000" dirty="0" err="1">
                <a:latin typeface="Calibri" panose="020F0502020204030204" pitchFamily="34" charset="0"/>
                <a:cs typeface="Times New Roman" panose="02020603050405020304" pitchFamily="18" charset="0"/>
              </a:rPr>
              <a:t>ychlé</a:t>
            </a:r>
            <a:r>
              <a:rPr lang="cs-CZ" altLang="en-US" sz="2000" dirty="0">
                <a:latin typeface="Calibri" panose="020F0502020204030204" pitchFamily="34" charset="0"/>
                <a:cs typeface="Times New Roman" panose="02020603050405020304" pitchFamily="18" charset="0"/>
              </a:rPr>
              <a:t> nabití</a:t>
            </a:r>
            <a:endParaRPr lang="en-US" altLang="en-US" sz="2000" dirty="0">
              <a:latin typeface="Calibri" panose="020F0502020204030204" pitchFamily="34" charset="0"/>
              <a:cs typeface="Times New Roman" panose="02020603050405020304" pitchFamily="18" charset="0"/>
            </a:endParaRPr>
          </a:p>
          <a:p>
            <a:pPr marL="285750" indent="-285750" eaLnBrk="0" fontAlgn="base" hangingPunct="0">
              <a:spcBef>
                <a:spcPct val="0"/>
              </a:spcBef>
              <a:spcAft>
                <a:spcPct val="0"/>
              </a:spcAft>
              <a:buFont typeface="Arial" panose="020B0604020202020204" pitchFamily="34" charset="0"/>
              <a:buChar char="•"/>
            </a:pPr>
            <a:r>
              <a:rPr lang="cs-CZ" altLang="en-US" sz="2000" dirty="0">
                <a:latin typeface="Calibri" panose="020F0502020204030204" pitchFamily="34" charset="0"/>
                <a:cs typeface="Times New Roman" panose="02020603050405020304" pitchFamily="18" charset="0"/>
              </a:rPr>
              <a:t>Vysoký výstupní/vybíjecí výkon</a:t>
            </a:r>
            <a:endParaRPr lang="en-US" altLang="en-US" sz="2000" dirty="0">
              <a:latin typeface="Calibri" panose="020F0502020204030204" pitchFamily="34" charset="0"/>
              <a:cs typeface="Times New Roman" panose="02020603050405020304" pitchFamily="18" charset="0"/>
            </a:endParaRPr>
          </a:p>
          <a:p>
            <a:pPr marL="285750" indent="-285750" eaLnBrk="0" fontAlgn="base" hangingPunct="0">
              <a:spcBef>
                <a:spcPct val="0"/>
              </a:spcBef>
              <a:spcAft>
                <a:spcPct val="0"/>
              </a:spcAft>
              <a:buFont typeface="Arial" panose="020B0604020202020204" pitchFamily="34" charset="0"/>
              <a:buChar char="•"/>
            </a:pPr>
            <a:r>
              <a:rPr lang="cs-CZ" altLang="en-US" sz="2000" dirty="0">
                <a:latin typeface="Calibri" panose="020F0502020204030204" pitchFamily="34" charset="0"/>
                <a:cs typeface="Times New Roman" panose="02020603050405020304" pitchFamily="18" charset="0"/>
              </a:rPr>
              <a:t>Malé rozměry, kompaktní provedení</a:t>
            </a:r>
            <a:endParaRPr lang="en-US" altLang="en-US" sz="2000" dirty="0">
              <a:latin typeface="Calibri" panose="020F0502020204030204" pitchFamily="34" charset="0"/>
              <a:cs typeface="Times New Roman" panose="02020603050405020304" pitchFamily="18" charset="0"/>
            </a:endParaRPr>
          </a:p>
          <a:p>
            <a:pPr marL="285750" indent="-285750" eaLnBrk="0" fontAlgn="base" hangingPunct="0">
              <a:spcBef>
                <a:spcPct val="0"/>
              </a:spcBef>
              <a:spcAft>
                <a:spcPct val="0"/>
              </a:spcAft>
              <a:buFont typeface="Arial" panose="020B0604020202020204" pitchFamily="34" charset="0"/>
              <a:buChar char="•"/>
            </a:pPr>
            <a:r>
              <a:rPr lang="cs-CZ" altLang="en-US" sz="2000" dirty="0">
                <a:latin typeface="Calibri" panose="020F0502020204030204" pitchFamily="34" charset="0"/>
                <a:cs typeface="Times New Roman" panose="02020603050405020304" pitchFamily="18" charset="0"/>
              </a:rPr>
              <a:t>Nízké tepelné ztráty</a:t>
            </a:r>
            <a:r>
              <a:rPr lang="en-US" altLang="en-US" sz="2000" dirty="0">
                <a:latin typeface="Calibri" panose="020F0502020204030204" pitchFamily="34" charset="0"/>
                <a:cs typeface="Times New Roman" panose="02020603050405020304" pitchFamily="18" charset="0"/>
              </a:rPr>
              <a:t>, </a:t>
            </a:r>
            <a:r>
              <a:rPr lang="cs-CZ" altLang="en-US" sz="2000" dirty="0">
                <a:latin typeface="Calibri" panose="020F0502020204030204" pitchFamily="34" charset="0"/>
                <a:cs typeface="Times New Roman" panose="02020603050405020304" pitchFamily="18" charset="0"/>
              </a:rPr>
              <a:t>třída </a:t>
            </a:r>
            <a:r>
              <a:rPr lang="en-US" altLang="en-US" sz="2000" dirty="0">
                <a:latin typeface="Calibri" panose="020F0502020204030204" pitchFamily="34" charset="0"/>
                <a:cs typeface="Times New Roman" panose="02020603050405020304" pitchFamily="18" charset="0"/>
              </a:rPr>
              <a:t>ERP A+</a:t>
            </a:r>
          </a:p>
          <a:p>
            <a:pPr marL="285750" indent="-285750" eaLnBrk="0" fontAlgn="base" hangingPunct="0">
              <a:spcBef>
                <a:spcPct val="0"/>
              </a:spcBef>
              <a:spcAft>
                <a:spcPct val="0"/>
              </a:spcAft>
              <a:buFont typeface="Arial" panose="020B0604020202020204" pitchFamily="34" charset="0"/>
              <a:buChar char="•"/>
            </a:pPr>
            <a:r>
              <a:rPr lang="en-US" altLang="en-US" sz="2000" dirty="0">
                <a:latin typeface="Calibri" panose="020F0502020204030204" pitchFamily="34" charset="0"/>
                <a:cs typeface="Times New Roman" panose="02020603050405020304" pitchFamily="18" charset="0"/>
              </a:rPr>
              <a:t>N</a:t>
            </a:r>
            <a:r>
              <a:rPr lang="cs-CZ" altLang="en-US" sz="2000" dirty="0" err="1">
                <a:latin typeface="Calibri" panose="020F0502020204030204" pitchFamily="34" charset="0"/>
                <a:cs typeface="Times New Roman" panose="02020603050405020304" pitchFamily="18" charset="0"/>
              </a:rPr>
              <a:t>epotřebuje</a:t>
            </a:r>
            <a:r>
              <a:rPr lang="cs-CZ" altLang="en-US" sz="2000" dirty="0">
                <a:latin typeface="Calibri" panose="020F0502020204030204" pitchFamily="34" charset="0"/>
                <a:cs typeface="Times New Roman" panose="02020603050405020304" pitchFamily="18" charset="0"/>
              </a:rPr>
              <a:t> tlakový a teplotní ventil s drenážním potrubím</a:t>
            </a:r>
            <a:endParaRPr lang="en-US" altLang="en-US" sz="2000" dirty="0">
              <a:latin typeface="Calibri" panose="020F0502020204030204" pitchFamily="34" charset="0"/>
              <a:cs typeface="Times New Roman" panose="02020603050405020304" pitchFamily="18" charset="0"/>
            </a:endParaRPr>
          </a:p>
          <a:p>
            <a:pPr marL="285750" indent="-285750" eaLnBrk="0" fontAlgn="base" hangingPunct="0">
              <a:spcBef>
                <a:spcPct val="0"/>
              </a:spcBef>
              <a:spcAft>
                <a:spcPct val="0"/>
              </a:spcAft>
              <a:buFont typeface="Arial" panose="020B0604020202020204" pitchFamily="34" charset="0"/>
              <a:buChar char="•"/>
            </a:pPr>
            <a:r>
              <a:rPr lang="cs-CZ" altLang="en-US" sz="2000" dirty="0">
                <a:latin typeface="Calibri" panose="020F0502020204030204" pitchFamily="34" charset="0"/>
                <a:cs typeface="Times New Roman" panose="02020603050405020304" pitchFamily="18" charset="0"/>
              </a:rPr>
              <a:t>Neexistuje riziko výbuchu</a:t>
            </a:r>
            <a:endParaRPr lang="en-US" altLang="en-US" sz="2000" dirty="0">
              <a:latin typeface="Calibri" panose="020F0502020204030204" pitchFamily="34" charset="0"/>
              <a:cs typeface="Times New Roman" panose="02020603050405020304" pitchFamily="18" charset="0"/>
            </a:endParaRPr>
          </a:p>
          <a:p>
            <a:pPr marL="285750" indent="-285750" eaLnBrk="0" fontAlgn="base" hangingPunct="0">
              <a:spcBef>
                <a:spcPct val="0"/>
              </a:spcBef>
              <a:spcAft>
                <a:spcPct val="0"/>
              </a:spcAft>
              <a:buFont typeface="Arial" panose="020B0604020202020204" pitchFamily="34" charset="0"/>
              <a:buChar char="•"/>
            </a:pPr>
            <a:r>
              <a:rPr lang="en-US" altLang="en-US" sz="2000" dirty="0">
                <a:latin typeface="Calibri" panose="020F0502020204030204" pitchFamily="34" charset="0"/>
                <a:cs typeface="Times New Roman" panose="02020603050405020304" pitchFamily="18" charset="0"/>
              </a:rPr>
              <a:t>N</a:t>
            </a:r>
            <a:r>
              <a:rPr lang="cs-CZ" altLang="en-US" sz="2000" dirty="0" err="1">
                <a:latin typeface="Calibri" panose="020F0502020204030204" pitchFamily="34" charset="0"/>
                <a:cs typeface="Times New Roman" panose="02020603050405020304" pitchFamily="18" charset="0"/>
              </a:rPr>
              <a:t>epotřebuje</a:t>
            </a:r>
            <a:r>
              <a:rPr lang="cs-CZ" altLang="en-US" sz="2000" dirty="0">
                <a:latin typeface="Calibri" panose="020F0502020204030204" pitchFamily="34" charset="0"/>
                <a:cs typeface="Times New Roman" panose="02020603050405020304" pitchFamily="18" charset="0"/>
              </a:rPr>
              <a:t> drenážní potrubí pojistného ventilu</a:t>
            </a:r>
            <a:endParaRPr lang="en-US" altLang="en-US" sz="2000" dirty="0">
              <a:latin typeface="Calibri" panose="020F0502020204030204" pitchFamily="34" charset="0"/>
              <a:cs typeface="Times New Roman" panose="02020603050405020304" pitchFamily="18" charset="0"/>
            </a:endParaRPr>
          </a:p>
          <a:p>
            <a:pPr marL="285750" indent="-285750" eaLnBrk="0" fontAlgn="base" hangingPunct="0">
              <a:spcBef>
                <a:spcPct val="0"/>
              </a:spcBef>
              <a:spcAft>
                <a:spcPct val="0"/>
              </a:spcAft>
              <a:buFont typeface="Arial" panose="020B0604020202020204" pitchFamily="34" charset="0"/>
              <a:buChar char="•"/>
            </a:pPr>
            <a:r>
              <a:rPr lang="cs-CZ" altLang="en-US" sz="2000" dirty="0">
                <a:latin typeface="Calibri" panose="020F0502020204030204" pitchFamily="34" charset="0"/>
                <a:cs typeface="Times New Roman" panose="02020603050405020304" pitchFamily="18" charset="0"/>
              </a:rPr>
              <a:t>Jednoduché uložení</a:t>
            </a:r>
            <a:r>
              <a:rPr lang="en-US" altLang="en-US" sz="2000" dirty="0">
                <a:latin typeface="Calibri" panose="020F0502020204030204" pitchFamily="34" charset="0"/>
                <a:cs typeface="Times New Roman" panose="02020603050405020304" pitchFamily="18" charset="0"/>
              </a:rPr>
              <a:t>, </a:t>
            </a:r>
            <a:r>
              <a:rPr lang="cs-CZ" altLang="en-US" sz="2000" dirty="0">
                <a:latin typeface="Calibri" panose="020F0502020204030204" pitchFamily="34" charset="0"/>
                <a:cs typeface="Times New Roman" panose="02020603050405020304" pitchFamily="18" charset="0"/>
              </a:rPr>
              <a:t>nízké náklady a snadná instalace</a:t>
            </a:r>
            <a:endParaRPr lang="en-US" altLang="en-US" sz="2000" dirty="0">
              <a:latin typeface="Calibri" panose="020F0502020204030204" pitchFamily="34" charset="0"/>
              <a:cs typeface="Times New Roman" panose="02020603050405020304" pitchFamily="18" charset="0"/>
            </a:endParaRPr>
          </a:p>
          <a:p>
            <a:pPr marL="285750" indent="-285750" eaLnBrk="0" fontAlgn="base" hangingPunct="0">
              <a:spcBef>
                <a:spcPct val="0"/>
              </a:spcBef>
              <a:spcAft>
                <a:spcPct val="0"/>
              </a:spcAft>
              <a:buFont typeface="Arial" panose="020B0604020202020204" pitchFamily="34" charset="0"/>
              <a:buChar char="•"/>
            </a:pPr>
            <a:r>
              <a:rPr lang="cs-CZ" altLang="en-US" sz="2000" dirty="0">
                <a:latin typeface="Calibri" panose="020F0502020204030204" pitchFamily="34" charset="0"/>
                <a:cs typeface="Times New Roman" panose="02020603050405020304" pitchFamily="18" charset="0"/>
              </a:rPr>
              <a:t>Nevyžaduje shodu pro legislativu tlakových nádob</a:t>
            </a:r>
          </a:p>
          <a:p>
            <a:pPr marL="285750" indent="-285750" eaLnBrk="0" fontAlgn="base" hangingPunct="0">
              <a:spcBef>
                <a:spcPct val="0"/>
              </a:spcBef>
              <a:spcAft>
                <a:spcPct val="0"/>
              </a:spcAft>
              <a:buFont typeface="Arial" panose="020B0604020202020204" pitchFamily="34" charset="0"/>
              <a:buChar char="•"/>
            </a:pPr>
            <a:r>
              <a:rPr lang="en-US" altLang="en-US" sz="2000" dirty="0">
                <a:latin typeface="Calibri" panose="020F0502020204030204" pitchFamily="34" charset="0"/>
                <a:cs typeface="Times New Roman" panose="02020603050405020304" pitchFamily="18" charset="0"/>
              </a:rPr>
              <a:t>N</a:t>
            </a:r>
            <a:r>
              <a:rPr lang="cs-CZ" altLang="en-US" sz="2000" dirty="0" err="1">
                <a:latin typeface="Calibri" panose="020F0502020204030204" pitchFamily="34" charset="0"/>
                <a:cs typeface="Times New Roman" panose="02020603050405020304" pitchFamily="18" charset="0"/>
              </a:rPr>
              <a:t>evyžaduje</a:t>
            </a:r>
            <a:r>
              <a:rPr lang="cs-CZ" altLang="en-US" sz="2000" dirty="0">
                <a:latin typeface="Calibri" panose="020F0502020204030204" pitchFamily="34" charset="0"/>
                <a:cs typeface="Times New Roman" panose="02020603050405020304" pitchFamily="18" charset="0"/>
              </a:rPr>
              <a:t> servisní prohlídky</a:t>
            </a:r>
            <a:endParaRPr lang="en-US" altLang="en-US" sz="2000" dirty="0">
              <a:latin typeface="Calibri" panose="020F0502020204030204" pitchFamily="34" charset="0"/>
              <a:cs typeface="Times New Roman" panose="02020603050405020304" pitchFamily="18" charset="0"/>
            </a:endParaRPr>
          </a:p>
          <a:p>
            <a:pPr eaLnBrk="0" fontAlgn="base" hangingPunct="0">
              <a:spcBef>
                <a:spcPct val="0"/>
              </a:spcBef>
              <a:spcAft>
                <a:spcPct val="0"/>
              </a:spcAft>
            </a:pPr>
            <a:endParaRPr lang="en-US" altLang="en-US" sz="2000" dirty="0">
              <a:latin typeface="Calibri" panose="020F0502020204030204" pitchFamily="34" charset="0"/>
              <a:cs typeface="Times New Roman" panose="02020603050405020304" pitchFamily="18" charset="0"/>
            </a:endParaRPr>
          </a:p>
          <a:p>
            <a:pPr eaLnBrk="0" fontAlgn="base" hangingPunct="0">
              <a:spcBef>
                <a:spcPct val="0"/>
              </a:spcBef>
              <a:spcAft>
                <a:spcPct val="0"/>
              </a:spcAft>
            </a:pPr>
            <a:endParaRPr lang="en-US" altLang="en-US" sz="1350" dirty="0">
              <a:latin typeface="Arial" panose="020B0604020202020204" pitchFamily="34" charset="0"/>
            </a:endParaRPr>
          </a:p>
          <a:p>
            <a:pPr eaLnBrk="0" fontAlgn="base" hangingPunct="0">
              <a:spcBef>
                <a:spcPct val="0"/>
              </a:spcBef>
              <a:spcAft>
                <a:spcPct val="0"/>
              </a:spcAft>
            </a:pPr>
            <a:endParaRPr lang="en-US" altLang="en-US" sz="1350" dirty="0">
              <a:latin typeface="Arial" panose="020B0604020202020204" pitchFamily="34" charset="0"/>
            </a:endParaRPr>
          </a:p>
          <a:p>
            <a:pPr eaLnBrk="0" fontAlgn="base" hangingPunct="0">
              <a:spcBef>
                <a:spcPct val="0"/>
              </a:spcBef>
              <a:spcAft>
                <a:spcPct val="0"/>
              </a:spcAft>
            </a:pPr>
            <a:endParaRPr lang="en-US" altLang="en-US" sz="1350" dirty="0">
              <a:latin typeface="Arial" panose="020B0604020202020204" pitchFamily="34" charset="0"/>
            </a:endParaRPr>
          </a:p>
          <a:p>
            <a:pPr eaLnBrk="0" fontAlgn="base" hangingPunct="0">
              <a:spcBef>
                <a:spcPct val="0"/>
              </a:spcBef>
              <a:spcAft>
                <a:spcPct val="0"/>
              </a:spcAft>
            </a:pPr>
            <a:endParaRPr lang="en-US" altLang="en-US" sz="1350" dirty="0">
              <a:latin typeface="Arial" panose="020B0604020202020204" pitchFamily="34" charset="0"/>
            </a:endParaRPr>
          </a:p>
        </p:txBody>
      </p:sp>
      <p:grpSp>
        <p:nvGrpSpPr>
          <p:cNvPr id="71" name="Group 70">
            <a:extLst>
              <a:ext uri="{FF2B5EF4-FFF2-40B4-BE49-F238E27FC236}">
                <a16:creationId xmlns:a16="http://schemas.microsoft.com/office/drawing/2014/main" id="{598B8900-989D-4D1C-AB61-80DC670C1A59}"/>
              </a:ext>
            </a:extLst>
          </p:cNvPr>
          <p:cNvGrpSpPr/>
          <p:nvPr/>
        </p:nvGrpSpPr>
        <p:grpSpPr>
          <a:xfrm>
            <a:off x="10763956" y="6420755"/>
            <a:ext cx="1255327" cy="322198"/>
            <a:chOff x="1184988" y="1726163"/>
            <a:chExt cx="3478898" cy="1343608"/>
          </a:xfrm>
        </p:grpSpPr>
        <p:sp>
          <p:nvSpPr>
            <p:cNvPr id="72" name="Arrow: Pentagon 71">
              <a:extLst>
                <a:ext uri="{FF2B5EF4-FFF2-40B4-BE49-F238E27FC236}">
                  <a16:creationId xmlns:a16="http://schemas.microsoft.com/office/drawing/2014/main" id="{B4ED2F4A-7FD8-4B71-82DC-AE3E0CA99C4A}"/>
                </a:ext>
              </a:extLst>
            </p:cNvPr>
            <p:cNvSpPr/>
            <p:nvPr/>
          </p:nvSpPr>
          <p:spPr>
            <a:xfrm>
              <a:off x="1184988" y="1726163"/>
              <a:ext cx="2080726" cy="1343608"/>
            </a:xfrm>
            <a:prstGeom prst="homePlat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GB" sz="2700" dirty="0" err="1">
                  <a:solidFill>
                    <a:schemeClr val="bg1"/>
                  </a:solidFill>
                </a:rPr>
                <a:t>ErP</a:t>
              </a:r>
              <a:endParaRPr lang="en-GB" sz="2475" dirty="0">
                <a:solidFill>
                  <a:schemeClr val="bg1"/>
                </a:solidFill>
              </a:endParaRPr>
            </a:p>
          </p:txBody>
        </p:sp>
        <p:sp>
          <p:nvSpPr>
            <p:cNvPr id="73" name="Arrow: Pentagon 72">
              <a:extLst>
                <a:ext uri="{FF2B5EF4-FFF2-40B4-BE49-F238E27FC236}">
                  <a16:creationId xmlns:a16="http://schemas.microsoft.com/office/drawing/2014/main" id="{BEE5E20D-DF36-41AC-AD4A-874702471383}"/>
                </a:ext>
              </a:extLst>
            </p:cNvPr>
            <p:cNvSpPr/>
            <p:nvPr/>
          </p:nvSpPr>
          <p:spPr>
            <a:xfrm flipH="1">
              <a:off x="2862759" y="1726163"/>
              <a:ext cx="1801127" cy="1343608"/>
            </a:xfrm>
            <a:prstGeom prst="homePlate">
              <a:avLst/>
            </a:prstGeom>
            <a:gradFill flip="none" rotWithShape="1">
              <a:gsLst>
                <a:gs pos="0">
                  <a:schemeClr val="accent6">
                    <a:lumMod val="50000"/>
                  </a:schemeClr>
                </a:gs>
                <a:gs pos="51000">
                  <a:schemeClr val="accent6">
                    <a:lumMod val="75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GB" sz="2700" dirty="0">
                  <a:solidFill>
                    <a:schemeClr val="bg1"/>
                  </a:solidFill>
                </a:rPr>
                <a:t>A</a:t>
              </a:r>
              <a:r>
                <a:rPr lang="en-GB" sz="2700" baseline="30000" dirty="0">
                  <a:solidFill>
                    <a:schemeClr val="bg1"/>
                  </a:solidFill>
                </a:rPr>
                <a:t>+</a:t>
              </a:r>
            </a:p>
          </p:txBody>
        </p:sp>
      </p:grpSp>
      <p:sp>
        <p:nvSpPr>
          <p:cNvPr id="2" name="Slide Number Placeholder 1">
            <a:extLst>
              <a:ext uri="{FF2B5EF4-FFF2-40B4-BE49-F238E27FC236}">
                <a16:creationId xmlns:a16="http://schemas.microsoft.com/office/drawing/2014/main" id="{7C24CCC1-C018-4DEE-A58B-B81A40C707A9}"/>
              </a:ext>
            </a:extLst>
          </p:cNvPr>
          <p:cNvSpPr>
            <a:spLocks noGrp="1"/>
          </p:cNvSpPr>
          <p:nvPr>
            <p:ph type="sldNum" sz="quarter" idx="12"/>
          </p:nvPr>
        </p:nvSpPr>
        <p:spPr/>
        <p:txBody>
          <a:bodyPr/>
          <a:lstStyle/>
          <a:p>
            <a:fld id="{EA923C32-3F0F-4589-92D5-6FA419505C87}" type="slidenum">
              <a:rPr lang="en-GB" smtClean="0"/>
              <a:t>16</a:t>
            </a:fld>
            <a:endParaRPr lang="en-GB" dirty="0"/>
          </a:p>
        </p:txBody>
      </p:sp>
      <p:pic>
        <p:nvPicPr>
          <p:cNvPr id="10" name="Picture 9" descr="A picture containing clipart&#10;&#10;Description automatically generated">
            <a:extLst>
              <a:ext uri="{FF2B5EF4-FFF2-40B4-BE49-F238E27FC236}">
                <a16:creationId xmlns:a16="http://schemas.microsoft.com/office/drawing/2014/main" id="{4175CD76-D279-4CAA-B879-014D2E6C49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49864" y="136523"/>
            <a:ext cx="2027612" cy="611061"/>
          </a:xfrm>
          <a:prstGeom prst="rect">
            <a:avLst/>
          </a:prstGeom>
        </p:spPr>
      </p:pic>
    </p:spTree>
    <p:extLst>
      <p:ext uri="{BB962C8B-B14F-4D97-AF65-F5344CB8AC3E}">
        <p14:creationId xmlns:p14="http://schemas.microsoft.com/office/powerpoint/2010/main" val="32854770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clipart&#10;&#10;Description automatically generated">
            <a:extLst>
              <a:ext uri="{FF2B5EF4-FFF2-40B4-BE49-F238E27FC236}">
                <a16:creationId xmlns:a16="http://schemas.microsoft.com/office/drawing/2014/main" id="{7C26648A-E399-4B53-9B8C-236BD64736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9864" y="136523"/>
            <a:ext cx="2027612" cy="611061"/>
          </a:xfrm>
          <a:prstGeom prst="rect">
            <a:avLst/>
          </a:prstGeom>
        </p:spPr>
      </p:pic>
      <p:pic>
        <p:nvPicPr>
          <p:cNvPr id="11" name="Picture 10">
            <a:extLst>
              <a:ext uri="{FF2B5EF4-FFF2-40B4-BE49-F238E27FC236}">
                <a16:creationId xmlns:a16="http://schemas.microsoft.com/office/drawing/2014/main" id="{707BC583-BCBF-463C-AD93-3213D2722B1F}"/>
              </a:ext>
            </a:extLst>
          </p:cNvPr>
          <p:cNvPicPr>
            <a:picLocks noChangeAspect="1"/>
          </p:cNvPicPr>
          <p:nvPr/>
        </p:nvPicPr>
        <p:blipFill rotWithShape="1">
          <a:blip r:embed="rId3"/>
          <a:srcRect l="274" t="42006" r="83083" b="3061"/>
          <a:stretch/>
        </p:blipFill>
        <p:spPr>
          <a:xfrm>
            <a:off x="9941842" y="957708"/>
            <a:ext cx="2181919" cy="3578435"/>
          </a:xfrm>
          <a:prstGeom prst="rect">
            <a:avLst/>
          </a:prstGeom>
        </p:spPr>
      </p:pic>
      <p:sp>
        <p:nvSpPr>
          <p:cNvPr id="2" name="Title 1">
            <a:extLst>
              <a:ext uri="{FF2B5EF4-FFF2-40B4-BE49-F238E27FC236}">
                <a16:creationId xmlns:a16="http://schemas.microsoft.com/office/drawing/2014/main" id="{9ECD1386-4536-48FD-89B8-9811C4829FBC}"/>
              </a:ext>
            </a:extLst>
          </p:cNvPr>
          <p:cNvSpPr>
            <a:spLocks noGrp="1"/>
          </p:cNvSpPr>
          <p:nvPr>
            <p:ph type="title"/>
          </p:nvPr>
        </p:nvSpPr>
        <p:spPr>
          <a:xfrm>
            <a:off x="318911" y="153461"/>
            <a:ext cx="10032097" cy="684740"/>
          </a:xfrm>
        </p:spPr>
        <p:txBody>
          <a:bodyPr>
            <a:normAutofit fontScale="90000"/>
          </a:bodyPr>
          <a:lstStyle/>
          <a:p>
            <a:r>
              <a:rPr lang="cs-CZ" dirty="0"/>
              <a:t>Od materiálu k </a:t>
            </a:r>
            <a:r>
              <a:rPr lang="en-GB" dirty="0" err="1"/>
              <a:t>syst</a:t>
            </a:r>
            <a:r>
              <a:rPr lang="cs-CZ" dirty="0"/>
              <a:t>é</a:t>
            </a:r>
            <a:r>
              <a:rPr lang="en-GB" dirty="0"/>
              <a:t>m</a:t>
            </a:r>
            <a:r>
              <a:rPr lang="cs-CZ" dirty="0"/>
              <a:t>u</a:t>
            </a:r>
            <a:r>
              <a:rPr lang="en-GB" dirty="0"/>
              <a:t> – </a:t>
            </a:r>
            <a:r>
              <a:rPr lang="cs-CZ" dirty="0"/>
              <a:t>již ve výrobě</a:t>
            </a:r>
            <a:endParaRPr lang="en-US" dirty="0"/>
          </a:p>
        </p:txBody>
      </p:sp>
      <p:sp>
        <p:nvSpPr>
          <p:cNvPr id="4" name="Slide Number Placeholder 3">
            <a:extLst>
              <a:ext uri="{FF2B5EF4-FFF2-40B4-BE49-F238E27FC236}">
                <a16:creationId xmlns:a16="http://schemas.microsoft.com/office/drawing/2014/main" id="{9A02B840-8132-4D59-8D36-428F94DD7F4D}"/>
              </a:ext>
            </a:extLst>
          </p:cNvPr>
          <p:cNvSpPr>
            <a:spLocks noGrp="1"/>
          </p:cNvSpPr>
          <p:nvPr>
            <p:ph type="sldNum" sz="quarter" idx="12"/>
          </p:nvPr>
        </p:nvSpPr>
        <p:spPr/>
        <p:txBody>
          <a:bodyPr/>
          <a:lstStyle/>
          <a:p>
            <a:fld id="{EA923C32-3F0F-4589-92D5-6FA419505C87}" type="slidenum">
              <a:rPr lang="en-GB" smtClean="0"/>
              <a:t>17</a:t>
            </a:fld>
            <a:endParaRPr lang="en-GB"/>
          </a:p>
        </p:txBody>
      </p:sp>
      <p:sp>
        <p:nvSpPr>
          <p:cNvPr id="5" name="Content Placeholder 4">
            <a:extLst>
              <a:ext uri="{FF2B5EF4-FFF2-40B4-BE49-F238E27FC236}">
                <a16:creationId xmlns:a16="http://schemas.microsoft.com/office/drawing/2014/main" id="{0300945A-E9F4-46F7-8134-2386132B48A3}"/>
              </a:ext>
            </a:extLst>
          </p:cNvPr>
          <p:cNvSpPr txBox="1">
            <a:spLocks/>
          </p:cNvSpPr>
          <p:nvPr/>
        </p:nvSpPr>
        <p:spPr>
          <a:xfrm>
            <a:off x="4851563" y="1920456"/>
            <a:ext cx="4890348" cy="28953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sz="1800" b="1" u="sng" dirty="0">
                <a:solidFill>
                  <a:prstClr val="black"/>
                </a:solidFill>
                <a:latin typeface="Calibri" panose="020F0502020204030204"/>
              </a:rPr>
              <a:t>Vysoký výkon</a:t>
            </a:r>
            <a:endPar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Obsahuje výkonný tepelný takže baterii lze teplem rychle nabíjet i vybíjet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Možnost dodávat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20+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litr</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ů teplé vody za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minut</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u</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pro sprchování</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Možnost rychlého zatopení při použití v otopné soustavě</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komfort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efektivita)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ontent Placeholder 4">
            <a:extLst>
              <a:ext uri="{FF2B5EF4-FFF2-40B4-BE49-F238E27FC236}">
                <a16:creationId xmlns:a16="http://schemas.microsoft.com/office/drawing/2014/main" id="{BA8DF89C-8E1A-4DB2-8BCD-2A098078AF1D}"/>
              </a:ext>
            </a:extLst>
          </p:cNvPr>
          <p:cNvSpPr txBox="1">
            <a:spLocks/>
          </p:cNvSpPr>
          <p:nvPr/>
        </p:nvSpPr>
        <p:spPr>
          <a:xfrm>
            <a:off x="4851562" y="4493817"/>
            <a:ext cx="6459171" cy="9015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Modular</a:t>
            </a:r>
            <a:r>
              <a:rPr kumimoji="0" lang="cs-CZ" sz="1800" b="1" i="0" u="sng" strike="noStrike" kern="1200" cap="none" spc="0" normalizeH="0" baseline="0" noProof="0" dirty="0" err="1">
                <a:ln>
                  <a:noFill/>
                </a:ln>
                <a:solidFill>
                  <a:prstClr val="black"/>
                </a:solidFill>
                <a:effectLst/>
                <a:uLnTx/>
                <a:uFillTx/>
                <a:latin typeface="Calibri" panose="020F0502020204030204"/>
                <a:ea typeface="+mn-ea"/>
                <a:cs typeface="+mn-cs"/>
              </a:rPr>
              <a:t>ita</a:t>
            </a:r>
            <a:endPar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sz="1800" dirty="0">
                <a:solidFill>
                  <a:prstClr val="black"/>
                </a:solidFill>
                <a:latin typeface="Calibri" panose="020F0502020204030204"/>
              </a:rPr>
              <a:t>Tvar hranolu pro snadné stohování a seskupování</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4">
            <a:extLst>
              <a:ext uri="{FF2B5EF4-FFF2-40B4-BE49-F238E27FC236}">
                <a16:creationId xmlns:a16="http://schemas.microsoft.com/office/drawing/2014/main" id="{91DAB27A-68D6-436B-908A-4B963473CDBE}"/>
              </a:ext>
            </a:extLst>
          </p:cNvPr>
          <p:cNvSpPr txBox="1"/>
          <p:nvPr/>
        </p:nvSpPr>
        <p:spPr>
          <a:xfrm>
            <a:off x="4851562" y="5395337"/>
            <a:ext cx="516236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C</a:t>
            </a:r>
            <a:r>
              <a:rPr kumimoji="0" lang="cs-CZ" sz="1800" b="1" i="0" u="sng" strike="noStrike" kern="1200" cap="none" spc="0" normalizeH="0" baseline="0" noProof="0" dirty="0" err="1">
                <a:ln>
                  <a:noFill/>
                </a:ln>
                <a:solidFill>
                  <a:prstClr val="black"/>
                </a:solidFill>
                <a:effectLst/>
                <a:uLnTx/>
                <a:uFillTx/>
                <a:latin typeface="Calibri" panose="020F0502020204030204"/>
                <a:ea typeface="+mn-ea"/>
                <a:cs typeface="+mn-cs"/>
              </a:rPr>
              <a:t>enově</a:t>
            </a:r>
            <a:r>
              <a:rPr kumimoji="0" lang="cs-CZ" sz="1800" b="1" i="0" u="sng" strike="noStrike" kern="1200" cap="none" spc="0" normalizeH="0" baseline="0" noProof="0" dirty="0">
                <a:ln>
                  <a:noFill/>
                </a:ln>
                <a:solidFill>
                  <a:prstClr val="black"/>
                </a:solidFill>
                <a:effectLst/>
                <a:uLnTx/>
                <a:uFillTx/>
                <a:latin typeface="Calibri" panose="020F0502020204030204"/>
                <a:ea typeface="+mn-ea"/>
                <a:cs typeface="+mn-cs"/>
              </a:rPr>
              <a:t> efektivní</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Srovnatelná cena s zásobníkem na teplou vodu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Nižší celkové náklady (investiční+ provozní -TCO)</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cs-CZ" sz="1800" b="0" i="0" u="none" strike="noStrike" kern="1200" cap="none" spc="0" normalizeH="0" baseline="0" noProof="0" dirty="0" err="1">
                <a:ln>
                  <a:noFill/>
                </a:ln>
                <a:solidFill>
                  <a:prstClr val="black"/>
                </a:solidFill>
                <a:effectLst/>
                <a:uLnTx/>
                <a:uFillTx/>
                <a:latin typeface="Calibri" panose="020F0502020204030204"/>
                <a:ea typeface="+mn-ea"/>
                <a:cs typeface="+mn-cs"/>
              </a:rPr>
              <a:t>nohem</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nižší cena než el. akumulátory</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Content Placeholder 4">
            <a:extLst>
              <a:ext uri="{FF2B5EF4-FFF2-40B4-BE49-F238E27FC236}">
                <a16:creationId xmlns:a16="http://schemas.microsoft.com/office/drawing/2014/main" id="{89DF0B07-EC96-432C-9B3E-9647AA1FEB43}"/>
              </a:ext>
            </a:extLst>
          </p:cNvPr>
          <p:cNvSpPr txBox="1">
            <a:spLocks/>
          </p:cNvSpPr>
          <p:nvPr/>
        </p:nvSpPr>
        <p:spPr>
          <a:xfrm>
            <a:off x="4903690" y="949964"/>
            <a:ext cx="5162364" cy="15875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cs-CZ" sz="1800" b="1" i="0" u="sng" strike="noStrike" kern="1200" cap="none" spc="0" normalizeH="0" baseline="0" noProof="0" dirty="0">
                <a:ln>
                  <a:noFill/>
                </a:ln>
                <a:solidFill>
                  <a:prstClr val="black"/>
                </a:solidFill>
                <a:effectLst/>
                <a:uLnTx/>
                <a:uFillTx/>
                <a:latin typeface="Calibri" panose="020F0502020204030204"/>
                <a:ea typeface="+mn-ea"/>
                <a:cs typeface="+mn-cs"/>
              </a:rPr>
              <a:t>Vysoká energetická hustota</a:t>
            </a:r>
            <a:endPar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Zachovává kompaktnost akumulačního média i při škálovatelnosti velikosti úložiště (netriviální úkol)</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5F6074B-8D80-4A55-A5F5-81DA882FE1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432" r="9759"/>
          <a:stretch/>
        </p:blipFill>
        <p:spPr>
          <a:xfrm rot="5400000">
            <a:off x="156038" y="981938"/>
            <a:ext cx="1993384" cy="1946431"/>
          </a:xfrm>
          <a:prstGeom prst="rect">
            <a:avLst/>
          </a:prstGeom>
        </p:spPr>
      </p:pic>
      <p:pic>
        <p:nvPicPr>
          <p:cNvPr id="10" name="Picture 9">
            <a:extLst>
              <a:ext uri="{FF2B5EF4-FFF2-40B4-BE49-F238E27FC236}">
                <a16:creationId xmlns:a16="http://schemas.microsoft.com/office/drawing/2014/main" id="{E88093FD-709F-4B4C-B755-C653553B43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958646" y="1300481"/>
            <a:ext cx="2804134" cy="2103100"/>
          </a:xfrm>
          <a:prstGeom prst="rect">
            <a:avLst/>
          </a:prstGeom>
        </p:spPr>
      </p:pic>
      <p:sp>
        <p:nvSpPr>
          <p:cNvPr id="12" name="TextBox 11">
            <a:extLst>
              <a:ext uri="{FF2B5EF4-FFF2-40B4-BE49-F238E27FC236}">
                <a16:creationId xmlns:a16="http://schemas.microsoft.com/office/drawing/2014/main" id="{5C6F9E21-B604-463E-925B-2054516CE5EF}"/>
              </a:ext>
            </a:extLst>
          </p:cNvPr>
          <p:cNvSpPr txBox="1"/>
          <p:nvPr/>
        </p:nvSpPr>
        <p:spPr>
          <a:xfrm>
            <a:off x="10013926" y="2378090"/>
            <a:ext cx="127064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UniQ12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white"/>
                </a:solidFill>
                <a:effectLst/>
                <a:uLnTx/>
                <a:uFillTx/>
                <a:latin typeface="Calibri" panose="020F0502020204030204"/>
                <a:ea typeface="+mn-ea"/>
                <a:cs typeface="+mn-cs"/>
              </a:rPr>
              <a:t>Tepelná baterie</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C025BDE8-1540-4A6F-8732-FE86486F1AEC}"/>
              </a:ext>
            </a:extLst>
          </p:cNvPr>
          <p:cNvGrpSpPr/>
          <p:nvPr/>
        </p:nvGrpSpPr>
        <p:grpSpPr>
          <a:xfrm>
            <a:off x="10112404" y="3496235"/>
            <a:ext cx="1966995" cy="3073896"/>
            <a:chOff x="10390313" y="3496235"/>
            <a:chExt cx="1966995" cy="3073896"/>
          </a:xfrm>
        </p:grpSpPr>
        <p:sp>
          <p:nvSpPr>
            <p:cNvPr id="14" name="TextBox 13">
              <a:extLst>
                <a:ext uri="{FF2B5EF4-FFF2-40B4-BE49-F238E27FC236}">
                  <a16:creationId xmlns:a16="http://schemas.microsoft.com/office/drawing/2014/main" id="{66A14540-4941-466F-81CC-39896F45C0BC}"/>
                </a:ext>
              </a:extLst>
            </p:cNvPr>
            <p:cNvSpPr txBox="1"/>
            <p:nvPr/>
          </p:nvSpPr>
          <p:spPr>
            <a:xfrm>
              <a:off x="10390313" y="4815805"/>
              <a:ext cx="1966995" cy="1754326"/>
            </a:xfrm>
            <a:prstGeom prst="rect">
              <a:avLst/>
            </a:prstGeom>
            <a:solidFill>
              <a:schemeClr val="bg1"/>
            </a:solidFill>
            <a:ln w="12700">
              <a:solidFill>
                <a:schemeClr val="bg2">
                  <a:lumMod val="9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Modul</a:t>
              </a:r>
              <a:r>
                <a:rPr kumimoji="0" lang="cs-CZ" sz="1800" b="1" i="0" u="none" strike="noStrike" kern="1200" cap="none" spc="0" normalizeH="0" baseline="0" noProof="0" dirty="0">
                  <a:ln>
                    <a:noFill/>
                  </a:ln>
                  <a:solidFill>
                    <a:srgbClr val="FF0000"/>
                  </a:solidFill>
                  <a:effectLst/>
                  <a:uLnTx/>
                  <a:uFillTx/>
                  <a:latin typeface="Calibri" panose="020F0502020204030204"/>
                  <a:ea typeface="+mn-ea"/>
                  <a:cs typeface="+mn-cs"/>
                </a:rPr>
                <a:t>á</a:t>
              </a: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r</a:t>
              </a:r>
              <a:r>
                <a:rPr kumimoji="0" lang="cs-CZ" sz="1800" b="1" i="0" u="none" strike="noStrike" kern="1200" cap="none" spc="0" normalizeH="0" baseline="0" noProof="0" dirty="0">
                  <a:ln>
                    <a:noFill/>
                  </a:ln>
                  <a:solidFill>
                    <a:srgbClr val="FF0000"/>
                  </a:solidFill>
                  <a:effectLst/>
                  <a:uLnTx/>
                  <a:uFillTx/>
                  <a:latin typeface="Calibri" panose="020F0502020204030204"/>
                  <a:ea typeface="+mn-ea"/>
                  <a:cs typeface="+mn-cs"/>
                </a:rPr>
                <a:t>ní verze</a:t>
              </a:r>
              <a:endPar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14 kWh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75 kW</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err="1">
                  <a:ln>
                    <a:noFill/>
                  </a:ln>
                  <a:solidFill>
                    <a:prstClr val="black"/>
                  </a:solidFill>
                  <a:effectLst/>
                  <a:uLnTx/>
                  <a:uFillTx/>
                  <a:latin typeface="Calibri" panose="020F0502020204030204"/>
                  <a:ea typeface="+mn-ea"/>
                  <a:cs typeface="+mn-cs"/>
                </a:rPr>
                <a:t>prac</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teplota</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58°C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5-80°C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150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Wh</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/L</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5" name="Straight Arrow Connector 14">
              <a:extLst>
                <a:ext uri="{FF2B5EF4-FFF2-40B4-BE49-F238E27FC236}">
                  <a16:creationId xmlns:a16="http://schemas.microsoft.com/office/drawing/2014/main" id="{7B236514-D9A6-42FE-97CB-DB4A6D9354FD}"/>
                </a:ext>
              </a:extLst>
            </p:cNvPr>
            <p:cNvCxnSpPr/>
            <p:nvPr/>
          </p:nvCxnSpPr>
          <p:spPr>
            <a:xfrm flipV="1">
              <a:off x="11149342" y="3496235"/>
              <a:ext cx="0" cy="1319570"/>
            </a:xfrm>
            <a:prstGeom prst="straightConnector1">
              <a:avLst/>
            </a:prstGeom>
            <a:ln w="12700">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16" name="Picture 15">
            <a:extLst>
              <a:ext uri="{FF2B5EF4-FFF2-40B4-BE49-F238E27FC236}">
                <a16:creationId xmlns:a16="http://schemas.microsoft.com/office/drawing/2014/main" id="{C9798D9A-DDEF-4E04-BFD7-8B5FB96197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2801" y="3877116"/>
            <a:ext cx="4249462" cy="2836054"/>
          </a:xfrm>
          <a:prstGeom prst="rect">
            <a:avLst/>
          </a:prstGeom>
        </p:spPr>
      </p:pic>
    </p:spTree>
    <p:extLst>
      <p:ext uri="{BB962C8B-B14F-4D97-AF65-F5344CB8AC3E}">
        <p14:creationId xmlns:p14="http://schemas.microsoft.com/office/powerpoint/2010/main" val="3634600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7E08B8-C03E-423B-BB44-9A6354BADCBE}"/>
              </a:ext>
            </a:extLst>
          </p:cNvPr>
          <p:cNvPicPr/>
          <p:nvPr/>
        </p:nvPicPr>
        <p:blipFill>
          <a:blip r:embed="rId2" cstate="print">
            <a:lum/>
            <a:extLst>
              <a:ext uri="{28A0092B-C50C-407E-A947-70E740481C1C}">
                <a14:useLocalDpi xmlns:a14="http://schemas.microsoft.com/office/drawing/2010/main" val="0"/>
              </a:ext>
            </a:extLst>
          </a:blip>
          <a:stretch>
            <a:fillRect/>
          </a:stretch>
        </p:blipFill>
        <p:spPr>
          <a:xfrm>
            <a:off x="5104000" y="1038970"/>
            <a:ext cx="2431333" cy="1522489"/>
          </a:xfrm>
          <a:prstGeom prst="rect">
            <a:avLst/>
          </a:prstGeom>
        </p:spPr>
      </p:pic>
      <p:sp>
        <p:nvSpPr>
          <p:cNvPr id="2" name="TextBox 1">
            <a:extLst>
              <a:ext uri="{FF2B5EF4-FFF2-40B4-BE49-F238E27FC236}">
                <a16:creationId xmlns:a16="http://schemas.microsoft.com/office/drawing/2014/main" id="{CCDAEE5F-F2D2-48A7-9682-0434C398668B}"/>
              </a:ext>
            </a:extLst>
          </p:cNvPr>
          <p:cNvSpPr txBox="1"/>
          <p:nvPr/>
        </p:nvSpPr>
        <p:spPr>
          <a:xfrm>
            <a:off x="142792" y="208140"/>
            <a:ext cx="11434008" cy="492443"/>
          </a:xfrm>
          <a:prstGeom prst="rect">
            <a:avLst/>
          </a:prstGeom>
          <a:noFill/>
        </p:spPr>
        <p:txBody>
          <a:bodyPr wrap="square" rtlCol="0">
            <a:spAutoFit/>
          </a:bodyPr>
          <a:lstStyle/>
          <a:p>
            <a:r>
              <a:rPr lang="en-GB" sz="2600" dirty="0">
                <a:solidFill>
                  <a:prstClr val="black"/>
                </a:solidFill>
              </a:rPr>
              <a:t>T</a:t>
            </a:r>
            <a:r>
              <a:rPr lang="cs-CZ" sz="2600" dirty="0" err="1">
                <a:solidFill>
                  <a:prstClr val="black"/>
                </a:solidFill>
              </a:rPr>
              <a:t>isíce</a:t>
            </a:r>
            <a:r>
              <a:rPr lang="cs-CZ" sz="2600" dirty="0">
                <a:solidFill>
                  <a:prstClr val="black"/>
                </a:solidFill>
              </a:rPr>
              <a:t> instalací s bateriemi </a:t>
            </a:r>
            <a:r>
              <a:rPr lang="cs-CZ" sz="2600" dirty="0" err="1">
                <a:solidFill>
                  <a:prstClr val="black"/>
                </a:solidFill>
              </a:rPr>
              <a:t>Sunamp</a:t>
            </a:r>
            <a:endParaRPr lang="en-GB" sz="2600" dirty="0">
              <a:solidFill>
                <a:prstClr val="black"/>
              </a:solidFill>
            </a:endParaRPr>
          </a:p>
        </p:txBody>
      </p:sp>
      <p:pic>
        <p:nvPicPr>
          <p:cNvPr id="4" name="Picture 3">
            <a:extLst>
              <a:ext uri="{FF2B5EF4-FFF2-40B4-BE49-F238E27FC236}">
                <a16:creationId xmlns:a16="http://schemas.microsoft.com/office/drawing/2014/main" id="{1C6687DA-F60C-4764-B25F-456EFCDE1F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7457" y="1106486"/>
            <a:ext cx="1914427" cy="2688966"/>
          </a:xfrm>
          <a:prstGeom prst="rect">
            <a:avLst/>
          </a:prstGeom>
        </p:spPr>
      </p:pic>
      <p:pic>
        <p:nvPicPr>
          <p:cNvPr id="5" name="Picture 4">
            <a:extLst>
              <a:ext uri="{FF2B5EF4-FFF2-40B4-BE49-F238E27FC236}">
                <a16:creationId xmlns:a16="http://schemas.microsoft.com/office/drawing/2014/main" id="{F9334F93-18C2-4187-BAF6-332FF9C048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7979" y="1038971"/>
            <a:ext cx="3081901" cy="1522490"/>
          </a:xfrm>
          <a:prstGeom prst="rect">
            <a:avLst/>
          </a:prstGeom>
        </p:spPr>
      </p:pic>
      <p:pic>
        <p:nvPicPr>
          <p:cNvPr id="8" name="Picture 7">
            <a:extLst>
              <a:ext uri="{FF2B5EF4-FFF2-40B4-BE49-F238E27FC236}">
                <a16:creationId xmlns:a16="http://schemas.microsoft.com/office/drawing/2014/main" id="{B27DAE28-67AA-41DB-9D86-17D1E7F244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689" y="2677757"/>
            <a:ext cx="2342430" cy="1754981"/>
          </a:xfrm>
          <a:prstGeom prst="rect">
            <a:avLst/>
          </a:prstGeom>
        </p:spPr>
      </p:pic>
      <p:pic>
        <p:nvPicPr>
          <p:cNvPr id="9" name="Picture 2" descr="Kitchen 1.jpg">
            <a:extLst>
              <a:ext uri="{FF2B5EF4-FFF2-40B4-BE49-F238E27FC236}">
                <a16:creationId xmlns:a16="http://schemas.microsoft.com/office/drawing/2014/main" id="{610EB93E-81CE-4814-90E4-1670DA5C10D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15219" y="4722632"/>
            <a:ext cx="3186601" cy="20832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FDC8D83-513A-4B5F-A658-7FC10538F4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1881" y="4184103"/>
            <a:ext cx="1840618" cy="2490248"/>
          </a:xfrm>
          <a:prstGeom prst="rect">
            <a:avLst/>
          </a:prstGeom>
        </p:spPr>
      </p:pic>
      <p:pic>
        <p:nvPicPr>
          <p:cNvPr id="13" name="Picture 12">
            <a:extLst>
              <a:ext uri="{FF2B5EF4-FFF2-40B4-BE49-F238E27FC236}">
                <a16:creationId xmlns:a16="http://schemas.microsoft.com/office/drawing/2014/main" id="{B018D832-1D33-476F-B0F9-141DEB01D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51596" y="2677755"/>
            <a:ext cx="1176568" cy="1785438"/>
          </a:xfrm>
          <a:prstGeom prst="rect">
            <a:avLst/>
          </a:prstGeom>
        </p:spPr>
      </p:pic>
      <p:pic>
        <p:nvPicPr>
          <p:cNvPr id="14" name="Picture 13" descr="cid:image007.jpg@01D00D78.CA284DE0">
            <a:extLst>
              <a:ext uri="{FF2B5EF4-FFF2-40B4-BE49-F238E27FC236}">
                <a16:creationId xmlns:a16="http://schemas.microsoft.com/office/drawing/2014/main" id="{6D492DC9-13EB-4424-A2C5-F2F7BE593980}"/>
              </a:ext>
            </a:extLst>
          </p:cNvPr>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5493755" y="2636559"/>
            <a:ext cx="2580696" cy="17854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wirral twelve quays campus">
            <a:extLst>
              <a:ext uri="{FF2B5EF4-FFF2-40B4-BE49-F238E27FC236}">
                <a16:creationId xmlns:a16="http://schemas.microsoft.com/office/drawing/2014/main" id="{54912394-ED52-4E4E-9DFF-C4B670CB804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46429" y="4731705"/>
            <a:ext cx="2919278" cy="19426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64734BB-FEFE-E247-BE55-F578C8DD8B5A}"/>
              </a:ext>
            </a:extLst>
          </p:cNvPr>
          <p:cNvSpPr txBox="1"/>
          <p:nvPr/>
        </p:nvSpPr>
        <p:spPr>
          <a:xfrm>
            <a:off x="10459608" y="1106486"/>
            <a:ext cx="1626559" cy="1323439"/>
          </a:xfrm>
          <a:prstGeom prst="rect">
            <a:avLst/>
          </a:prstGeom>
          <a:noFill/>
        </p:spPr>
        <p:txBody>
          <a:bodyPr wrap="square" rtlCol="0">
            <a:spAutoFit/>
          </a:bodyPr>
          <a:lstStyle/>
          <a:p>
            <a:pPr algn="l"/>
            <a:r>
              <a:rPr lang="en-GB" sz="1600" dirty="0"/>
              <a:t>150 </a:t>
            </a:r>
            <a:r>
              <a:rPr lang="cs-CZ" sz="1600" dirty="0"/>
              <a:t>zásobníků na teplou vodu nahrazeno tepelnými bateriemi</a:t>
            </a:r>
            <a:endParaRPr lang="en-US" sz="1600" dirty="0"/>
          </a:p>
        </p:txBody>
      </p:sp>
      <p:sp>
        <p:nvSpPr>
          <p:cNvPr id="6" name="TextBox 5">
            <a:extLst>
              <a:ext uri="{FF2B5EF4-FFF2-40B4-BE49-F238E27FC236}">
                <a16:creationId xmlns:a16="http://schemas.microsoft.com/office/drawing/2014/main" id="{17CE7DF7-50D4-DD4F-BE93-42669B7C611A}"/>
              </a:ext>
            </a:extLst>
          </p:cNvPr>
          <p:cNvSpPr txBox="1"/>
          <p:nvPr/>
        </p:nvSpPr>
        <p:spPr>
          <a:xfrm>
            <a:off x="10459607" y="4096597"/>
            <a:ext cx="1626559" cy="923330"/>
          </a:xfrm>
          <a:prstGeom prst="rect">
            <a:avLst/>
          </a:prstGeom>
          <a:noFill/>
        </p:spPr>
        <p:txBody>
          <a:bodyPr wrap="square" rtlCol="0">
            <a:spAutoFit/>
          </a:bodyPr>
          <a:lstStyle/>
          <a:p>
            <a:pPr algn="l"/>
            <a:r>
              <a:rPr lang="cs-CZ" dirty="0"/>
              <a:t>Inovativní umístění baterie</a:t>
            </a:r>
            <a:endParaRPr lang="en-US" dirty="0"/>
          </a:p>
        </p:txBody>
      </p:sp>
      <p:sp>
        <p:nvSpPr>
          <p:cNvPr id="11" name="TextBox 10">
            <a:extLst>
              <a:ext uri="{FF2B5EF4-FFF2-40B4-BE49-F238E27FC236}">
                <a16:creationId xmlns:a16="http://schemas.microsoft.com/office/drawing/2014/main" id="{6BB55FF5-1359-954A-ADB0-1E279611C195}"/>
              </a:ext>
            </a:extLst>
          </p:cNvPr>
          <p:cNvSpPr txBox="1"/>
          <p:nvPr/>
        </p:nvSpPr>
        <p:spPr>
          <a:xfrm>
            <a:off x="142792" y="4350870"/>
            <a:ext cx="1626559" cy="1323439"/>
          </a:xfrm>
          <a:prstGeom prst="rect">
            <a:avLst/>
          </a:prstGeom>
          <a:noFill/>
        </p:spPr>
        <p:txBody>
          <a:bodyPr wrap="square" rtlCol="0">
            <a:spAutoFit/>
          </a:bodyPr>
          <a:lstStyle/>
          <a:p>
            <a:pPr algn="l"/>
            <a:r>
              <a:rPr lang="cs-CZ" sz="1600" dirty="0"/>
              <a:t>Použito v prestižním projektu </a:t>
            </a:r>
            <a:r>
              <a:rPr lang="en-GB" sz="1600" dirty="0" err="1"/>
              <a:t>Passivhaus</a:t>
            </a:r>
            <a:r>
              <a:rPr lang="en-GB" sz="1600" dirty="0"/>
              <a:t> </a:t>
            </a:r>
            <a:r>
              <a:rPr lang="cs-CZ" sz="1600" dirty="0"/>
              <a:t>–viz. </a:t>
            </a:r>
            <a:r>
              <a:rPr lang="en-GB" sz="1600" dirty="0">
                <a:hlinkClick r:id="rId12"/>
              </a:rPr>
              <a:t>Grand Designs</a:t>
            </a:r>
            <a:endParaRPr lang="en-US" sz="1600" dirty="0"/>
          </a:p>
        </p:txBody>
      </p:sp>
      <p:sp>
        <p:nvSpPr>
          <p:cNvPr id="12" name="TextBox 11">
            <a:extLst>
              <a:ext uri="{FF2B5EF4-FFF2-40B4-BE49-F238E27FC236}">
                <a16:creationId xmlns:a16="http://schemas.microsoft.com/office/drawing/2014/main" id="{99CA124C-BEAA-784F-BA12-3DE2ED0B0FB9}"/>
              </a:ext>
            </a:extLst>
          </p:cNvPr>
          <p:cNvSpPr txBox="1"/>
          <p:nvPr/>
        </p:nvSpPr>
        <p:spPr>
          <a:xfrm>
            <a:off x="169847" y="922675"/>
            <a:ext cx="1626559" cy="830997"/>
          </a:xfrm>
          <a:prstGeom prst="rect">
            <a:avLst/>
          </a:prstGeom>
          <a:noFill/>
        </p:spPr>
        <p:txBody>
          <a:bodyPr wrap="square" rtlCol="0">
            <a:spAutoFit/>
          </a:bodyPr>
          <a:lstStyle/>
          <a:p>
            <a:pPr algn="l"/>
            <a:r>
              <a:rPr lang="cs-CZ" sz="1600" dirty="0"/>
              <a:t>Menší ústřední topení s tepelnou baterií</a:t>
            </a:r>
            <a:endParaRPr lang="en-US" sz="1600" dirty="0"/>
          </a:p>
        </p:txBody>
      </p:sp>
      <p:sp>
        <p:nvSpPr>
          <p:cNvPr id="22" name="TextBox 21">
            <a:extLst>
              <a:ext uri="{FF2B5EF4-FFF2-40B4-BE49-F238E27FC236}">
                <a16:creationId xmlns:a16="http://schemas.microsoft.com/office/drawing/2014/main" id="{50C93E0C-72C7-2446-94E9-0E384B604BC0}"/>
              </a:ext>
            </a:extLst>
          </p:cNvPr>
          <p:cNvSpPr txBox="1"/>
          <p:nvPr/>
        </p:nvSpPr>
        <p:spPr>
          <a:xfrm>
            <a:off x="169130" y="2762160"/>
            <a:ext cx="1626559" cy="830997"/>
          </a:xfrm>
          <a:prstGeom prst="rect">
            <a:avLst/>
          </a:prstGeom>
          <a:noFill/>
        </p:spPr>
        <p:txBody>
          <a:bodyPr wrap="square" rtlCol="0">
            <a:spAutoFit/>
          </a:bodyPr>
          <a:lstStyle/>
          <a:p>
            <a:pPr algn="l"/>
            <a:r>
              <a:rPr lang="cs-CZ" sz="1600" dirty="0"/>
              <a:t>Obecní dům s FV</a:t>
            </a:r>
            <a:r>
              <a:rPr lang="en-GB" sz="1600" dirty="0"/>
              <a:t>, 2x </a:t>
            </a:r>
            <a:r>
              <a:rPr lang="cs-CZ" sz="1600" dirty="0"/>
              <a:t>TČ a tepelnou baterií</a:t>
            </a:r>
            <a:endParaRPr lang="en-US" sz="1600" dirty="0"/>
          </a:p>
        </p:txBody>
      </p:sp>
      <p:pic>
        <p:nvPicPr>
          <p:cNvPr id="17" name="Picture 16" descr="A picture containing clipart&#10;&#10;Description automatically generated">
            <a:extLst>
              <a:ext uri="{FF2B5EF4-FFF2-40B4-BE49-F238E27FC236}">
                <a16:creationId xmlns:a16="http://schemas.microsoft.com/office/drawing/2014/main" id="{EC18D703-5BD8-48E5-9E5D-70AB748DF3B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49864" y="136523"/>
            <a:ext cx="2027612" cy="611061"/>
          </a:xfrm>
          <a:prstGeom prst="rect">
            <a:avLst/>
          </a:prstGeom>
        </p:spPr>
      </p:pic>
    </p:spTree>
    <p:extLst>
      <p:ext uri="{BB962C8B-B14F-4D97-AF65-F5344CB8AC3E}">
        <p14:creationId xmlns:p14="http://schemas.microsoft.com/office/powerpoint/2010/main" val="269648786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123583" y="2250456"/>
            <a:ext cx="2408968" cy="1806727"/>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264767" y="2191917"/>
            <a:ext cx="2360864" cy="1770649"/>
          </a:xfrm>
          <a:prstGeom prst="rect">
            <a:avLst/>
          </a:prstGeom>
        </p:spPr>
      </p:pic>
      <p:sp>
        <p:nvSpPr>
          <p:cNvPr id="14" name="TextBox 13"/>
          <p:cNvSpPr txBox="1"/>
          <p:nvPr/>
        </p:nvSpPr>
        <p:spPr>
          <a:xfrm>
            <a:off x="513827" y="4615533"/>
            <a:ext cx="4593614" cy="1814082"/>
          </a:xfrm>
          <a:prstGeom prst="rect">
            <a:avLst/>
          </a:prstGeom>
          <a:noFill/>
        </p:spPr>
        <p:txBody>
          <a:bodyPr wrap="none" lIns="0" tIns="0" rIns="0" bIns="0" rtlCol="0">
            <a:noAutofit/>
          </a:bodyPr>
          <a:lstStyle/>
          <a:p>
            <a:pPr marL="285744" indent="-285744">
              <a:buFont typeface="Arial" panose="020B0604020202020204" pitchFamily="34" charset="0"/>
              <a:buChar char="•"/>
            </a:pPr>
            <a:r>
              <a:rPr lang="cs-CZ" sz="2400" dirty="0">
                <a:latin typeface="+mj-lt"/>
              </a:rPr>
              <a:t>Spotřeba elektřiny snížena díky FV panelům</a:t>
            </a:r>
            <a:endParaRPr lang="en-GB" sz="2400" dirty="0">
              <a:latin typeface="+mj-lt"/>
            </a:endParaRPr>
          </a:p>
          <a:p>
            <a:pPr marL="285744" indent="-285744">
              <a:buFont typeface="Arial" panose="020B0604020202020204" pitchFamily="34" charset="0"/>
              <a:buChar char="•"/>
            </a:pPr>
            <a:endParaRPr lang="en-GB" sz="2400" b="1" dirty="0">
              <a:latin typeface="+mj-lt"/>
            </a:endParaRPr>
          </a:p>
          <a:p>
            <a:pPr marL="285744" indent="-285744">
              <a:buFont typeface="Arial" panose="020B0604020202020204" pitchFamily="34" charset="0"/>
              <a:buChar char="•"/>
            </a:pPr>
            <a:endParaRPr lang="en-GB" sz="2400" b="1" dirty="0">
              <a:latin typeface="+mj-lt"/>
            </a:endParaRPr>
          </a:p>
          <a:p>
            <a:pPr marL="285744" indent="-285744">
              <a:buFont typeface="Arial" panose="020B0604020202020204" pitchFamily="34" charset="0"/>
              <a:buChar char="•"/>
            </a:pPr>
            <a:r>
              <a:rPr lang="cs-CZ" sz="2400" dirty="0">
                <a:latin typeface="+mj-lt"/>
              </a:rPr>
              <a:t>Spotřeba elektřiny snížena díky FV panelům+ </a:t>
            </a:r>
            <a:r>
              <a:rPr lang="cs-CZ" sz="2400" dirty="0" err="1">
                <a:latin typeface="+mj-lt"/>
              </a:rPr>
              <a:t>Sunamp</a:t>
            </a:r>
            <a:r>
              <a:rPr lang="cs-CZ" sz="2400" dirty="0">
                <a:latin typeface="+mj-lt"/>
              </a:rPr>
              <a:t> </a:t>
            </a:r>
            <a:r>
              <a:rPr lang="cs-CZ" sz="2400" dirty="0" err="1">
                <a:latin typeface="+mj-lt"/>
              </a:rPr>
              <a:t>bat</a:t>
            </a:r>
            <a:r>
              <a:rPr lang="cs-CZ" sz="2400" dirty="0">
                <a:latin typeface="+mj-lt"/>
              </a:rPr>
              <a:t>. </a:t>
            </a:r>
            <a:endParaRPr lang="en-GB" sz="2400" dirty="0">
              <a:latin typeface="+mj-lt"/>
            </a:endParaRPr>
          </a:p>
        </p:txBody>
      </p:sp>
      <p:sp>
        <p:nvSpPr>
          <p:cNvPr id="15" name="TextBox 14"/>
          <p:cNvSpPr txBox="1"/>
          <p:nvPr/>
        </p:nvSpPr>
        <p:spPr>
          <a:xfrm>
            <a:off x="8485749" y="4615533"/>
            <a:ext cx="2228808" cy="740361"/>
          </a:xfrm>
          <a:prstGeom prst="rect">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none" lIns="0" tIns="0" rIns="0" bIns="0" rtlCol="0">
            <a:noAutofit/>
          </a:bodyPr>
          <a:lstStyle/>
          <a:p>
            <a:r>
              <a:rPr lang="cs-CZ" sz="2400" b="1" dirty="0">
                <a:latin typeface="+mj-lt"/>
              </a:rPr>
              <a:t>Úspora </a:t>
            </a:r>
            <a:r>
              <a:rPr lang="en-GB" sz="2400" b="1" dirty="0">
                <a:latin typeface="+mj-lt"/>
              </a:rPr>
              <a:t>£101</a:t>
            </a:r>
            <a:r>
              <a:rPr lang="cs-CZ" sz="2400" b="1" dirty="0">
                <a:latin typeface="+mj-lt"/>
              </a:rPr>
              <a:t> (3030 Kč)</a:t>
            </a:r>
            <a:endParaRPr lang="en-GB" sz="2400" dirty="0">
              <a:latin typeface="+mj-lt"/>
            </a:endParaRPr>
          </a:p>
          <a:p>
            <a:endParaRPr lang="en-GB" sz="2400" b="1" dirty="0">
              <a:latin typeface="+mj-lt"/>
            </a:endParaRPr>
          </a:p>
          <a:p>
            <a:endParaRPr lang="en-GB" sz="2400" b="1" dirty="0">
              <a:latin typeface="+mj-lt"/>
            </a:endParaRPr>
          </a:p>
          <a:p>
            <a:r>
              <a:rPr lang="cs-CZ" sz="2400" b="1" dirty="0"/>
              <a:t>Úspora </a:t>
            </a:r>
            <a:r>
              <a:rPr lang="en-GB" sz="2400" b="1" dirty="0">
                <a:latin typeface="+mj-lt"/>
              </a:rPr>
              <a:t>£74 </a:t>
            </a:r>
            <a:r>
              <a:rPr lang="cs-CZ" sz="2400" b="1" dirty="0">
                <a:latin typeface="+mj-lt"/>
              </a:rPr>
              <a:t>  (</a:t>
            </a:r>
            <a:r>
              <a:rPr lang="en-GB" sz="2400" b="1" dirty="0">
                <a:latin typeface="+mj-lt"/>
              </a:rPr>
              <a:t>2220</a:t>
            </a:r>
            <a:r>
              <a:rPr lang="cs-CZ" sz="2400" b="1" dirty="0">
                <a:latin typeface="+mj-lt"/>
              </a:rPr>
              <a:t> Kč)</a:t>
            </a:r>
            <a:endParaRPr lang="en-GB" sz="2400" dirty="0">
              <a:latin typeface="+mj-lt"/>
            </a:endParaRPr>
          </a:p>
          <a:p>
            <a:endParaRPr lang="en-GB" sz="2400" b="1" dirty="0">
              <a:solidFill>
                <a:schemeClr val="accent2"/>
              </a:solidFill>
            </a:endParaRPr>
          </a:p>
          <a:p>
            <a:endParaRPr lang="en-GB" sz="2400" b="1" dirty="0">
              <a:solidFill>
                <a:schemeClr val="accent2"/>
              </a:solidFill>
            </a:endParaRPr>
          </a:p>
        </p:txBody>
      </p:sp>
      <p:pic>
        <p:nvPicPr>
          <p:cNvPr id="12" name="Picture Placeholder 5">
            <a:extLst>
              <a:ext uri="{FF2B5EF4-FFF2-40B4-BE49-F238E27FC236}">
                <a16:creationId xmlns:a16="http://schemas.microsoft.com/office/drawing/2014/main" id="{726738EB-F19F-4CAE-809A-A4F7E5F334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723" t="-1451" r="20039" b="1451"/>
          <a:stretch/>
        </p:blipFill>
        <p:spPr>
          <a:xfrm>
            <a:off x="6607540" y="1896809"/>
            <a:ext cx="2242436" cy="2360864"/>
          </a:xfrm>
          <a:prstGeom prst="rect">
            <a:avLst/>
          </a:prstGeom>
        </p:spPr>
      </p:pic>
      <p:sp>
        <p:nvSpPr>
          <p:cNvPr id="3" name="TextBox 2">
            <a:extLst>
              <a:ext uri="{FF2B5EF4-FFF2-40B4-BE49-F238E27FC236}">
                <a16:creationId xmlns:a16="http://schemas.microsoft.com/office/drawing/2014/main" id="{1D60D86B-466F-461B-A2C0-AAC015EC10B7}"/>
              </a:ext>
            </a:extLst>
          </p:cNvPr>
          <p:cNvSpPr txBox="1"/>
          <p:nvPr/>
        </p:nvSpPr>
        <p:spPr>
          <a:xfrm>
            <a:off x="1421147" y="1335426"/>
            <a:ext cx="9034984" cy="461665"/>
          </a:xfrm>
          <a:prstGeom prst="rect">
            <a:avLst/>
          </a:prstGeom>
          <a:noFill/>
        </p:spPr>
        <p:txBody>
          <a:bodyPr wrap="square" rtlCol="0">
            <a:spAutoFit/>
          </a:bodyPr>
          <a:lstStyle/>
          <a:p>
            <a:pPr>
              <a:spcBef>
                <a:spcPct val="0"/>
              </a:spcBef>
            </a:pPr>
            <a:r>
              <a:rPr lang="cs-CZ" sz="2400" dirty="0">
                <a:latin typeface="+mj-lt"/>
              </a:rPr>
              <a:t>FV panely</a:t>
            </a:r>
            <a:r>
              <a:rPr lang="en-GB" sz="2400" dirty="0">
                <a:latin typeface="+mj-lt"/>
              </a:rPr>
              <a:t>, </a:t>
            </a:r>
            <a:r>
              <a:rPr lang="cs-CZ" sz="2400" dirty="0">
                <a:latin typeface="+mj-lt"/>
              </a:rPr>
              <a:t>kotel </a:t>
            </a:r>
            <a:r>
              <a:rPr lang="cs-CZ" sz="2400" dirty="0" err="1">
                <a:latin typeface="+mj-lt"/>
              </a:rPr>
              <a:t>TUV+topení</a:t>
            </a:r>
            <a:r>
              <a:rPr lang="cs-CZ" sz="2400" dirty="0">
                <a:latin typeface="+mj-lt"/>
              </a:rPr>
              <a:t> + </a:t>
            </a:r>
            <a:r>
              <a:rPr lang="en-GB" sz="2400" dirty="0" err="1">
                <a:latin typeface="+mj-lt"/>
              </a:rPr>
              <a:t>Sunamp</a:t>
            </a:r>
            <a:r>
              <a:rPr lang="en-GB" sz="2400" dirty="0">
                <a:latin typeface="+mj-lt"/>
              </a:rPr>
              <a:t> </a:t>
            </a:r>
            <a:r>
              <a:rPr lang="cs-CZ" sz="2400" dirty="0">
                <a:latin typeface="+mj-lt"/>
              </a:rPr>
              <a:t>baterie</a:t>
            </a:r>
            <a:endParaRPr lang="en-GB" sz="2400" dirty="0">
              <a:latin typeface="+mj-lt"/>
            </a:endParaRPr>
          </a:p>
        </p:txBody>
      </p:sp>
      <p:sp>
        <p:nvSpPr>
          <p:cNvPr id="2" name="TextBox 1">
            <a:extLst>
              <a:ext uri="{FF2B5EF4-FFF2-40B4-BE49-F238E27FC236}">
                <a16:creationId xmlns:a16="http://schemas.microsoft.com/office/drawing/2014/main" id="{C29154A2-0597-4364-A75E-6FC9FA30F0A2}"/>
              </a:ext>
            </a:extLst>
          </p:cNvPr>
          <p:cNvSpPr txBox="1"/>
          <p:nvPr/>
        </p:nvSpPr>
        <p:spPr>
          <a:xfrm>
            <a:off x="0" y="196924"/>
            <a:ext cx="11301922" cy="615553"/>
          </a:xfrm>
          <a:prstGeom prst="rect">
            <a:avLst/>
          </a:prstGeom>
          <a:noFill/>
        </p:spPr>
        <p:txBody>
          <a:bodyPr wrap="square" rtlCol="0">
            <a:spAutoFit/>
          </a:bodyPr>
          <a:lstStyle/>
          <a:p>
            <a:r>
              <a:rPr lang="cs-CZ" sz="3400" dirty="0">
                <a:ea typeface="+mj-ea"/>
                <a:cs typeface="+mj-cs"/>
              </a:rPr>
              <a:t> </a:t>
            </a:r>
            <a:r>
              <a:rPr lang="en-GB" sz="3400" dirty="0">
                <a:ea typeface="+mj-ea"/>
                <a:cs typeface="+mj-cs"/>
              </a:rPr>
              <a:t>650 </a:t>
            </a:r>
            <a:r>
              <a:rPr lang="cs-CZ" sz="3400" dirty="0">
                <a:ea typeface="+mj-ea"/>
                <a:cs typeface="+mj-cs"/>
              </a:rPr>
              <a:t>sad FV + kotel + baterie </a:t>
            </a:r>
            <a:r>
              <a:rPr lang="en-GB" sz="3400" dirty="0" err="1">
                <a:ea typeface="+mj-ea"/>
                <a:cs typeface="+mj-cs"/>
              </a:rPr>
              <a:t>Sunamp</a:t>
            </a:r>
            <a:endParaRPr lang="en-GB" sz="3400" dirty="0">
              <a:ea typeface="+mj-ea"/>
              <a:cs typeface="+mj-cs"/>
            </a:endParaRPr>
          </a:p>
        </p:txBody>
      </p:sp>
      <p:pic>
        <p:nvPicPr>
          <p:cNvPr id="9" name="Picture 8" descr="A picture containing clipart&#10;&#10;Description automatically generated">
            <a:extLst>
              <a:ext uri="{FF2B5EF4-FFF2-40B4-BE49-F238E27FC236}">
                <a16:creationId xmlns:a16="http://schemas.microsoft.com/office/drawing/2014/main" id="{C2C3A7EC-3954-409B-AFAF-681896A35F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49864" y="136523"/>
            <a:ext cx="2027612" cy="611061"/>
          </a:xfrm>
          <a:prstGeom prst="rect">
            <a:avLst/>
          </a:prstGeom>
        </p:spPr>
      </p:pic>
    </p:spTree>
    <p:extLst>
      <p:ext uri="{BB962C8B-B14F-4D97-AF65-F5344CB8AC3E}">
        <p14:creationId xmlns:p14="http://schemas.microsoft.com/office/powerpoint/2010/main" val="320395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6" descr="C:\Users\EvanTuer\AppData\Local\Microsoft\Windows\INetCache\Content.Word\bat1.png">
            <a:extLst>
              <a:ext uri="{FF2B5EF4-FFF2-40B4-BE49-F238E27FC236}">
                <a16:creationId xmlns:a16="http://schemas.microsoft.com/office/drawing/2014/main" id="{A12AB4FC-2CFE-4000-A8D5-999A9EDC9629}"/>
              </a:ext>
            </a:extLst>
          </p:cNvPr>
          <p:cNvPicPr>
            <a:picLocks/>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62282" y="3429000"/>
            <a:ext cx="1892886" cy="1380457"/>
          </a:xfrm>
          <a:prstGeom prst="rect">
            <a:avLst/>
          </a:prstGeom>
          <a:noFill/>
          <a:ln>
            <a:noFill/>
          </a:ln>
        </p:spPr>
      </p:pic>
      <p:sp>
        <p:nvSpPr>
          <p:cNvPr id="2" name="Title 1"/>
          <p:cNvSpPr>
            <a:spLocks noGrp="1"/>
          </p:cNvSpPr>
          <p:nvPr>
            <p:ph type="title"/>
          </p:nvPr>
        </p:nvSpPr>
        <p:spPr>
          <a:xfrm>
            <a:off x="258881" y="-47755"/>
            <a:ext cx="10515600" cy="935525"/>
          </a:xfrm>
        </p:spPr>
        <p:txBody>
          <a:bodyPr>
            <a:normAutofit/>
          </a:bodyPr>
          <a:lstStyle/>
          <a:p>
            <a:r>
              <a:rPr lang="cs-CZ" sz="4000" dirty="0"/>
              <a:t>Klíčové charakteristiky technologie </a:t>
            </a:r>
            <a:r>
              <a:rPr lang="en-GB" sz="4000" dirty="0" err="1"/>
              <a:t>Sunamp</a:t>
            </a:r>
            <a:endParaRPr lang="en-US" sz="4000" dirty="0"/>
          </a:p>
        </p:txBody>
      </p:sp>
      <p:sp>
        <p:nvSpPr>
          <p:cNvPr id="7" name="Content Placeholder 6">
            <a:extLst>
              <a:ext uri="{FF2B5EF4-FFF2-40B4-BE49-F238E27FC236}">
                <a16:creationId xmlns:a16="http://schemas.microsoft.com/office/drawing/2014/main" id="{FFA83A89-36D9-4E36-95DB-FD5EEF0DA4A7}"/>
              </a:ext>
            </a:extLst>
          </p:cNvPr>
          <p:cNvSpPr>
            <a:spLocks noGrp="1"/>
          </p:cNvSpPr>
          <p:nvPr>
            <p:ph idx="1"/>
          </p:nvPr>
        </p:nvSpPr>
        <p:spPr>
          <a:xfrm>
            <a:off x="100838" y="1766621"/>
            <a:ext cx="9961444" cy="4705214"/>
          </a:xfrm>
        </p:spPr>
        <p:txBody>
          <a:bodyPr>
            <a:noAutofit/>
          </a:bodyPr>
          <a:lstStyle/>
          <a:p>
            <a:pPr>
              <a:lnSpc>
                <a:spcPct val="80000"/>
              </a:lnSpc>
              <a:spcBef>
                <a:spcPts val="600"/>
              </a:spcBef>
              <a:buClr>
                <a:srgbClr val="C00000"/>
              </a:buClr>
              <a:buFont typeface="Wingdings" panose="05000000000000000000" pitchFamily="2" charset="2"/>
              <a:buChar char="§"/>
            </a:pPr>
            <a:r>
              <a:rPr lang="cs-CZ" sz="2400" b="1" dirty="0"/>
              <a:t>Tepelné baterie</a:t>
            </a:r>
            <a:r>
              <a:rPr lang="cs-CZ" sz="2400" dirty="0"/>
              <a:t> </a:t>
            </a:r>
            <a:r>
              <a:rPr lang="en-US" sz="2400" dirty="0" err="1"/>
              <a:t>Sunamp</a:t>
            </a:r>
            <a:r>
              <a:rPr lang="en-US" sz="2400" dirty="0"/>
              <a:t> </a:t>
            </a:r>
            <a:r>
              <a:rPr lang="cs-CZ" sz="2400" dirty="0"/>
              <a:t>jsou světově nejefektivnějším způsobem ukládání tepelné energie</a:t>
            </a:r>
            <a:endParaRPr lang="en-US" sz="2400" dirty="0"/>
          </a:p>
          <a:p>
            <a:pPr lvl="1">
              <a:lnSpc>
                <a:spcPct val="80000"/>
              </a:lnSpc>
              <a:spcBef>
                <a:spcPts val="600"/>
              </a:spcBef>
              <a:spcAft>
                <a:spcPts val="600"/>
              </a:spcAft>
              <a:buClr>
                <a:srgbClr val="C00000"/>
              </a:buClr>
              <a:buFont typeface="Calibri" panose="020F0502020204030204" pitchFamily="34" charset="0"/>
              <a:buChar char="̶"/>
            </a:pPr>
            <a:r>
              <a:rPr lang="cs-CZ" dirty="0"/>
              <a:t>S výhodou nahrazují zásobníky teplé vody </a:t>
            </a:r>
            <a:r>
              <a:rPr lang="en-GB" dirty="0"/>
              <a:t>(43</a:t>
            </a:r>
            <a:r>
              <a:rPr lang="cs-CZ" dirty="0"/>
              <a:t> –</a:t>
            </a:r>
            <a:r>
              <a:rPr lang="en-GB" dirty="0"/>
              <a:t> 107</a:t>
            </a:r>
            <a:r>
              <a:rPr lang="cs-CZ" dirty="0"/>
              <a:t> </a:t>
            </a:r>
            <a:r>
              <a:rPr lang="en-GB" dirty="0"/>
              <a:t>m</a:t>
            </a:r>
            <a:r>
              <a:rPr lang="cs-CZ" dirty="0" err="1"/>
              <a:t>il</a:t>
            </a:r>
            <a:r>
              <a:rPr lang="cs-CZ" dirty="0"/>
              <a:t> ohřevů vody prodáno celosvětově za rok</a:t>
            </a:r>
            <a:r>
              <a:rPr lang="en-GB" dirty="0"/>
              <a:t>, </a:t>
            </a:r>
            <a:r>
              <a:rPr lang="cs-CZ" dirty="0"/>
              <a:t>trh velikosti cca </a:t>
            </a:r>
            <a:r>
              <a:rPr lang="en-GB" dirty="0"/>
              <a:t>50</a:t>
            </a:r>
            <a:r>
              <a:rPr lang="cs-CZ" dirty="0"/>
              <a:t> mld USD </a:t>
            </a:r>
            <a:r>
              <a:rPr lang="en-GB" dirty="0"/>
              <a:t>)</a:t>
            </a:r>
          </a:p>
          <a:p>
            <a:pPr lvl="1">
              <a:lnSpc>
                <a:spcPct val="80000"/>
              </a:lnSpc>
              <a:spcBef>
                <a:spcPts val="600"/>
              </a:spcBef>
              <a:spcAft>
                <a:spcPts val="600"/>
              </a:spcAft>
              <a:buClr>
                <a:srgbClr val="C00000"/>
              </a:buClr>
              <a:buFont typeface="Calibri" panose="020F0502020204030204" pitchFamily="34" charset="0"/>
              <a:buChar char="̶"/>
            </a:pPr>
            <a:r>
              <a:rPr lang="cs-CZ" dirty="0"/>
              <a:t>Výkonově nadřazující parametry</a:t>
            </a:r>
            <a:r>
              <a:rPr lang="en-GB" dirty="0"/>
              <a:t> (</a:t>
            </a:r>
            <a:r>
              <a:rPr lang="cs-CZ" dirty="0"/>
              <a:t>kompaktnost</a:t>
            </a:r>
            <a:r>
              <a:rPr lang="en-GB" dirty="0"/>
              <a:t>, </a:t>
            </a:r>
            <a:r>
              <a:rPr lang="en-GB" dirty="0" err="1"/>
              <a:t>energ</a:t>
            </a:r>
            <a:r>
              <a:rPr lang="cs-CZ" dirty="0"/>
              <a:t>etická hustota</a:t>
            </a:r>
            <a:r>
              <a:rPr lang="en-GB" dirty="0"/>
              <a:t>, </a:t>
            </a:r>
            <a:r>
              <a:rPr lang="cs-CZ" dirty="0"/>
              <a:t>účinnost</a:t>
            </a:r>
            <a:r>
              <a:rPr lang="en-GB" dirty="0"/>
              <a:t>, </a:t>
            </a:r>
            <a:r>
              <a:rPr lang="cs-CZ" dirty="0"/>
              <a:t>průtok</a:t>
            </a:r>
            <a:r>
              <a:rPr lang="en-GB" dirty="0"/>
              <a:t>, </a:t>
            </a:r>
            <a:r>
              <a:rPr lang="cs-CZ" dirty="0"/>
              <a:t>výkon</a:t>
            </a:r>
            <a:r>
              <a:rPr lang="en-GB" dirty="0"/>
              <a:t>, </a:t>
            </a:r>
            <a:r>
              <a:rPr lang="cs-CZ" dirty="0"/>
              <a:t>spolehlivost</a:t>
            </a:r>
            <a:r>
              <a:rPr lang="en-GB" dirty="0"/>
              <a:t>, </a:t>
            </a:r>
            <a:r>
              <a:rPr lang="cs-CZ" dirty="0"/>
              <a:t>bezpečnost</a:t>
            </a:r>
            <a:r>
              <a:rPr lang="en-GB" dirty="0"/>
              <a:t>, </a:t>
            </a:r>
            <a:r>
              <a:rPr lang="cs-CZ" dirty="0"/>
              <a:t>hmotnost</a:t>
            </a:r>
            <a:r>
              <a:rPr lang="en-GB" dirty="0"/>
              <a:t>) </a:t>
            </a:r>
          </a:p>
          <a:p>
            <a:pPr lvl="1">
              <a:lnSpc>
                <a:spcPct val="80000"/>
              </a:lnSpc>
              <a:spcBef>
                <a:spcPts val="600"/>
              </a:spcBef>
              <a:spcAft>
                <a:spcPts val="600"/>
              </a:spcAft>
              <a:buClr>
                <a:srgbClr val="C00000"/>
              </a:buClr>
              <a:buFont typeface="Calibri" panose="020F0502020204030204" pitchFamily="34" charset="0"/>
              <a:buChar char="̶"/>
            </a:pPr>
            <a:r>
              <a:rPr lang="cs-CZ" dirty="0"/>
              <a:t>Od zahájení výroby přibližně cenově ekvivalentní zásobníkům teplé vody, od 2019 + získání a zvyšování cenové výhody</a:t>
            </a:r>
            <a:endParaRPr lang="en-GB" dirty="0"/>
          </a:p>
          <a:p>
            <a:pPr lvl="1">
              <a:lnSpc>
                <a:spcPct val="80000"/>
              </a:lnSpc>
              <a:spcBef>
                <a:spcPts val="600"/>
              </a:spcBef>
              <a:spcAft>
                <a:spcPts val="600"/>
              </a:spcAft>
              <a:buClr>
                <a:srgbClr val="C00000"/>
              </a:buClr>
              <a:buFont typeface="Calibri" panose="020F0502020204030204" pitchFamily="34" charset="0"/>
              <a:buChar char="̶"/>
            </a:pPr>
            <a:r>
              <a:rPr lang="cs-CZ" dirty="0"/>
              <a:t>Doplňkový produkt k systémům topení a vzduchotechniky</a:t>
            </a:r>
            <a:r>
              <a:rPr lang="en-GB" dirty="0"/>
              <a:t>,</a:t>
            </a:r>
            <a:r>
              <a:rPr lang="cs-CZ" dirty="0"/>
              <a:t> </a:t>
            </a:r>
            <a:r>
              <a:rPr lang="en-US" dirty="0" err="1"/>
              <a:t>ele</a:t>
            </a:r>
            <a:r>
              <a:rPr lang="cs-CZ" dirty="0"/>
              <a:t>k</a:t>
            </a:r>
            <a:r>
              <a:rPr lang="en-US" dirty="0" err="1"/>
              <a:t>tric</a:t>
            </a:r>
            <a:r>
              <a:rPr lang="cs-CZ" dirty="0"/>
              <a:t>kým</a:t>
            </a:r>
            <a:r>
              <a:rPr lang="en-US" dirty="0"/>
              <a:t> </a:t>
            </a:r>
            <a:r>
              <a:rPr lang="en-GB" dirty="0" err="1"/>
              <a:t>bateri</a:t>
            </a:r>
            <a:r>
              <a:rPr lang="cs-CZ" dirty="0" err="1"/>
              <a:t>ím</a:t>
            </a:r>
            <a:r>
              <a:rPr lang="cs-CZ" dirty="0"/>
              <a:t>, </a:t>
            </a:r>
            <a:r>
              <a:rPr lang="cs-CZ" dirty="0" err="1"/>
              <a:t>MaR</a:t>
            </a:r>
            <a:r>
              <a:rPr lang="cs-CZ" dirty="0"/>
              <a:t>, obnovitelným zdrojům a nespolehlivým sítím</a:t>
            </a:r>
            <a:endParaRPr lang="en-GB" dirty="0"/>
          </a:p>
          <a:p>
            <a:pPr lvl="1">
              <a:lnSpc>
                <a:spcPct val="80000"/>
              </a:lnSpc>
              <a:spcBef>
                <a:spcPts val="600"/>
              </a:spcBef>
              <a:spcAft>
                <a:spcPts val="600"/>
              </a:spcAft>
              <a:buClr>
                <a:srgbClr val="C00000"/>
              </a:buClr>
              <a:buFont typeface="Calibri" panose="020F0502020204030204" pitchFamily="34" charset="0"/>
              <a:buChar char="̶"/>
            </a:pPr>
            <a:r>
              <a:rPr lang="cs-CZ" dirty="0"/>
              <a:t>Jedinečné použití v oblasti vysokých teplot, chlazení a automobilovém průmyslu</a:t>
            </a:r>
            <a:endParaRPr lang="en-GB" dirty="0"/>
          </a:p>
        </p:txBody>
      </p:sp>
      <p:sp>
        <p:nvSpPr>
          <p:cNvPr id="8" name="Content Placeholder 2">
            <a:extLst>
              <a:ext uri="{FF2B5EF4-FFF2-40B4-BE49-F238E27FC236}">
                <a16:creationId xmlns:a16="http://schemas.microsoft.com/office/drawing/2014/main" id="{718DE3AB-74AF-4E07-A4DE-3CBEB033DD18}"/>
              </a:ext>
            </a:extLst>
          </p:cNvPr>
          <p:cNvSpPr txBox="1">
            <a:spLocks/>
          </p:cNvSpPr>
          <p:nvPr/>
        </p:nvSpPr>
        <p:spPr>
          <a:xfrm>
            <a:off x="513642" y="1149058"/>
            <a:ext cx="7125139" cy="4170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000" dirty="0"/>
          </a:p>
        </p:txBody>
      </p:sp>
      <p:sp>
        <p:nvSpPr>
          <p:cNvPr id="3" name="Slide Number Placeholder 2">
            <a:extLst>
              <a:ext uri="{FF2B5EF4-FFF2-40B4-BE49-F238E27FC236}">
                <a16:creationId xmlns:a16="http://schemas.microsoft.com/office/drawing/2014/main" id="{9F082290-E59F-4A6C-96A9-528F79D56BC3}"/>
              </a:ext>
            </a:extLst>
          </p:cNvPr>
          <p:cNvSpPr>
            <a:spLocks noGrp="1"/>
          </p:cNvSpPr>
          <p:nvPr>
            <p:ph type="sldNum" sz="quarter" idx="12"/>
          </p:nvPr>
        </p:nvSpPr>
        <p:spPr/>
        <p:txBody>
          <a:bodyPr/>
          <a:lstStyle/>
          <a:p>
            <a:fld id="{9999960B-1E40-464F-B625-A637DD10E767}" type="slidenum">
              <a:rPr lang="en-GB" smtClean="0"/>
              <a:t>2</a:t>
            </a:fld>
            <a:endParaRPr lang="en-GB" dirty="0"/>
          </a:p>
        </p:txBody>
      </p:sp>
      <p:pic>
        <p:nvPicPr>
          <p:cNvPr id="1026" name="Picture 2" descr="Image result for A+ to F label">
            <a:extLst>
              <a:ext uri="{FF2B5EF4-FFF2-40B4-BE49-F238E27FC236}">
                <a16:creationId xmlns:a16="http://schemas.microsoft.com/office/drawing/2014/main" id="{76C09D83-ED40-4EA1-9737-A5F25BC5CFB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51" r="18611" b="40470"/>
          <a:stretch/>
        </p:blipFill>
        <p:spPr bwMode="auto">
          <a:xfrm>
            <a:off x="10295379" y="1160243"/>
            <a:ext cx="1677942" cy="20151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10062282" y="4920848"/>
            <a:ext cx="1911039" cy="1833748"/>
          </a:xfrm>
          <a:prstGeom prst="rect">
            <a:avLst/>
          </a:prstGeom>
        </p:spPr>
      </p:pic>
      <p:pic>
        <p:nvPicPr>
          <p:cNvPr id="9" name="Picture 8" descr="A picture containing clipart&#10;&#10;Description automatically generated">
            <a:extLst>
              <a:ext uri="{FF2B5EF4-FFF2-40B4-BE49-F238E27FC236}">
                <a16:creationId xmlns:a16="http://schemas.microsoft.com/office/drawing/2014/main" id="{8F77D644-E12B-4919-B3D6-AAED56D846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49864" y="136523"/>
            <a:ext cx="2027612" cy="611061"/>
          </a:xfrm>
          <a:prstGeom prst="rect">
            <a:avLst/>
          </a:prstGeom>
        </p:spPr>
      </p:pic>
    </p:spTree>
    <p:extLst>
      <p:ext uri="{BB962C8B-B14F-4D97-AF65-F5344CB8AC3E}">
        <p14:creationId xmlns:p14="http://schemas.microsoft.com/office/powerpoint/2010/main" val="4186884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6">
            <a:extLst>
              <a:ext uri="{FF2B5EF4-FFF2-40B4-BE49-F238E27FC236}">
                <a16:creationId xmlns:a16="http://schemas.microsoft.com/office/drawing/2014/main" id="{D176DC7E-4ED7-4F93-BEF4-BA1B4D6EE327}"/>
              </a:ext>
            </a:extLst>
          </p:cNvPr>
          <p:cNvSpPr txBox="1"/>
          <p:nvPr/>
        </p:nvSpPr>
        <p:spPr>
          <a:xfrm>
            <a:off x="482125" y="912688"/>
            <a:ext cx="2548234" cy="1938992"/>
          </a:xfrm>
          <a:prstGeom prst="rect">
            <a:avLst/>
          </a:prstGeom>
          <a:noFill/>
        </p:spPr>
        <p:txBody>
          <a:bodyPr wrap="square" rtlCol="0">
            <a:spAutoFit/>
          </a:bodyPr>
          <a:lstStyle/>
          <a:p>
            <a:r>
              <a:rPr lang="cs-CZ" sz="2400" b="1" dirty="0">
                <a:latin typeface="+mj-lt"/>
              </a:rPr>
              <a:t>Rodina </a:t>
            </a:r>
            <a:r>
              <a:rPr lang="en-GB" sz="2400" b="1" dirty="0">
                <a:latin typeface="+mj-lt"/>
              </a:rPr>
              <a:t>Lynne </a:t>
            </a:r>
          </a:p>
          <a:p>
            <a:r>
              <a:rPr lang="en-GB" sz="2400" i="1" dirty="0">
                <a:solidFill>
                  <a:srgbClr val="002060"/>
                </a:solidFill>
                <a:latin typeface="+mj-lt"/>
                <a:cs typeface="Times New Roman" panose="02020603050405020304" pitchFamily="18" charset="0"/>
              </a:rPr>
              <a:t>“</a:t>
            </a:r>
            <a:r>
              <a:rPr lang="cs-CZ" sz="2400" i="1" dirty="0">
                <a:solidFill>
                  <a:srgbClr val="002060"/>
                </a:solidFill>
                <a:latin typeface="+mj-lt"/>
                <a:cs typeface="Times New Roman" panose="02020603050405020304" pitchFamily="18" charset="0"/>
              </a:rPr>
              <a:t>Sousta teplé vody, teče okamžitě a opravdu teplá“.</a:t>
            </a:r>
            <a:r>
              <a:rPr lang="en-GB" sz="2400" i="1" dirty="0">
                <a:solidFill>
                  <a:srgbClr val="002060"/>
                </a:solidFill>
                <a:latin typeface="+mj-lt"/>
                <a:cs typeface="Times New Roman" panose="02020603050405020304" pitchFamily="18" charset="0"/>
              </a:rPr>
              <a:t>  </a:t>
            </a:r>
            <a:endParaRPr lang="en-GB" sz="2400" b="1" i="1" dirty="0">
              <a:solidFill>
                <a:srgbClr val="002060"/>
              </a:solidFill>
              <a:latin typeface="+mj-lt"/>
              <a:cs typeface="Times New Roman" panose="02020603050405020304" pitchFamily="18" charset="0"/>
            </a:endParaRPr>
          </a:p>
          <a:p>
            <a:endParaRPr lang="en-GB" sz="2400" dirty="0"/>
          </a:p>
        </p:txBody>
      </p:sp>
      <p:sp>
        <p:nvSpPr>
          <p:cNvPr id="6" name="Rectangle 17">
            <a:extLst>
              <a:ext uri="{FF2B5EF4-FFF2-40B4-BE49-F238E27FC236}">
                <a16:creationId xmlns:a16="http://schemas.microsoft.com/office/drawing/2014/main" id="{335C2A0F-B52F-4555-B664-C4C0A45CB5E3}"/>
              </a:ext>
            </a:extLst>
          </p:cNvPr>
          <p:cNvSpPr/>
          <p:nvPr/>
        </p:nvSpPr>
        <p:spPr>
          <a:xfrm>
            <a:off x="4054449" y="901580"/>
            <a:ext cx="3533883" cy="2050690"/>
          </a:xfrm>
          <a:prstGeom prst="rect">
            <a:avLst/>
          </a:prstGeom>
        </p:spPr>
        <p:txBody>
          <a:bodyPr wrap="square">
            <a:spAutoFit/>
          </a:bodyPr>
          <a:lstStyle/>
          <a:p>
            <a:pPr>
              <a:lnSpc>
                <a:spcPct val="107000"/>
              </a:lnSpc>
            </a:pPr>
            <a:r>
              <a:rPr lang="en-GB" sz="2400" b="1" dirty="0">
                <a:latin typeface="+mj-lt"/>
              </a:rPr>
              <a:t>Alec &amp; Joan</a:t>
            </a:r>
          </a:p>
          <a:p>
            <a:pPr>
              <a:lnSpc>
                <a:spcPct val="107000"/>
              </a:lnSpc>
            </a:pPr>
            <a:r>
              <a:rPr lang="en-GB" sz="2400" i="1" dirty="0">
                <a:solidFill>
                  <a:srgbClr val="002060"/>
                </a:solidFill>
                <a:latin typeface="+mj-lt"/>
                <a:cs typeface="Times New Roman" panose="02020603050405020304" pitchFamily="18" charset="0"/>
              </a:rPr>
              <a:t>“</a:t>
            </a:r>
            <a:r>
              <a:rPr lang="cs-CZ" sz="2400" i="1" dirty="0">
                <a:solidFill>
                  <a:srgbClr val="002060"/>
                </a:solidFill>
                <a:latin typeface="+mj-lt"/>
                <a:cs typeface="Times New Roman" panose="02020603050405020304" pitchFamily="18" charset="0"/>
              </a:rPr>
              <a:t>Ve srovnání s předchozím systémem je to mnohem lepší, více teplé vody a za méně peněz</a:t>
            </a:r>
            <a:r>
              <a:rPr lang="en-GB" sz="2400" i="1" dirty="0">
                <a:solidFill>
                  <a:srgbClr val="002060"/>
                </a:solidFill>
                <a:latin typeface="+mj-lt"/>
                <a:cs typeface="Times New Roman" panose="02020603050405020304" pitchFamily="18" charset="0"/>
              </a:rPr>
              <a:t>”</a:t>
            </a:r>
            <a:r>
              <a:rPr lang="cs-CZ" sz="2400" i="1" dirty="0">
                <a:solidFill>
                  <a:srgbClr val="002060"/>
                </a:solidFill>
                <a:latin typeface="+mj-lt"/>
                <a:cs typeface="Times New Roman" panose="02020603050405020304" pitchFamily="18" charset="0"/>
              </a:rPr>
              <a:t>.</a:t>
            </a:r>
            <a:endParaRPr lang="en-GB" sz="2400" i="1" dirty="0">
              <a:solidFill>
                <a:srgbClr val="002060"/>
              </a:solidFill>
              <a:latin typeface="+mj-lt"/>
              <a:cs typeface="Times New Roman" panose="02020603050405020304" pitchFamily="18" charset="0"/>
            </a:endParaRPr>
          </a:p>
        </p:txBody>
      </p:sp>
      <p:sp>
        <p:nvSpPr>
          <p:cNvPr id="7" name="Content Placeholder 3">
            <a:extLst>
              <a:ext uri="{FF2B5EF4-FFF2-40B4-BE49-F238E27FC236}">
                <a16:creationId xmlns:a16="http://schemas.microsoft.com/office/drawing/2014/main" id="{F7FF21E7-5B14-4564-92E5-C37FD8AB0F1D}"/>
              </a:ext>
            </a:extLst>
          </p:cNvPr>
          <p:cNvSpPr txBox="1">
            <a:spLocks/>
          </p:cNvSpPr>
          <p:nvPr/>
        </p:nvSpPr>
        <p:spPr>
          <a:xfrm>
            <a:off x="8268229" y="564876"/>
            <a:ext cx="3132083" cy="2343206"/>
          </a:xfrm>
          <a:prstGeom prst="rect">
            <a:avLst/>
          </a:prstGeom>
          <a:noFill/>
        </p:spPr>
        <p:txBody>
          <a:bodyPr vert="horz" wrap="square" lIns="91440" tIns="45720" rIns="91440" bIns="45720" rtlCol="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400" dirty="0">
              <a:solidFill>
                <a:srgbClr val="FF0000"/>
              </a:solidFill>
            </a:endParaRPr>
          </a:p>
          <a:p>
            <a:pPr marL="0" indent="0">
              <a:buNone/>
            </a:pPr>
            <a:r>
              <a:rPr lang="en-GB" sz="2400" b="1" dirty="0">
                <a:latin typeface="+mj-lt"/>
              </a:rPr>
              <a:t>John a  Jayne</a:t>
            </a:r>
          </a:p>
          <a:p>
            <a:pPr marL="0" indent="0">
              <a:buNone/>
            </a:pPr>
            <a:r>
              <a:rPr lang="en-GB" sz="2400" i="1" dirty="0">
                <a:solidFill>
                  <a:srgbClr val="002060"/>
                </a:solidFill>
                <a:cs typeface="Times New Roman" panose="02020603050405020304" pitchFamily="18" charset="0"/>
              </a:rPr>
              <a:t>“ </a:t>
            </a:r>
            <a:r>
              <a:rPr lang="cs-CZ" sz="2400" i="1" dirty="0">
                <a:solidFill>
                  <a:srgbClr val="002060"/>
                </a:solidFill>
                <a:latin typeface="+mj-lt"/>
                <a:cs typeface="Times New Roman" panose="02020603050405020304" pitchFamily="18" charset="0"/>
              </a:rPr>
              <a:t>Zvyknete si, že když pustíte teplou vodu tak už neslyšíte jak se spouští kotel</a:t>
            </a:r>
            <a:r>
              <a:rPr lang="en-GB" sz="2400" i="1" dirty="0">
                <a:solidFill>
                  <a:srgbClr val="002060"/>
                </a:solidFill>
                <a:latin typeface="+mj-lt"/>
                <a:cs typeface="Times New Roman" panose="02020603050405020304" pitchFamily="18" charset="0"/>
              </a:rPr>
              <a:t>”</a:t>
            </a:r>
            <a:r>
              <a:rPr lang="cs-CZ" sz="2400" i="1" dirty="0">
                <a:solidFill>
                  <a:srgbClr val="002060"/>
                </a:solidFill>
                <a:latin typeface="+mj-lt"/>
                <a:cs typeface="Times New Roman" panose="02020603050405020304" pitchFamily="18" charset="0"/>
              </a:rPr>
              <a:t>.</a:t>
            </a:r>
            <a:endParaRPr lang="en-GB" sz="2400" i="1" dirty="0">
              <a:solidFill>
                <a:srgbClr val="002060"/>
              </a:solidFill>
              <a:latin typeface="+mj-lt"/>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838" y="4171326"/>
            <a:ext cx="2806225" cy="2582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4604" y="4159451"/>
            <a:ext cx="2660074" cy="2606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9236" y="4159451"/>
            <a:ext cx="2903256" cy="2594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E774C14B-5C21-434B-8785-76216F814C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49864" y="136523"/>
            <a:ext cx="2027612" cy="611061"/>
          </a:xfrm>
          <a:prstGeom prst="rect">
            <a:avLst/>
          </a:prstGeom>
        </p:spPr>
      </p:pic>
    </p:spTree>
    <p:extLst>
      <p:ext uri="{BB962C8B-B14F-4D97-AF65-F5344CB8AC3E}">
        <p14:creationId xmlns:p14="http://schemas.microsoft.com/office/powerpoint/2010/main" val="586406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97800" y="113201"/>
            <a:ext cx="3529983" cy="713016"/>
          </a:xfrm>
          <a:prstGeom prst="rect">
            <a:avLst/>
          </a:prstGeom>
        </p:spPr>
        <p:txBody>
          <a:bodyPr vert="horz" lIns="91440" tIns="45720" rIns="91440" bIns="45720" rtlCol="0" anchor="ctr">
            <a:normAutofit fontScale="97500"/>
          </a:bodyPr>
          <a:lstStyle>
            <a:lvl1pPr defTabSz="914400">
              <a:lnSpc>
                <a:spcPct val="90000"/>
              </a:lnSpc>
              <a:spcBef>
                <a:spcPct val="0"/>
              </a:spcBef>
              <a:buNone/>
              <a:defRPr sz="4400">
                <a:ea typeface="+mj-ea"/>
                <a:cs typeface="+mj-cs"/>
              </a:defRPr>
            </a:lvl1pPr>
          </a:lstStyle>
          <a:p>
            <a:endParaRPr lang="en-GB" dirty="0"/>
          </a:p>
        </p:txBody>
      </p:sp>
      <p:sp>
        <p:nvSpPr>
          <p:cNvPr id="14" name="TextBox 13"/>
          <p:cNvSpPr txBox="1"/>
          <p:nvPr/>
        </p:nvSpPr>
        <p:spPr>
          <a:xfrm>
            <a:off x="152030" y="174536"/>
            <a:ext cx="8141716" cy="707886"/>
          </a:xfrm>
          <a:prstGeom prst="rect">
            <a:avLst/>
          </a:prstGeom>
        </p:spPr>
        <p:txBody>
          <a:bodyPr>
            <a:normAutofit fontScale="82500" lnSpcReduction="10000"/>
          </a:bodyPr>
          <a:lstStyle>
            <a:defPPr>
              <a:defRPr lang="en-US"/>
            </a:defPPr>
            <a:lvl1pPr>
              <a:lnSpc>
                <a:spcPct val="90000"/>
              </a:lnSpc>
              <a:spcBef>
                <a:spcPct val="0"/>
              </a:spcBef>
              <a:buNone/>
              <a:defRPr sz="4000">
                <a:latin typeface="+mj-lt"/>
                <a:ea typeface="+mj-ea"/>
                <a:cs typeface="+mj-cs"/>
              </a:defRPr>
            </a:lvl1pPr>
          </a:lstStyle>
          <a:p>
            <a:r>
              <a:rPr lang="en-GB" dirty="0" err="1">
                <a:latin typeface="+mn-lt"/>
              </a:rPr>
              <a:t>SunampPV</a:t>
            </a:r>
            <a:r>
              <a:rPr lang="cs-CZ">
                <a:latin typeface="+mn-lt"/>
              </a:rPr>
              <a:t> - </a:t>
            </a:r>
            <a:r>
              <a:rPr lang="en-GB">
                <a:latin typeface="+mn-lt"/>
              </a:rPr>
              <a:t> </a:t>
            </a:r>
            <a:r>
              <a:rPr lang="cs-CZ" dirty="0">
                <a:latin typeface="+mn-lt"/>
              </a:rPr>
              <a:t>Teplá užitková voda z FV panelů</a:t>
            </a:r>
            <a:endParaRPr lang="en-GB" dirty="0">
              <a:latin typeface="+mn-lt"/>
            </a:endParaRPr>
          </a:p>
        </p:txBody>
      </p:sp>
      <p:cxnSp>
        <p:nvCxnSpPr>
          <p:cNvPr id="38" name="Elbow Connector 37"/>
          <p:cNvCxnSpPr>
            <a:cxnSpLocks/>
            <a:stCxn id="35" idx="0"/>
            <a:endCxn id="43" idx="2"/>
          </p:cNvCxnSpPr>
          <p:nvPr/>
        </p:nvCxnSpPr>
        <p:spPr>
          <a:xfrm rot="5400000" flipH="1" flipV="1">
            <a:off x="1734747" y="2152811"/>
            <a:ext cx="265084" cy="1"/>
          </a:xfrm>
          <a:prstGeom prst="bentConnector3">
            <a:avLst>
              <a:gd name="adj1" fmla="val 50000"/>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52030" y="4513457"/>
            <a:ext cx="1181954" cy="584775"/>
          </a:xfrm>
          <a:prstGeom prst="rect">
            <a:avLst/>
          </a:prstGeom>
          <a:noFill/>
        </p:spPr>
        <p:txBody>
          <a:bodyPr wrap="square" rtlCol="0">
            <a:spAutoFit/>
          </a:bodyPr>
          <a:lstStyle/>
          <a:p>
            <a:r>
              <a:rPr lang="cs-CZ" sz="1600" dirty="0"/>
              <a:t>Osvětlení</a:t>
            </a:r>
            <a:r>
              <a:rPr lang="en-GB" sz="1600" dirty="0"/>
              <a:t> &amp; </a:t>
            </a:r>
            <a:r>
              <a:rPr lang="cs-CZ" sz="1600" dirty="0"/>
              <a:t>Spotřebiče</a:t>
            </a:r>
            <a:endParaRPr lang="en-GB" sz="1600" dirty="0"/>
          </a:p>
        </p:txBody>
      </p:sp>
      <p:sp>
        <p:nvSpPr>
          <p:cNvPr id="53" name="TextBox 52"/>
          <p:cNvSpPr txBox="1"/>
          <p:nvPr/>
        </p:nvSpPr>
        <p:spPr>
          <a:xfrm>
            <a:off x="2534902" y="3034860"/>
            <a:ext cx="1994083" cy="584775"/>
          </a:xfrm>
          <a:prstGeom prst="rect">
            <a:avLst/>
          </a:prstGeom>
          <a:solidFill>
            <a:schemeClr val="bg1"/>
          </a:solidFill>
          <a:effectLst>
            <a:softEdge rad="50800"/>
          </a:effectLst>
        </p:spPr>
        <p:txBody>
          <a:bodyPr wrap="square" rtlCol="0">
            <a:spAutoFit/>
          </a:bodyPr>
          <a:lstStyle/>
          <a:p>
            <a:r>
              <a:rPr lang="cs-CZ" sz="1600" dirty="0"/>
              <a:t>Nadbytek el. energie se ukládá jako teplo</a:t>
            </a:r>
            <a:endParaRPr lang="en-GB" sz="1600" dirty="0"/>
          </a:p>
        </p:txBody>
      </p:sp>
      <p:cxnSp>
        <p:nvCxnSpPr>
          <p:cNvPr id="55" name="Straight Connector 54"/>
          <p:cNvCxnSpPr/>
          <p:nvPr/>
        </p:nvCxnSpPr>
        <p:spPr>
          <a:xfrm>
            <a:off x="4824840" y="3212679"/>
            <a:ext cx="579090" cy="132677"/>
          </a:xfrm>
          <a:prstGeom prst="line">
            <a:avLst/>
          </a:prstGeom>
          <a:ln w="25400">
            <a:tailEnd type="ova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5021362" y="1104291"/>
            <a:ext cx="765657" cy="765657"/>
          </a:xfrm>
          <a:prstGeom prst="rect">
            <a:avLst/>
          </a:prstGeom>
        </p:spPr>
      </p:pic>
      <p:sp>
        <p:nvSpPr>
          <p:cNvPr id="32" name="Rectangle 31"/>
          <p:cNvSpPr/>
          <p:nvPr/>
        </p:nvSpPr>
        <p:spPr>
          <a:xfrm flipH="1">
            <a:off x="2768455" y="2285353"/>
            <a:ext cx="1092900" cy="520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DC/AC inverter</a:t>
            </a:r>
          </a:p>
        </p:txBody>
      </p:sp>
      <p:cxnSp>
        <p:nvCxnSpPr>
          <p:cNvPr id="33" name="Elbow Connector 32"/>
          <p:cNvCxnSpPr>
            <a:stCxn id="32" idx="1"/>
            <a:endCxn id="49" idx="2"/>
          </p:cNvCxnSpPr>
          <p:nvPr/>
        </p:nvCxnSpPr>
        <p:spPr>
          <a:xfrm flipV="1">
            <a:off x="3861355" y="2082253"/>
            <a:ext cx="326314" cy="463450"/>
          </a:xfrm>
          <a:prstGeom prst="bentConnector2">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flipH="1">
            <a:off x="1288197" y="2285353"/>
            <a:ext cx="1158185" cy="520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Rozvaděč</a:t>
            </a:r>
            <a:endParaRPr lang="en-GB" dirty="0"/>
          </a:p>
        </p:txBody>
      </p:sp>
      <p:cxnSp>
        <p:nvCxnSpPr>
          <p:cNvPr id="36" name="Straight Connector 35"/>
          <p:cNvCxnSpPr>
            <a:stCxn id="35" idx="1"/>
            <a:endCxn id="32" idx="3"/>
          </p:cNvCxnSpPr>
          <p:nvPr/>
        </p:nvCxnSpPr>
        <p:spPr>
          <a:xfrm>
            <a:off x="2446382" y="2545703"/>
            <a:ext cx="322073" cy="0"/>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7" name="Elbow Connector 36"/>
          <p:cNvCxnSpPr>
            <a:cxnSpLocks/>
            <a:stCxn id="35" idx="2"/>
          </p:cNvCxnSpPr>
          <p:nvPr/>
        </p:nvCxnSpPr>
        <p:spPr>
          <a:xfrm rot="16200000" flipH="1">
            <a:off x="1699432" y="2973909"/>
            <a:ext cx="907995" cy="572281"/>
          </a:xfrm>
          <a:prstGeom prst="bentConnector3">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41" name="Elbow Connector 40"/>
          <p:cNvCxnSpPr>
            <a:endCxn id="42" idx="0"/>
          </p:cNvCxnSpPr>
          <p:nvPr/>
        </p:nvCxnSpPr>
        <p:spPr>
          <a:xfrm rot="5400000">
            <a:off x="942984" y="2909606"/>
            <a:ext cx="782000" cy="606148"/>
          </a:xfrm>
          <a:prstGeom prst="bentConnector3">
            <a:avLst>
              <a:gd name="adj1" fmla="val 50000"/>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pic>
        <p:nvPicPr>
          <p:cNvPr id="42" name="Picture 4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810462" y="3603680"/>
            <a:ext cx="440896" cy="909777"/>
          </a:xfrm>
          <a:prstGeom prst="rect">
            <a:avLst/>
          </a:prstGeom>
        </p:spPr>
      </p:pic>
      <p:pic>
        <p:nvPicPr>
          <p:cNvPr id="43" name="Picture 4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1171918" y="1167279"/>
            <a:ext cx="1390744" cy="852990"/>
          </a:xfrm>
          <a:prstGeom prst="rect">
            <a:avLst/>
          </a:prstGeom>
        </p:spPr>
      </p:pic>
      <p:sp>
        <p:nvSpPr>
          <p:cNvPr id="44" name="TextBox 43"/>
          <p:cNvSpPr txBox="1"/>
          <p:nvPr/>
        </p:nvSpPr>
        <p:spPr>
          <a:xfrm flipH="1">
            <a:off x="0" y="6304325"/>
            <a:ext cx="1863844" cy="369332"/>
          </a:xfrm>
          <a:prstGeom prst="rect">
            <a:avLst/>
          </a:prstGeom>
          <a:noFill/>
        </p:spPr>
        <p:txBody>
          <a:bodyPr wrap="square" rtlCol="0">
            <a:spAutoFit/>
          </a:bodyPr>
          <a:lstStyle/>
          <a:p>
            <a:r>
              <a:rPr lang="cs-CZ" dirty="0"/>
              <a:t>Přívod </a:t>
            </a:r>
            <a:r>
              <a:rPr lang="cs-CZ" dirty="0" err="1"/>
              <a:t>stud.vody</a:t>
            </a:r>
            <a:endParaRPr lang="en-GB" dirty="0"/>
          </a:p>
        </p:txBody>
      </p:sp>
      <p:cxnSp>
        <p:nvCxnSpPr>
          <p:cNvPr id="46" name="Elbow Connector 45"/>
          <p:cNvCxnSpPr>
            <a:cxnSpLocks/>
          </p:cNvCxnSpPr>
          <p:nvPr/>
        </p:nvCxnSpPr>
        <p:spPr>
          <a:xfrm flipV="1">
            <a:off x="374712" y="5295457"/>
            <a:ext cx="1361444" cy="1035602"/>
          </a:xfrm>
          <a:prstGeom prst="bentConnector3">
            <a:avLst>
              <a:gd name="adj1" fmla="val 50000"/>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9" name="Picture 24" descr="traditional-solar-panels.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95459" y="1153860"/>
            <a:ext cx="1384419" cy="928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029490" y="4818341"/>
            <a:ext cx="967163" cy="918578"/>
          </a:xfrm>
          <a:prstGeom prst="rect">
            <a:avLst/>
          </a:prstGeom>
        </p:spPr>
      </p:pic>
      <p:cxnSp>
        <p:nvCxnSpPr>
          <p:cNvPr id="16" name="Straight Arrow Connector 15"/>
          <p:cNvCxnSpPr>
            <a:cxnSpLocks/>
          </p:cNvCxnSpPr>
          <p:nvPr/>
        </p:nvCxnSpPr>
        <p:spPr>
          <a:xfrm>
            <a:off x="3004857" y="5277630"/>
            <a:ext cx="304164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6" name="Rectangle 60"/>
          <p:cNvSpPr>
            <a:spLocks noChangeArrowheads="1"/>
          </p:cNvSpPr>
          <p:nvPr/>
        </p:nvSpPr>
        <p:spPr bwMode="auto">
          <a:xfrm flipH="1">
            <a:off x="3616485" y="5913824"/>
            <a:ext cx="4176299" cy="830975"/>
          </a:xfrm>
          <a:prstGeom prst="rect">
            <a:avLst/>
          </a:prstGeom>
          <a:solidFill>
            <a:schemeClr val="bg1"/>
          </a:solidFill>
          <a:ln>
            <a:noFill/>
          </a:ln>
          <a:effectLst>
            <a:softEdge rad="63500"/>
          </a:effectLst>
        </p:spPr>
        <p:txBody>
          <a:bodyPr wrap="square" lIns="91419" tIns="45709" rIns="91419" bIns="45709">
            <a:spAutoFit/>
          </a:bodyPr>
          <a:lstStyle>
            <a:lvl1pPr>
              <a:spcBef>
                <a:spcPct val="20000"/>
              </a:spcBef>
              <a:buChar char="•"/>
              <a:defRPr sz="2000" b="1">
                <a:solidFill>
                  <a:schemeClr val="tx1"/>
                </a:solidFill>
                <a:latin typeface="Verdana" panose="020B0604030504040204" pitchFamily="34" charset="0"/>
                <a:ea typeface="MS PGothic" panose="020B0600070205080204" pitchFamily="34" charset="-128"/>
              </a:defRPr>
            </a:lvl1pPr>
            <a:lvl2pPr marL="742950" indent="-285750">
              <a:spcBef>
                <a:spcPct val="20000"/>
              </a:spcBef>
              <a:defRPr sz="2000">
                <a:solidFill>
                  <a:schemeClr val="tx1"/>
                </a:solidFill>
                <a:latin typeface="Verdana" panose="020B0604030504040204" pitchFamily="34" charset="0"/>
                <a:ea typeface="MS PGothic"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MS PGothic"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MS PGothic" panose="020B0600070205080204" pitchFamily="34" charset="-128"/>
              </a:defRPr>
            </a:lvl9pPr>
          </a:lstStyle>
          <a:p>
            <a:pPr>
              <a:spcBef>
                <a:spcPct val="0"/>
              </a:spcBef>
              <a:buFontTx/>
              <a:buNone/>
            </a:pPr>
            <a:r>
              <a:rPr lang="cs-CZ" altLang="en-US" sz="1600" b="0" dirty="0">
                <a:solidFill>
                  <a:srgbClr val="000000"/>
                </a:solidFill>
                <a:latin typeface="Calibri" panose="020F0502020204030204" pitchFamily="34" charset="0"/>
              </a:rPr>
              <a:t>Při poklesu teplot vody z tepelné baterie pod zvolenou hodnotu užitkové vody, je tato přesměrována jako předehřátá do kotle</a:t>
            </a:r>
            <a:endParaRPr lang="en-US" altLang="en-US" sz="1600" b="0" dirty="0">
              <a:solidFill>
                <a:srgbClr val="000000"/>
              </a:solidFill>
              <a:latin typeface="Calibri" panose="020F0502020204030204" pitchFamily="34" charset="0"/>
            </a:endParaRPr>
          </a:p>
        </p:txBody>
      </p:sp>
      <p:cxnSp>
        <p:nvCxnSpPr>
          <p:cNvPr id="57" name="Straight Connector 56"/>
          <p:cNvCxnSpPr>
            <a:cxnSpLocks/>
            <a:stCxn id="56" idx="0"/>
          </p:cNvCxnSpPr>
          <p:nvPr/>
        </p:nvCxnSpPr>
        <p:spPr>
          <a:xfrm flipH="1" flipV="1">
            <a:off x="5107104" y="5428834"/>
            <a:ext cx="597530" cy="484990"/>
          </a:xfrm>
          <a:prstGeom prst="line">
            <a:avLst/>
          </a:prstGeom>
          <a:ln w="25400">
            <a:tailEnd type="ova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4823202" y="2846610"/>
            <a:ext cx="1366104" cy="1788862"/>
          </a:xfrm>
          <a:prstGeom prst="rect">
            <a:avLst/>
          </a:prstGeom>
        </p:spPr>
      </p:pic>
      <p:cxnSp>
        <p:nvCxnSpPr>
          <p:cNvPr id="10" name="Straight Arrow Connector 9"/>
          <p:cNvCxnSpPr>
            <a:cxnSpLocks/>
          </p:cNvCxnSpPr>
          <p:nvPr/>
        </p:nvCxnSpPr>
        <p:spPr>
          <a:xfrm flipV="1">
            <a:off x="5118506" y="4583470"/>
            <a:ext cx="0" cy="694160"/>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a:off x="5809315" y="4635472"/>
            <a:ext cx="0" cy="6421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flipH="1">
            <a:off x="4919879" y="5054603"/>
            <a:ext cx="380503" cy="307680"/>
            <a:chOff x="7487286" y="6189542"/>
            <a:chExt cx="773310" cy="536712"/>
          </a:xfrm>
        </p:grpSpPr>
        <p:sp>
          <p:nvSpPr>
            <p:cNvPr id="18" name="Isosceles Triangle 17"/>
            <p:cNvSpPr/>
            <p:nvPr/>
          </p:nvSpPr>
          <p:spPr>
            <a:xfrm rot="5400000">
              <a:off x="7547212" y="6393373"/>
              <a:ext cx="272955" cy="39280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Isosceles Triangle 46"/>
            <p:cNvSpPr/>
            <p:nvPr/>
          </p:nvSpPr>
          <p:spPr>
            <a:xfrm rot="16200000">
              <a:off x="7927715" y="6393373"/>
              <a:ext cx="272955" cy="39280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Isosceles Triangle 47"/>
            <p:cNvSpPr/>
            <p:nvPr/>
          </p:nvSpPr>
          <p:spPr>
            <a:xfrm rot="10800000">
              <a:off x="7731311" y="6189542"/>
              <a:ext cx="272955" cy="39280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p:cNvSpPr/>
          <p:nvPr/>
        </p:nvSpPr>
        <p:spPr>
          <a:xfrm>
            <a:off x="5121287" y="3101990"/>
            <a:ext cx="241268" cy="10953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4A4E4E86-8A50-4F70-9C25-632A62F76EE2}"/>
              </a:ext>
            </a:extLst>
          </p:cNvPr>
          <p:cNvSpPr/>
          <p:nvPr/>
        </p:nvSpPr>
        <p:spPr>
          <a:xfrm>
            <a:off x="5126608" y="3802222"/>
            <a:ext cx="178948" cy="4571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CB5AD588-50BD-445F-905B-7BF519F38EF8}"/>
              </a:ext>
            </a:extLst>
          </p:cNvPr>
          <p:cNvSpPr txBox="1"/>
          <p:nvPr/>
        </p:nvSpPr>
        <p:spPr>
          <a:xfrm>
            <a:off x="6404984" y="1066590"/>
            <a:ext cx="5787016" cy="1754326"/>
          </a:xfrm>
          <a:prstGeom prst="rect">
            <a:avLst/>
          </a:prstGeom>
          <a:noFill/>
        </p:spPr>
        <p:txBody>
          <a:bodyPr wrap="square" rtlCol="0">
            <a:spAutoFit/>
          </a:bodyPr>
          <a:lstStyle/>
          <a:p>
            <a:pPr marL="285750" lvl="0" indent="-285750">
              <a:buFont typeface="Arial" panose="020B0604020202020204" pitchFamily="34" charset="0"/>
              <a:buChar char="•"/>
              <a:defRPr/>
            </a:pPr>
            <a:r>
              <a:rPr lang="cs-CZ" dirty="0"/>
              <a:t>Vylepšeno využití lokálně </a:t>
            </a:r>
            <a:r>
              <a:rPr lang="cs-CZ" dirty="0" err="1"/>
              <a:t>vrobené</a:t>
            </a:r>
            <a:r>
              <a:rPr lang="cs-CZ" dirty="0"/>
              <a:t> FV elektřiny</a:t>
            </a:r>
            <a:r>
              <a:rPr lang="en-GB" dirty="0"/>
              <a:t>.</a:t>
            </a:r>
          </a:p>
          <a:p>
            <a:pPr marL="285750" lvl="0" indent="-285750">
              <a:buFont typeface="Arial" panose="020B0604020202020204" pitchFamily="34" charset="0"/>
              <a:buChar char="•"/>
              <a:defRPr/>
            </a:pPr>
            <a:r>
              <a:rPr lang="cs-CZ" dirty="0"/>
              <a:t>Jedinečná vazby FV, plynového kotle + baterie</a:t>
            </a:r>
            <a:endParaRPr lang="en-GB" dirty="0"/>
          </a:p>
          <a:p>
            <a:pPr marL="285750" lvl="0" indent="-285750">
              <a:buFont typeface="Arial" panose="020B0604020202020204" pitchFamily="34" charset="0"/>
              <a:buChar char="•"/>
              <a:defRPr/>
            </a:pPr>
            <a:r>
              <a:rPr lang="cs-CZ" dirty="0"/>
              <a:t>Obchází problém dimenzování jističe a měření výroby</a:t>
            </a:r>
          </a:p>
          <a:p>
            <a:pPr marL="285750" lvl="0" indent="-285750">
              <a:buFont typeface="Arial" panose="020B0604020202020204" pitchFamily="34" charset="0"/>
              <a:buChar char="•"/>
              <a:defRPr/>
            </a:pPr>
            <a:r>
              <a:rPr lang="en-GB" dirty="0" err="1"/>
              <a:t>Flexib</a:t>
            </a:r>
            <a:r>
              <a:rPr lang="cs-CZ" dirty="0" err="1"/>
              <a:t>ilita</a:t>
            </a:r>
            <a:r>
              <a:rPr lang="en-GB" dirty="0"/>
              <a:t>: </a:t>
            </a:r>
            <a:r>
              <a:rPr lang="cs-CZ" dirty="0"/>
              <a:t>Může fungovat jako primární zdroj teplé vody</a:t>
            </a:r>
            <a:endParaRPr lang="en-GB" dirty="0"/>
          </a:p>
          <a:p>
            <a:pPr marL="285750" lvl="0" indent="-285750">
              <a:buFont typeface="Arial" panose="020B0604020202020204" pitchFamily="34" charset="0"/>
              <a:buChar char="•"/>
              <a:defRPr/>
            </a:pPr>
            <a:r>
              <a:rPr lang="cs-CZ" dirty="0"/>
              <a:t>Nahrazuje </a:t>
            </a:r>
            <a:r>
              <a:rPr lang="en-GB" dirty="0" err="1"/>
              <a:t>fosil</a:t>
            </a:r>
            <a:r>
              <a:rPr lang="cs-CZ" dirty="0"/>
              <a:t>ní paliva </a:t>
            </a:r>
            <a:r>
              <a:rPr lang="en-GB" dirty="0"/>
              <a:t>(</a:t>
            </a:r>
            <a:r>
              <a:rPr lang="cs-CZ" dirty="0"/>
              <a:t>plyn, nafta, </a:t>
            </a:r>
            <a:r>
              <a:rPr lang="en-GB" dirty="0"/>
              <a:t>LPG)</a:t>
            </a:r>
          </a:p>
          <a:p>
            <a:pPr marL="285750" lvl="0" indent="-285750">
              <a:buFont typeface="Arial" panose="020B0604020202020204" pitchFamily="34" charset="0"/>
              <a:buChar char="•"/>
              <a:defRPr/>
            </a:pPr>
            <a:r>
              <a:rPr lang="cs-CZ" dirty="0"/>
              <a:t>Následně testováno v </a:t>
            </a:r>
            <a:r>
              <a:rPr lang="en-GB" dirty="0"/>
              <a:t>&gt;</a:t>
            </a:r>
            <a:r>
              <a:rPr lang="cs-CZ" dirty="0"/>
              <a:t> </a:t>
            </a:r>
            <a:r>
              <a:rPr lang="en-GB" dirty="0"/>
              <a:t>400 </a:t>
            </a:r>
            <a:r>
              <a:rPr lang="cs-CZ" dirty="0"/>
              <a:t>domech v </a:t>
            </a:r>
            <a:r>
              <a:rPr lang="en-GB" dirty="0" err="1"/>
              <a:t>EastHeat</a:t>
            </a:r>
            <a:r>
              <a:rPr lang="en-GB" dirty="0"/>
              <a:t> </a:t>
            </a:r>
          </a:p>
        </p:txBody>
      </p:sp>
      <p:sp>
        <p:nvSpPr>
          <p:cNvPr id="45" name="TextBox 44">
            <a:extLst>
              <a:ext uri="{FF2B5EF4-FFF2-40B4-BE49-F238E27FC236}">
                <a16:creationId xmlns:a16="http://schemas.microsoft.com/office/drawing/2014/main" id="{D14645A9-203A-4DFD-A534-1ACD39B0876D}"/>
              </a:ext>
            </a:extLst>
          </p:cNvPr>
          <p:cNvSpPr txBox="1"/>
          <p:nvPr/>
        </p:nvSpPr>
        <p:spPr>
          <a:xfrm>
            <a:off x="5883206" y="3299513"/>
            <a:ext cx="1439804" cy="584775"/>
          </a:xfrm>
          <a:prstGeom prst="rect">
            <a:avLst/>
          </a:prstGeom>
          <a:noFill/>
        </p:spPr>
        <p:txBody>
          <a:bodyPr wrap="square" rtlCol="0">
            <a:spAutoFit/>
          </a:bodyPr>
          <a:lstStyle/>
          <a:p>
            <a:endParaRPr lang="en-GB" sz="1600" dirty="0"/>
          </a:p>
          <a:p>
            <a:endParaRPr lang="en-GB" sz="1600" dirty="0"/>
          </a:p>
        </p:txBody>
      </p:sp>
      <p:pic>
        <p:nvPicPr>
          <p:cNvPr id="9" name="Picture 8">
            <a:extLst>
              <a:ext uri="{FF2B5EF4-FFF2-40B4-BE49-F238E27FC236}">
                <a16:creationId xmlns:a16="http://schemas.microsoft.com/office/drawing/2014/main" id="{03BA77FC-D28F-DB42-B055-11ACCEB57A6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76908" y="3139082"/>
            <a:ext cx="2211888" cy="3319128"/>
          </a:xfrm>
          <a:prstGeom prst="rect">
            <a:avLst/>
          </a:prstGeom>
        </p:spPr>
      </p:pic>
      <p:sp>
        <p:nvSpPr>
          <p:cNvPr id="8" name="TextBox 7">
            <a:extLst>
              <a:ext uri="{FF2B5EF4-FFF2-40B4-BE49-F238E27FC236}">
                <a16:creationId xmlns:a16="http://schemas.microsoft.com/office/drawing/2014/main" id="{B077AFD9-F0F9-4445-9AC9-FE7453660BDC}"/>
              </a:ext>
            </a:extLst>
          </p:cNvPr>
          <p:cNvSpPr txBox="1"/>
          <p:nvPr/>
        </p:nvSpPr>
        <p:spPr>
          <a:xfrm>
            <a:off x="9899600" y="3053291"/>
            <a:ext cx="2111472" cy="830997"/>
          </a:xfrm>
          <a:prstGeom prst="rect">
            <a:avLst/>
          </a:prstGeom>
          <a:noFill/>
        </p:spPr>
        <p:txBody>
          <a:bodyPr wrap="square" rtlCol="0">
            <a:spAutoFit/>
          </a:bodyPr>
          <a:lstStyle/>
          <a:p>
            <a:r>
              <a:rPr lang="en-GB" sz="1600" dirty="0"/>
              <a:t>Early adopter </a:t>
            </a:r>
            <a:r>
              <a:rPr lang="cs-CZ" sz="1600" dirty="0"/>
              <a:t>– </a:t>
            </a:r>
            <a:r>
              <a:rPr lang="en-GB" sz="1600" dirty="0"/>
              <a:t>test</a:t>
            </a:r>
            <a:r>
              <a:rPr lang="cs-CZ" sz="1600" dirty="0"/>
              <a:t>ovací instalace partnera </a:t>
            </a:r>
            <a:r>
              <a:rPr lang="cs-CZ" sz="1600" dirty="0" err="1"/>
              <a:t>Sunamp</a:t>
            </a:r>
            <a:endParaRPr lang="en-GB" sz="1600" dirty="0"/>
          </a:p>
        </p:txBody>
      </p:sp>
      <p:pic>
        <p:nvPicPr>
          <p:cNvPr id="12" name="Picture 16">
            <a:extLst>
              <a:ext uri="{FF2B5EF4-FFF2-40B4-BE49-F238E27FC236}">
                <a16:creationId xmlns:a16="http://schemas.microsoft.com/office/drawing/2014/main" id="{DC187D66-EBCD-F04C-9A2F-8CD8F6E8650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42313" y="3318972"/>
            <a:ext cx="2548589" cy="1911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97A7D72B-4FFF-1840-82AF-C226CA6F43C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50251" y="3906272"/>
            <a:ext cx="1832467" cy="2748701"/>
          </a:xfrm>
          <a:prstGeom prst="rect">
            <a:avLst/>
          </a:prstGeom>
        </p:spPr>
      </p:pic>
      <p:pic>
        <p:nvPicPr>
          <p:cNvPr id="39" name="Picture 38" descr="A picture containing clipart&#10;&#10;Description automatically generated">
            <a:extLst>
              <a:ext uri="{FF2B5EF4-FFF2-40B4-BE49-F238E27FC236}">
                <a16:creationId xmlns:a16="http://schemas.microsoft.com/office/drawing/2014/main" id="{C41CDB1E-206E-49C4-BBD2-70EFF922E14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49864" y="136523"/>
            <a:ext cx="2027612" cy="611061"/>
          </a:xfrm>
          <a:prstGeom prst="rect">
            <a:avLst/>
          </a:prstGeom>
        </p:spPr>
      </p:pic>
    </p:spTree>
    <p:extLst>
      <p:ext uri="{BB962C8B-B14F-4D97-AF65-F5344CB8AC3E}">
        <p14:creationId xmlns:p14="http://schemas.microsoft.com/office/powerpoint/2010/main" val="3937053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2">
            <a:extLst>
              <a:ext uri="{FF2B5EF4-FFF2-40B4-BE49-F238E27FC236}">
                <a16:creationId xmlns:a16="http://schemas.microsoft.com/office/drawing/2014/main" id="{A08182DA-4F18-4405-A508-0F0688972A7D}"/>
              </a:ext>
            </a:extLst>
          </p:cNvPr>
          <p:cNvSpPr txBox="1">
            <a:spLocks noChangeArrowheads="1"/>
          </p:cNvSpPr>
          <p:nvPr/>
        </p:nvSpPr>
        <p:spPr bwMode="auto">
          <a:xfrm>
            <a:off x="1027981" y="911632"/>
            <a:ext cx="1028920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2400" b="1" dirty="0">
                <a:latin typeface="+mj-lt"/>
              </a:rPr>
              <a:t>Castle Rock </a:t>
            </a:r>
            <a:r>
              <a:rPr lang="en-GB" altLang="en-US" sz="2400" b="1" dirty="0" err="1">
                <a:latin typeface="+mj-lt"/>
              </a:rPr>
              <a:t>Edinvar</a:t>
            </a:r>
            <a:r>
              <a:rPr lang="en-GB" altLang="en-US" sz="2400" b="1" dirty="0">
                <a:latin typeface="+mj-lt"/>
              </a:rPr>
              <a:t>: </a:t>
            </a:r>
            <a:r>
              <a:rPr lang="cs-CZ" altLang="en-US" sz="2400" b="1" dirty="0">
                <a:latin typeface="+mj-lt"/>
              </a:rPr>
              <a:t>od </a:t>
            </a:r>
            <a:r>
              <a:rPr lang="en-GB" altLang="en-US" sz="2400" b="1" dirty="0">
                <a:latin typeface="+mj-lt"/>
              </a:rPr>
              <a:t>2015 </a:t>
            </a:r>
            <a:r>
              <a:rPr lang="cs-CZ" altLang="en-US" sz="2400" b="1" dirty="0">
                <a:latin typeface="+mj-lt"/>
              </a:rPr>
              <a:t>až dodnes</a:t>
            </a:r>
            <a:endParaRPr lang="en-GB" altLang="en-US" sz="2400" b="1" dirty="0">
              <a:latin typeface="+mj-lt"/>
            </a:endParaRPr>
          </a:p>
          <a:p>
            <a:pPr algn="just">
              <a:lnSpc>
                <a:spcPct val="100000"/>
              </a:lnSpc>
              <a:spcBef>
                <a:spcPct val="0"/>
              </a:spcBef>
              <a:buFontTx/>
              <a:buNone/>
            </a:pPr>
            <a:endParaRPr lang="en-GB" altLang="en-US" sz="2400" dirty="0">
              <a:latin typeface="+mj-lt"/>
            </a:endParaRPr>
          </a:p>
          <a:p>
            <a:pPr algn="just">
              <a:lnSpc>
                <a:spcPct val="100000"/>
              </a:lnSpc>
              <a:spcBef>
                <a:spcPct val="0"/>
              </a:spcBef>
              <a:buFontTx/>
              <a:buNone/>
            </a:pPr>
            <a:r>
              <a:rPr lang="cs-CZ" altLang="en-US" sz="2400" dirty="0">
                <a:latin typeface="+mj-lt"/>
              </a:rPr>
              <a:t>Cílem bylo eliminovat velké výkyvy v teplotě vody bez velkého zásahu do systému. Vyřešeno doplněním baterie a centralizovaného řídicího systému. </a:t>
            </a:r>
            <a:endParaRPr lang="en-GB" altLang="en-US" sz="2400" dirty="0">
              <a:latin typeface="+mj-lt"/>
            </a:endParaRPr>
          </a:p>
        </p:txBody>
      </p:sp>
      <p:pic>
        <p:nvPicPr>
          <p:cNvPr id="18436" name="Picture 4" descr="cid:image006.jpg@01D1131E.496D1FD0">
            <a:extLst>
              <a:ext uri="{FF2B5EF4-FFF2-40B4-BE49-F238E27FC236}">
                <a16:creationId xmlns:a16="http://schemas.microsoft.com/office/drawing/2014/main" id="{A09D40F1-009B-4B44-9F9F-37877B1949EB}"/>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722973" y="3656777"/>
            <a:ext cx="2663825"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cid:image012.jpg@01D1131E.496D1FD0">
            <a:extLst>
              <a:ext uri="{FF2B5EF4-FFF2-40B4-BE49-F238E27FC236}">
                <a16:creationId xmlns:a16="http://schemas.microsoft.com/office/drawing/2014/main" id="{AB3CDDBB-BA9C-470E-AF39-D74CD0C074F8}"/>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8171353" y="3634551"/>
            <a:ext cx="2316163" cy="311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a:extLst>
              <a:ext uri="{FF2B5EF4-FFF2-40B4-BE49-F238E27FC236}">
                <a16:creationId xmlns:a16="http://schemas.microsoft.com/office/drawing/2014/main" id="{B6F5825E-43A5-4A06-85BF-9F1584B657D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1589" y="4399783"/>
            <a:ext cx="3196829"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9D35239B-A9C5-4451-B600-F9B37FB45FC4}"/>
              </a:ext>
            </a:extLst>
          </p:cNvPr>
          <p:cNvSpPr txBox="1"/>
          <p:nvPr/>
        </p:nvSpPr>
        <p:spPr>
          <a:xfrm>
            <a:off x="1788408" y="2401677"/>
            <a:ext cx="2919471" cy="369332"/>
          </a:xfrm>
          <a:prstGeom prst="rect">
            <a:avLst/>
          </a:prstGeom>
          <a:noFill/>
        </p:spPr>
        <p:txBody>
          <a:bodyPr wrap="square" rtlCol="0">
            <a:spAutoFit/>
          </a:bodyPr>
          <a:lstStyle/>
          <a:p>
            <a:endParaRPr lang="en-GB" dirty="0"/>
          </a:p>
        </p:txBody>
      </p:sp>
      <p:sp>
        <p:nvSpPr>
          <p:cNvPr id="9" name="TextBox 8">
            <a:extLst>
              <a:ext uri="{FF2B5EF4-FFF2-40B4-BE49-F238E27FC236}">
                <a16:creationId xmlns:a16="http://schemas.microsoft.com/office/drawing/2014/main" id="{653047FC-4B8D-4579-A7A0-8006DBB3344B}"/>
              </a:ext>
            </a:extLst>
          </p:cNvPr>
          <p:cNvSpPr txBox="1"/>
          <p:nvPr/>
        </p:nvSpPr>
        <p:spPr>
          <a:xfrm>
            <a:off x="579477" y="3095935"/>
            <a:ext cx="3196829" cy="461665"/>
          </a:xfrm>
          <a:prstGeom prst="rect">
            <a:avLst/>
          </a:prstGeom>
          <a:noFill/>
        </p:spPr>
        <p:txBody>
          <a:bodyPr wrap="square" rtlCol="0">
            <a:spAutoFit/>
          </a:bodyPr>
          <a:lstStyle/>
          <a:p>
            <a:r>
              <a:rPr lang="cs-CZ" sz="2400" dirty="0">
                <a:latin typeface="+mj-lt"/>
              </a:rPr>
              <a:t>Problém:</a:t>
            </a:r>
            <a:endParaRPr lang="en-GB" sz="2400" dirty="0">
              <a:latin typeface="+mj-lt"/>
            </a:endParaRPr>
          </a:p>
        </p:txBody>
      </p:sp>
      <p:sp>
        <p:nvSpPr>
          <p:cNvPr id="3" name="TextBox 2">
            <a:extLst>
              <a:ext uri="{FF2B5EF4-FFF2-40B4-BE49-F238E27FC236}">
                <a16:creationId xmlns:a16="http://schemas.microsoft.com/office/drawing/2014/main" id="{05875CCB-6719-4BAD-9762-218BA2E61D54}"/>
              </a:ext>
            </a:extLst>
          </p:cNvPr>
          <p:cNvSpPr txBox="1"/>
          <p:nvPr/>
        </p:nvSpPr>
        <p:spPr>
          <a:xfrm>
            <a:off x="4608575" y="3229655"/>
            <a:ext cx="2892622" cy="461665"/>
          </a:xfrm>
          <a:prstGeom prst="rect">
            <a:avLst/>
          </a:prstGeom>
          <a:noFill/>
        </p:spPr>
        <p:txBody>
          <a:bodyPr wrap="square" rtlCol="0">
            <a:spAutoFit/>
          </a:bodyPr>
          <a:lstStyle/>
          <a:p>
            <a:r>
              <a:rPr lang="cs-CZ" sz="2400" dirty="0">
                <a:latin typeface="+mj-lt"/>
              </a:rPr>
              <a:t>Starý systém</a:t>
            </a:r>
            <a:endParaRPr lang="en-GB" sz="2400" dirty="0">
              <a:latin typeface="+mj-lt"/>
            </a:endParaRPr>
          </a:p>
        </p:txBody>
      </p:sp>
      <p:sp>
        <p:nvSpPr>
          <p:cNvPr id="4" name="TextBox 3">
            <a:extLst>
              <a:ext uri="{FF2B5EF4-FFF2-40B4-BE49-F238E27FC236}">
                <a16:creationId xmlns:a16="http://schemas.microsoft.com/office/drawing/2014/main" id="{66CCC1BE-C452-416C-979C-64AB6D537291}"/>
              </a:ext>
            </a:extLst>
          </p:cNvPr>
          <p:cNvSpPr txBox="1"/>
          <p:nvPr/>
        </p:nvSpPr>
        <p:spPr>
          <a:xfrm>
            <a:off x="7584359" y="3226598"/>
            <a:ext cx="4325781" cy="461665"/>
          </a:xfrm>
          <a:prstGeom prst="rect">
            <a:avLst/>
          </a:prstGeom>
          <a:noFill/>
        </p:spPr>
        <p:txBody>
          <a:bodyPr wrap="square" rtlCol="0">
            <a:spAutoFit/>
          </a:bodyPr>
          <a:lstStyle/>
          <a:p>
            <a:pPr algn="ctr"/>
            <a:r>
              <a:rPr lang="en-GB" sz="2400" dirty="0">
                <a:latin typeface="+mj-lt"/>
              </a:rPr>
              <a:t>N</a:t>
            </a:r>
            <a:r>
              <a:rPr lang="cs-CZ" sz="2400" dirty="0" err="1">
                <a:latin typeface="+mj-lt"/>
              </a:rPr>
              <a:t>ový</a:t>
            </a:r>
            <a:r>
              <a:rPr lang="cs-CZ" sz="2400" dirty="0">
                <a:latin typeface="+mj-lt"/>
              </a:rPr>
              <a:t> systém </a:t>
            </a:r>
            <a:r>
              <a:rPr lang="en-GB" sz="2400" dirty="0">
                <a:latin typeface="+mj-lt"/>
              </a:rPr>
              <a:t>(</a:t>
            </a:r>
            <a:r>
              <a:rPr lang="cs-CZ" sz="2400" dirty="0">
                <a:latin typeface="+mj-lt"/>
              </a:rPr>
              <a:t>od </a:t>
            </a:r>
            <a:r>
              <a:rPr lang="en-GB" sz="2400" b="1" dirty="0">
                <a:latin typeface="+mj-lt"/>
              </a:rPr>
              <a:t>2015</a:t>
            </a:r>
            <a:r>
              <a:rPr lang="en-GB" sz="2400" dirty="0">
                <a:latin typeface="+mj-lt"/>
              </a:rPr>
              <a:t>)</a:t>
            </a:r>
          </a:p>
        </p:txBody>
      </p:sp>
      <p:sp>
        <p:nvSpPr>
          <p:cNvPr id="2" name="TextBox 1">
            <a:extLst>
              <a:ext uri="{FF2B5EF4-FFF2-40B4-BE49-F238E27FC236}">
                <a16:creationId xmlns:a16="http://schemas.microsoft.com/office/drawing/2014/main" id="{9E3C18F2-4815-40D7-9E8B-B120E7B81FD6}"/>
              </a:ext>
            </a:extLst>
          </p:cNvPr>
          <p:cNvSpPr txBox="1"/>
          <p:nvPr/>
        </p:nvSpPr>
        <p:spPr>
          <a:xfrm>
            <a:off x="0" y="134117"/>
            <a:ext cx="11155998" cy="615553"/>
          </a:xfrm>
          <a:prstGeom prst="rect">
            <a:avLst/>
          </a:prstGeom>
          <a:noFill/>
        </p:spPr>
        <p:txBody>
          <a:bodyPr wrap="square" rtlCol="0">
            <a:spAutoFit/>
          </a:bodyPr>
          <a:lstStyle/>
          <a:p>
            <a:r>
              <a:rPr lang="en-GB" sz="3400" dirty="0">
                <a:ea typeface="+mj-ea"/>
                <a:cs typeface="+mj-cs"/>
              </a:rPr>
              <a:t>150 </a:t>
            </a:r>
            <a:r>
              <a:rPr lang="cs-CZ" sz="3400" dirty="0">
                <a:ea typeface="+mj-ea"/>
                <a:cs typeface="+mj-cs"/>
              </a:rPr>
              <a:t>domů plně elektrických</a:t>
            </a:r>
            <a:r>
              <a:rPr lang="en-GB" sz="3400" dirty="0">
                <a:ea typeface="+mj-ea"/>
                <a:cs typeface="+mj-cs"/>
              </a:rPr>
              <a:t>– </a:t>
            </a:r>
            <a:r>
              <a:rPr lang="cs-CZ" sz="3400" dirty="0">
                <a:ea typeface="+mj-ea"/>
                <a:cs typeface="+mj-cs"/>
              </a:rPr>
              <a:t>topení + teplá voda</a:t>
            </a:r>
            <a:endParaRPr lang="en-GB" sz="3400" dirty="0">
              <a:ea typeface="+mj-ea"/>
              <a:cs typeface="+mj-cs"/>
            </a:endParaRPr>
          </a:p>
        </p:txBody>
      </p:sp>
      <p:sp>
        <p:nvSpPr>
          <p:cNvPr id="5" name="TextBox 4">
            <a:extLst>
              <a:ext uri="{FF2B5EF4-FFF2-40B4-BE49-F238E27FC236}">
                <a16:creationId xmlns:a16="http://schemas.microsoft.com/office/drawing/2014/main" id="{7718D84C-56E2-420A-91E2-4A55CF032C87}"/>
              </a:ext>
            </a:extLst>
          </p:cNvPr>
          <p:cNvSpPr txBox="1"/>
          <p:nvPr/>
        </p:nvSpPr>
        <p:spPr>
          <a:xfrm>
            <a:off x="515365" y="3521132"/>
            <a:ext cx="4124446" cy="830997"/>
          </a:xfrm>
          <a:prstGeom prst="rect">
            <a:avLst/>
          </a:prstGeom>
          <a:noFill/>
        </p:spPr>
        <p:txBody>
          <a:bodyPr wrap="square" rtlCol="0">
            <a:spAutoFit/>
          </a:bodyPr>
          <a:lstStyle/>
          <a:p>
            <a:r>
              <a:rPr lang="cs-CZ" sz="2400" dirty="0"/>
              <a:t>Velké kolísání teploty vyřešené použitím tepelné baterie</a:t>
            </a:r>
            <a:endParaRPr lang="en-GB" sz="2400" dirty="0"/>
          </a:p>
        </p:txBody>
      </p:sp>
      <p:pic>
        <p:nvPicPr>
          <p:cNvPr id="12" name="Picture 11" descr="A picture containing clipart&#10;&#10;Description automatically generated">
            <a:extLst>
              <a:ext uri="{FF2B5EF4-FFF2-40B4-BE49-F238E27FC236}">
                <a16:creationId xmlns:a16="http://schemas.microsoft.com/office/drawing/2014/main" id="{F659D693-8419-43AC-A336-007C07EC2A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49864" y="136523"/>
            <a:ext cx="2027612" cy="611061"/>
          </a:xfrm>
          <a:prstGeom prst="rect">
            <a:avLst/>
          </a:prstGeom>
        </p:spPr>
      </p:pic>
    </p:spTree>
    <p:extLst>
      <p:ext uri="{BB962C8B-B14F-4D97-AF65-F5344CB8AC3E}">
        <p14:creationId xmlns:p14="http://schemas.microsoft.com/office/powerpoint/2010/main" val="2177539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1" descr="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21192" y="4015220"/>
            <a:ext cx="1007591" cy="1506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pic>
      <p:pic>
        <p:nvPicPr>
          <p:cNvPr id="23"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8807670" y="3508002"/>
            <a:ext cx="1690688" cy="122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9082942" y="5284933"/>
            <a:ext cx="11064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18"/>
          <p:cNvGrpSpPr>
            <a:grpSpLocks/>
          </p:cNvGrpSpPr>
          <p:nvPr/>
        </p:nvGrpSpPr>
        <p:grpSpPr bwMode="auto">
          <a:xfrm>
            <a:off x="5824524" y="4256573"/>
            <a:ext cx="195290" cy="2448001"/>
            <a:chOff x="4525245" y="2252180"/>
            <a:chExt cx="269325" cy="3400579"/>
          </a:xfrm>
        </p:grpSpPr>
        <p:sp>
          <p:nvSpPr>
            <p:cNvPr id="27" name="Rectangle 26"/>
            <p:cNvSpPr/>
            <p:nvPr/>
          </p:nvSpPr>
          <p:spPr>
            <a:xfrm>
              <a:off x="4539807" y="4754925"/>
              <a:ext cx="254763" cy="897834"/>
            </a:xfrm>
            <a:prstGeom prst="rect">
              <a:avLst/>
            </a:prstGeom>
            <a:noFill/>
            <a:effectLst/>
            <a:scene3d>
              <a:camera prst="perspectiveHeroicExtremeLeftFacing" fov="6900000">
                <a:rot lat="1086547" lon="2035770" rev="21418220"/>
              </a:camera>
              <a:lightRig rig="threePt" dir="t"/>
            </a:scene3d>
          </p:spPr>
          <p:txBody>
            <a:bodyPr wrap="none">
              <a:spAutoFit/>
            </a:bodyPr>
            <a:lstStyle/>
            <a:p>
              <a:pPr algn="ctr" eaLnBrk="0" fontAlgn="base" hangingPunct="0">
                <a:spcBef>
                  <a:spcPct val="0"/>
                </a:spcBef>
                <a:spcAft>
                  <a:spcPct val="0"/>
                </a:spcAft>
                <a:defRPr/>
              </a:pPr>
              <a:endParaRPr lang="en-GB" sz="3600" b="1" cap="all" dirty="0">
                <a:ln w="9000" cmpd="sng">
                  <a:solidFill>
                    <a:srgbClr val="000000"/>
                  </a:solidFill>
                  <a:prstDash val="solid"/>
                </a:ln>
                <a:solidFill>
                  <a:srgbClr val="000000"/>
                </a:solidFill>
                <a:effectLst>
                  <a:reflection blurRad="12700" stA="28000" endPos="45000" dist="1000" dir="5400000" sy="-100000" algn="bl" rotWithShape="0"/>
                </a:effectLst>
                <a:latin typeface="Times" panose="02020603050405020304" pitchFamily="18" charset="0"/>
                <a:ea typeface="MS PGothic" panose="020B0600070205080204" pitchFamily="34" charset="-128"/>
                <a:cs typeface="MS PGothic" charset="0"/>
              </a:endParaRPr>
            </a:p>
          </p:txBody>
        </p:sp>
        <p:sp>
          <p:nvSpPr>
            <p:cNvPr id="28" name="Rectangle 27"/>
            <p:cNvSpPr/>
            <p:nvPr/>
          </p:nvSpPr>
          <p:spPr>
            <a:xfrm>
              <a:off x="4532152" y="3918637"/>
              <a:ext cx="254763" cy="897834"/>
            </a:xfrm>
            <a:prstGeom prst="rect">
              <a:avLst/>
            </a:prstGeom>
            <a:noFill/>
            <a:effectLst/>
            <a:scene3d>
              <a:camera prst="perspectiveHeroicExtremeLeftFacing" fov="6900000">
                <a:rot lat="1086547" lon="2035770" rev="21418220"/>
              </a:camera>
              <a:lightRig rig="threePt" dir="t"/>
            </a:scene3d>
          </p:spPr>
          <p:txBody>
            <a:bodyPr wrap="none">
              <a:spAutoFit/>
            </a:bodyPr>
            <a:lstStyle/>
            <a:p>
              <a:pPr algn="ctr" eaLnBrk="0" fontAlgn="base" hangingPunct="0">
                <a:spcBef>
                  <a:spcPct val="0"/>
                </a:spcBef>
                <a:spcAft>
                  <a:spcPct val="0"/>
                </a:spcAft>
                <a:defRPr/>
              </a:pPr>
              <a:endParaRPr lang="en-GB" sz="3600" b="1" cap="all" dirty="0">
                <a:ln w="9000" cmpd="sng">
                  <a:solidFill>
                    <a:srgbClr val="000000"/>
                  </a:solidFill>
                  <a:prstDash val="solid"/>
                </a:ln>
                <a:solidFill>
                  <a:srgbClr val="000000"/>
                </a:solidFill>
                <a:effectLst>
                  <a:reflection blurRad="12700" stA="28000" endPos="45000" dist="1000" dir="5400000" sy="-100000" algn="bl" rotWithShape="0"/>
                </a:effectLst>
                <a:latin typeface="Times" panose="02020603050405020304" pitchFamily="18" charset="0"/>
                <a:ea typeface="MS PGothic" panose="020B0600070205080204" pitchFamily="34" charset="-128"/>
                <a:cs typeface="MS PGothic" charset="0"/>
              </a:endParaRPr>
            </a:p>
          </p:txBody>
        </p:sp>
        <p:sp>
          <p:nvSpPr>
            <p:cNvPr id="29" name="Rectangle 28"/>
            <p:cNvSpPr/>
            <p:nvPr/>
          </p:nvSpPr>
          <p:spPr>
            <a:xfrm>
              <a:off x="4525245" y="3089267"/>
              <a:ext cx="254763" cy="897834"/>
            </a:xfrm>
            <a:prstGeom prst="rect">
              <a:avLst/>
            </a:prstGeom>
            <a:noFill/>
            <a:effectLst/>
            <a:scene3d>
              <a:camera prst="perspectiveHeroicExtremeLeftFacing" fov="6900000">
                <a:rot lat="1086547" lon="2035770" rev="21418220"/>
              </a:camera>
              <a:lightRig rig="threePt" dir="t"/>
            </a:scene3d>
          </p:spPr>
          <p:txBody>
            <a:bodyPr wrap="none">
              <a:spAutoFit/>
            </a:bodyPr>
            <a:lstStyle/>
            <a:p>
              <a:pPr algn="ctr" eaLnBrk="0" fontAlgn="base" hangingPunct="0">
                <a:spcBef>
                  <a:spcPct val="0"/>
                </a:spcBef>
                <a:spcAft>
                  <a:spcPct val="0"/>
                </a:spcAft>
                <a:defRPr/>
              </a:pPr>
              <a:endParaRPr lang="en-GB" sz="3600" b="1" cap="all" dirty="0">
                <a:ln w="9000" cmpd="sng">
                  <a:solidFill>
                    <a:srgbClr val="000000"/>
                  </a:solidFill>
                  <a:prstDash val="solid"/>
                </a:ln>
                <a:solidFill>
                  <a:srgbClr val="000000"/>
                </a:solidFill>
                <a:effectLst>
                  <a:reflection blurRad="12700" stA="28000" endPos="45000" dist="1000" dir="5400000" sy="-100000" algn="bl" rotWithShape="0"/>
                </a:effectLst>
                <a:latin typeface="Times" panose="02020603050405020304" pitchFamily="18" charset="0"/>
                <a:ea typeface="MS PGothic" panose="020B0600070205080204" pitchFamily="34" charset="-128"/>
                <a:cs typeface="MS PGothic" charset="0"/>
              </a:endParaRPr>
            </a:p>
          </p:txBody>
        </p:sp>
        <p:sp>
          <p:nvSpPr>
            <p:cNvPr id="30" name="Rectangle 29"/>
            <p:cNvSpPr/>
            <p:nvPr/>
          </p:nvSpPr>
          <p:spPr>
            <a:xfrm>
              <a:off x="4530483" y="2252180"/>
              <a:ext cx="254763" cy="897834"/>
            </a:xfrm>
            <a:prstGeom prst="rect">
              <a:avLst/>
            </a:prstGeom>
            <a:noFill/>
            <a:effectLst/>
            <a:scene3d>
              <a:camera prst="perspectiveHeroicExtremeLeftFacing" fov="6900000">
                <a:rot lat="1086547" lon="2035770" rev="21418220"/>
              </a:camera>
              <a:lightRig rig="threePt" dir="t"/>
            </a:scene3d>
          </p:spPr>
          <p:txBody>
            <a:bodyPr wrap="none">
              <a:spAutoFit/>
            </a:bodyPr>
            <a:lstStyle/>
            <a:p>
              <a:pPr algn="ctr" eaLnBrk="0" fontAlgn="base" hangingPunct="0">
                <a:spcBef>
                  <a:spcPct val="0"/>
                </a:spcBef>
                <a:spcAft>
                  <a:spcPct val="0"/>
                </a:spcAft>
                <a:defRPr/>
              </a:pPr>
              <a:endParaRPr lang="en-GB" sz="3600" b="1" cap="all" dirty="0">
                <a:ln w="9000" cmpd="sng">
                  <a:solidFill>
                    <a:srgbClr val="000000"/>
                  </a:solidFill>
                  <a:prstDash val="solid"/>
                </a:ln>
                <a:solidFill>
                  <a:srgbClr val="000000"/>
                </a:solidFill>
                <a:effectLst>
                  <a:reflection blurRad="12700" stA="28000" endPos="45000" dist="1000" dir="5400000" sy="-100000" algn="bl" rotWithShape="0"/>
                </a:effectLst>
                <a:latin typeface="Times" panose="02020603050405020304" pitchFamily="18" charset="0"/>
                <a:ea typeface="MS PGothic" panose="020B0600070205080204" pitchFamily="34" charset="-128"/>
                <a:cs typeface="MS PGothic" charset="0"/>
              </a:endParaRPr>
            </a:p>
          </p:txBody>
        </p:sp>
      </p:grpSp>
      <p:sp>
        <p:nvSpPr>
          <p:cNvPr id="31" name="Right Arrow 30"/>
          <p:cNvSpPr>
            <a:spLocks noChangeArrowheads="1"/>
          </p:cNvSpPr>
          <p:nvPr/>
        </p:nvSpPr>
        <p:spPr bwMode="auto">
          <a:xfrm>
            <a:off x="7843605" y="3978001"/>
            <a:ext cx="874713" cy="458788"/>
          </a:xfrm>
          <a:prstGeom prst="rightArrow">
            <a:avLst>
              <a:gd name="adj1" fmla="val 50000"/>
              <a:gd name="adj2" fmla="val 50003"/>
            </a:avLst>
          </a:prstGeom>
          <a:solidFill>
            <a:srgbClr val="FF0000"/>
          </a:solidFill>
          <a:ln w="9525">
            <a:solidFill>
              <a:srgbClr val="B6DCDF"/>
            </a:solidFill>
            <a:miter lim="800000"/>
            <a:headEnd/>
            <a:tailEnd/>
          </a:ln>
          <a:effectLst>
            <a:outerShdw blurRad="40000" dist="23000" dir="5400000" rotWithShape="0">
              <a:srgbClr val="000000">
                <a:alpha val="34999"/>
              </a:srgbClr>
            </a:outerShdw>
          </a:effectLst>
        </p:spPr>
        <p:txBody>
          <a:bodyPr anchor="ctr"/>
          <a:lstStyle/>
          <a:p>
            <a:pPr algn="ctr" eaLnBrk="0" fontAlgn="base" hangingPunct="0">
              <a:spcBef>
                <a:spcPct val="0"/>
              </a:spcBef>
              <a:spcAft>
                <a:spcPct val="0"/>
              </a:spcAft>
              <a:defRPr/>
            </a:pPr>
            <a:endParaRPr lang="en-US" sz="2400">
              <a:solidFill>
                <a:srgbClr val="FFFFFF"/>
              </a:solidFill>
              <a:latin typeface="Verdana"/>
              <a:ea typeface="MS PGothic" charset="0"/>
              <a:cs typeface="MS PGothic" charset="0"/>
            </a:endParaRPr>
          </a:p>
        </p:txBody>
      </p:sp>
      <p:sp>
        <p:nvSpPr>
          <p:cNvPr id="32" name="Right Arrow 31"/>
          <p:cNvSpPr>
            <a:spLocks noChangeArrowheads="1"/>
          </p:cNvSpPr>
          <p:nvPr/>
        </p:nvSpPr>
        <p:spPr bwMode="auto">
          <a:xfrm>
            <a:off x="5107608" y="4827644"/>
            <a:ext cx="874713" cy="457200"/>
          </a:xfrm>
          <a:prstGeom prst="rightArrow">
            <a:avLst>
              <a:gd name="adj1" fmla="val 50000"/>
              <a:gd name="adj2" fmla="val 50000"/>
            </a:avLst>
          </a:prstGeom>
          <a:solidFill>
            <a:srgbClr val="FF0000"/>
          </a:solidFill>
          <a:ln w="9525">
            <a:solidFill>
              <a:srgbClr val="B6DCDF"/>
            </a:solidFill>
            <a:miter lim="800000"/>
            <a:headEnd/>
            <a:tailEnd/>
          </a:ln>
          <a:effectLst>
            <a:outerShdw blurRad="40000" dist="23000" dir="5400000" rotWithShape="0">
              <a:srgbClr val="000000">
                <a:alpha val="34999"/>
              </a:srgbClr>
            </a:outerShdw>
          </a:effectLst>
        </p:spPr>
        <p:txBody>
          <a:bodyPr anchor="ctr"/>
          <a:lstStyle/>
          <a:p>
            <a:pPr algn="ctr" eaLnBrk="0" fontAlgn="base" hangingPunct="0">
              <a:spcBef>
                <a:spcPct val="0"/>
              </a:spcBef>
              <a:spcAft>
                <a:spcPct val="0"/>
              </a:spcAft>
              <a:defRPr/>
            </a:pPr>
            <a:endParaRPr lang="en-US" sz="2400">
              <a:solidFill>
                <a:srgbClr val="FFFFFF"/>
              </a:solidFill>
              <a:latin typeface="Verdana"/>
              <a:ea typeface="MS PGothic" charset="0"/>
              <a:cs typeface="MS PGothic" charset="0"/>
            </a:endParaRPr>
          </a:p>
        </p:txBody>
      </p:sp>
      <p:sp>
        <p:nvSpPr>
          <p:cNvPr id="35" name="TextBox 1"/>
          <p:cNvSpPr txBox="1">
            <a:spLocks noChangeArrowheads="1"/>
          </p:cNvSpPr>
          <p:nvPr/>
        </p:nvSpPr>
        <p:spPr bwMode="auto">
          <a:xfrm>
            <a:off x="0" y="1002662"/>
            <a:ext cx="121920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000" b="1">
                <a:solidFill>
                  <a:schemeClr val="tx1"/>
                </a:solidFill>
                <a:latin typeface="Verdana" charset="0"/>
                <a:ea typeface="MS PGothic" charset="0"/>
                <a:cs typeface="MS PGothic" charset="0"/>
              </a:defRPr>
            </a:lvl1pPr>
            <a:lvl2pPr marL="742950" indent="-285750">
              <a:defRPr sz="2000">
                <a:solidFill>
                  <a:schemeClr val="tx1"/>
                </a:solidFill>
                <a:latin typeface="Verdana" charset="0"/>
                <a:ea typeface="MS PGothic" charset="0"/>
                <a:cs typeface="MS PGothic" charset="0"/>
              </a:defRPr>
            </a:lvl2pPr>
            <a:lvl3pPr marL="1143000">
              <a:defRPr sz="2000">
                <a:solidFill>
                  <a:schemeClr val="tx1"/>
                </a:solidFill>
                <a:latin typeface="Verdana" charset="0"/>
                <a:ea typeface="MS PGothic" charset="0"/>
                <a:cs typeface="MS PGothic" charset="0"/>
              </a:defRPr>
            </a:lvl3pPr>
            <a:lvl4pPr>
              <a:defRPr sz="2000">
                <a:solidFill>
                  <a:schemeClr val="tx1"/>
                </a:solidFill>
                <a:latin typeface="Verdana" charset="0"/>
                <a:ea typeface="MS PGothic" charset="0"/>
                <a:cs typeface="MS PGothic" charset="0"/>
              </a:defRPr>
            </a:lvl4pPr>
            <a:lvl5pPr>
              <a:defRPr sz="2000">
                <a:solidFill>
                  <a:schemeClr val="tx1"/>
                </a:solidFill>
                <a:latin typeface="Verdana" charset="0"/>
                <a:ea typeface="MS PGothic" charset="0"/>
                <a:cs typeface="MS PGothic" charset="0"/>
              </a:defRPr>
            </a:lvl5pPr>
            <a:lvl6pPr eaLnBrk="0" hangingPunct="0">
              <a:defRPr sz="2000">
                <a:solidFill>
                  <a:schemeClr val="tx1"/>
                </a:solidFill>
                <a:latin typeface="Verdana" charset="0"/>
                <a:ea typeface="MS PGothic" charset="0"/>
                <a:cs typeface="MS PGothic" charset="0"/>
              </a:defRPr>
            </a:lvl6pPr>
            <a:lvl7pPr eaLnBrk="0" hangingPunct="0">
              <a:defRPr sz="2000">
                <a:solidFill>
                  <a:schemeClr val="tx1"/>
                </a:solidFill>
                <a:latin typeface="Verdana" charset="0"/>
                <a:ea typeface="MS PGothic" charset="0"/>
                <a:cs typeface="MS PGothic" charset="0"/>
              </a:defRPr>
            </a:lvl7pPr>
            <a:lvl8pPr eaLnBrk="0" hangingPunct="0">
              <a:defRPr sz="2000">
                <a:solidFill>
                  <a:schemeClr val="tx1"/>
                </a:solidFill>
                <a:latin typeface="Verdana" charset="0"/>
                <a:ea typeface="MS PGothic" charset="0"/>
                <a:cs typeface="MS PGothic" charset="0"/>
              </a:defRPr>
            </a:lvl8pPr>
            <a:lvl9pPr eaLnBrk="0" hangingPunct="0">
              <a:defRPr sz="2000">
                <a:solidFill>
                  <a:schemeClr val="tx1"/>
                </a:solidFill>
                <a:latin typeface="Verdana" charset="0"/>
                <a:ea typeface="MS PGothic" charset="0"/>
                <a:cs typeface="MS PGothic" charset="0"/>
              </a:defRPr>
            </a:lvl9pPr>
          </a:lstStyle>
          <a:p>
            <a:pPr marL="457200" indent="-457200" eaLnBrk="0" fontAlgn="base" hangingPunct="0">
              <a:lnSpc>
                <a:spcPct val="90000"/>
              </a:lnSpc>
              <a:spcBef>
                <a:spcPct val="0"/>
              </a:spcBef>
              <a:spcAft>
                <a:spcPts val="600"/>
              </a:spcAft>
              <a:buClr>
                <a:srgbClr val="C00000"/>
              </a:buClr>
              <a:buFont typeface="Arial" panose="020B0604020202020204" pitchFamily="34" charset="0"/>
              <a:buChar char="•"/>
            </a:pPr>
            <a:r>
              <a:rPr lang="cs-CZ" b="0" dirty="0">
                <a:solidFill>
                  <a:srgbClr val="000000"/>
                </a:solidFill>
                <a:latin typeface="Calibri" charset="0"/>
              </a:rPr>
              <a:t>Zkušební instalace </a:t>
            </a:r>
            <a:r>
              <a:rPr lang="en-GB" b="0" dirty="0">
                <a:solidFill>
                  <a:srgbClr val="000000"/>
                </a:solidFill>
                <a:latin typeface="Calibri" charset="0"/>
              </a:rPr>
              <a:t>7 </a:t>
            </a:r>
            <a:r>
              <a:rPr lang="cs-CZ" b="0" dirty="0">
                <a:solidFill>
                  <a:srgbClr val="000000"/>
                </a:solidFill>
                <a:latin typeface="Calibri" charset="0"/>
              </a:rPr>
              <a:t>domů placeno </a:t>
            </a:r>
            <a:r>
              <a:rPr lang="en-GB" b="0" dirty="0">
                <a:solidFill>
                  <a:srgbClr val="000000"/>
                </a:solidFill>
                <a:latin typeface="Calibri" charset="0"/>
              </a:rPr>
              <a:t>DECC – </a:t>
            </a:r>
            <a:r>
              <a:rPr lang="cs-CZ" b="0" dirty="0">
                <a:solidFill>
                  <a:srgbClr val="000000"/>
                </a:solidFill>
                <a:latin typeface="Calibri" charset="0"/>
              </a:rPr>
              <a:t>stále v provozu- úspora nákladů </a:t>
            </a:r>
            <a:r>
              <a:rPr lang="en-GB" b="0" dirty="0">
                <a:solidFill>
                  <a:srgbClr val="000000"/>
                </a:solidFill>
                <a:latin typeface="Calibri" charset="0"/>
              </a:rPr>
              <a:t>45-60%</a:t>
            </a:r>
          </a:p>
          <a:p>
            <a:pPr marL="457200" indent="-457200" eaLnBrk="0" fontAlgn="base" hangingPunct="0">
              <a:lnSpc>
                <a:spcPct val="90000"/>
              </a:lnSpc>
              <a:spcBef>
                <a:spcPct val="0"/>
              </a:spcBef>
              <a:spcAft>
                <a:spcPts val="600"/>
              </a:spcAft>
              <a:buClr>
                <a:srgbClr val="C00000"/>
              </a:buClr>
              <a:buFont typeface="Arial" panose="020B0604020202020204" pitchFamily="34" charset="0"/>
              <a:buChar char="•"/>
            </a:pPr>
            <a:r>
              <a:rPr lang="cs-CZ" b="0" dirty="0">
                <a:solidFill>
                  <a:srgbClr val="000000"/>
                </a:solidFill>
                <a:latin typeface="Calibri" charset="0"/>
              </a:rPr>
              <a:t>V provozu </a:t>
            </a:r>
            <a:r>
              <a:rPr lang="en-GB" b="0" dirty="0">
                <a:solidFill>
                  <a:srgbClr val="000000"/>
                </a:solidFill>
                <a:latin typeface="Calibri" charset="0"/>
              </a:rPr>
              <a:t>6 </a:t>
            </a:r>
            <a:r>
              <a:rPr lang="cs-CZ" b="0" dirty="0">
                <a:solidFill>
                  <a:srgbClr val="000000"/>
                </a:solidFill>
                <a:latin typeface="Calibri" charset="0"/>
              </a:rPr>
              <a:t>zim</a:t>
            </a:r>
            <a:r>
              <a:rPr lang="en-GB" b="0" dirty="0">
                <a:solidFill>
                  <a:srgbClr val="000000"/>
                </a:solidFill>
                <a:latin typeface="Calibri" charset="0"/>
              </a:rPr>
              <a:t> (</a:t>
            </a:r>
            <a:r>
              <a:rPr lang="cs-CZ" b="0" dirty="0">
                <a:solidFill>
                  <a:srgbClr val="000000"/>
                </a:solidFill>
                <a:latin typeface="Calibri" charset="0"/>
              </a:rPr>
              <a:t>některé baterie 1.</a:t>
            </a:r>
            <a:r>
              <a:rPr lang="en-GB" b="0" dirty="0">
                <a:solidFill>
                  <a:srgbClr val="000000"/>
                </a:solidFill>
                <a:latin typeface="Calibri" charset="0"/>
              </a:rPr>
              <a:t>G</a:t>
            </a:r>
            <a:r>
              <a:rPr lang="cs-CZ" b="0" dirty="0">
                <a:solidFill>
                  <a:srgbClr val="000000"/>
                </a:solidFill>
                <a:latin typeface="Calibri" charset="0"/>
              </a:rPr>
              <a:t> , některé baterie 2 a 3 Generace </a:t>
            </a:r>
            <a:r>
              <a:rPr lang="en-GB" b="0" dirty="0">
                <a:solidFill>
                  <a:srgbClr val="000000"/>
                </a:solidFill>
                <a:latin typeface="Calibri" charset="0"/>
              </a:rPr>
              <a:t>)</a:t>
            </a:r>
            <a:endParaRPr lang="en-US" b="0" dirty="0">
              <a:solidFill>
                <a:srgbClr val="000000"/>
              </a:solidFill>
              <a:latin typeface="Calibri" charset="0"/>
            </a:endParaRPr>
          </a:p>
          <a:p>
            <a:pPr marL="457200" indent="-457200" eaLnBrk="0" fontAlgn="base" hangingPunct="0">
              <a:lnSpc>
                <a:spcPct val="90000"/>
              </a:lnSpc>
              <a:spcBef>
                <a:spcPct val="0"/>
              </a:spcBef>
              <a:spcAft>
                <a:spcPts val="600"/>
              </a:spcAft>
              <a:buClr>
                <a:srgbClr val="C00000"/>
              </a:buClr>
              <a:buFont typeface="Arial" panose="020B0604020202020204" pitchFamily="34" charset="0"/>
              <a:buChar char="•"/>
            </a:pPr>
            <a:r>
              <a:rPr lang="cs-CZ" b="0" dirty="0">
                <a:solidFill>
                  <a:srgbClr val="000000"/>
                </a:solidFill>
                <a:latin typeface="Calibri" charset="0"/>
              </a:rPr>
              <a:t>El. tarify  mimo špičku (</a:t>
            </a:r>
            <a:r>
              <a:rPr lang="en-US" b="0" dirty="0">
                <a:solidFill>
                  <a:srgbClr val="000000"/>
                </a:solidFill>
                <a:latin typeface="Calibri" charset="0"/>
              </a:rPr>
              <a:t>Off-peak ‘</a:t>
            </a:r>
            <a:r>
              <a:rPr lang="en-GB" b="0" dirty="0">
                <a:solidFill>
                  <a:srgbClr val="000000"/>
                </a:solidFill>
                <a:latin typeface="Calibri" charset="0"/>
              </a:rPr>
              <a:t>Economy 10’ </a:t>
            </a:r>
            <a:r>
              <a:rPr lang="cs-CZ" b="0" dirty="0">
                <a:solidFill>
                  <a:srgbClr val="000000"/>
                </a:solidFill>
                <a:latin typeface="Calibri" charset="0"/>
              </a:rPr>
              <a:t>nebo </a:t>
            </a:r>
            <a:r>
              <a:rPr lang="en-GB" b="0" dirty="0">
                <a:solidFill>
                  <a:srgbClr val="000000"/>
                </a:solidFill>
                <a:latin typeface="Calibri" charset="0"/>
              </a:rPr>
              <a:t>2000’ (10 </a:t>
            </a:r>
            <a:r>
              <a:rPr lang="cs-CZ" b="0" dirty="0">
                <a:solidFill>
                  <a:srgbClr val="000000"/>
                </a:solidFill>
                <a:latin typeface="Calibri" charset="0"/>
              </a:rPr>
              <a:t>nebo </a:t>
            </a:r>
            <a:r>
              <a:rPr lang="en-GB" b="0" dirty="0">
                <a:solidFill>
                  <a:srgbClr val="000000"/>
                </a:solidFill>
                <a:latin typeface="Calibri" charset="0"/>
              </a:rPr>
              <a:t>20 ho</a:t>
            </a:r>
            <a:r>
              <a:rPr lang="cs-CZ" b="0" dirty="0">
                <a:solidFill>
                  <a:srgbClr val="000000"/>
                </a:solidFill>
                <a:latin typeface="Calibri" charset="0"/>
              </a:rPr>
              <a:t>d denně mimo špičku</a:t>
            </a:r>
            <a:r>
              <a:rPr lang="en-GB" b="0" dirty="0">
                <a:solidFill>
                  <a:srgbClr val="000000"/>
                </a:solidFill>
                <a:latin typeface="Calibri" charset="0"/>
              </a:rPr>
              <a:t>)</a:t>
            </a:r>
            <a:r>
              <a:rPr lang="en-US" b="0" dirty="0">
                <a:solidFill>
                  <a:srgbClr val="000000"/>
                </a:solidFill>
                <a:latin typeface="Calibri" charset="0"/>
              </a:rPr>
              <a:t> </a:t>
            </a:r>
          </a:p>
          <a:p>
            <a:pPr marL="457200" indent="-457200" eaLnBrk="0" fontAlgn="base" hangingPunct="0">
              <a:lnSpc>
                <a:spcPct val="90000"/>
              </a:lnSpc>
              <a:spcBef>
                <a:spcPct val="0"/>
              </a:spcBef>
              <a:spcAft>
                <a:spcPts val="600"/>
              </a:spcAft>
              <a:buClr>
                <a:srgbClr val="C00000"/>
              </a:buClr>
              <a:buFont typeface="Arial" panose="020B0604020202020204" pitchFamily="34" charset="0"/>
              <a:buChar char="•"/>
            </a:pPr>
            <a:r>
              <a:rPr lang="cs-CZ" b="0" dirty="0">
                <a:solidFill>
                  <a:srgbClr val="000000"/>
                </a:solidFill>
                <a:latin typeface="Calibri" charset="0"/>
              </a:rPr>
              <a:t>K</a:t>
            </a:r>
            <a:r>
              <a:rPr lang="en-GB" b="0" dirty="0" err="1">
                <a:solidFill>
                  <a:srgbClr val="000000"/>
                </a:solidFill>
                <a:latin typeface="Calibri" charset="0"/>
              </a:rPr>
              <a:t>ombin</a:t>
            </a:r>
            <a:r>
              <a:rPr lang="cs-CZ" b="0" dirty="0" err="1">
                <a:solidFill>
                  <a:srgbClr val="000000"/>
                </a:solidFill>
                <a:latin typeface="Calibri" charset="0"/>
              </a:rPr>
              <a:t>ace</a:t>
            </a:r>
            <a:r>
              <a:rPr lang="en-GB" b="0" dirty="0">
                <a:solidFill>
                  <a:srgbClr val="000000"/>
                </a:solidFill>
                <a:latin typeface="Calibri" charset="0"/>
              </a:rPr>
              <a:t> </a:t>
            </a:r>
            <a:r>
              <a:rPr lang="cs-CZ" b="0" dirty="0">
                <a:solidFill>
                  <a:srgbClr val="000000"/>
                </a:solidFill>
                <a:latin typeface="Calibri" charset="0"/>
              </a:rPr>
              <a:t>s </a:t>
            </a:r>
            <a:r>
              <a:rPr lang="en-GB" b="0" dirty="0">
                <a:solidFill>
                  <a:srgbClr val="000000"/>
                </a:solidFill>
                <a:latin typeface="Calibri" charset="0"/>
              </a:rPr>
              <a:t> </a:t>
            </a:r>
            <a:r>
              <a:rPr lang="cs-CZ" b="0" dirty="0">
                <a:solidFill>
                  <a:srgbClr val="000000"/>
                </a:solidFill>
                <a:latin typeface="Calibri" charset="0"/>
              </a:rPr>
              <a:t>TČ vzduch/voda </a:t>
            </a:r>
            <a:r>
              <a:rPr lang="en-GB" b="0" dirty="0">
                <a:solidFill>
                  <a:srgbClr val="000000"/>
                </a:solidFill>
                <a:latin typeface="Calibri" charset="0"/>
              </a:rPr>
              <a:t>(</a:t>
            </a:r>
            <a:r>
              <a:rPr lang="cs-CZ" b="0" dirty="0">
                <a:solidFill>
                  <a:srgbClr val="000000"/>
                </a:solidFill>
                <a:latin typeface="Calibri" charset="0"/>
              </a:rPr>
              <a:t>naměřen sezónní koeficient </a:t>
            </a:r>
            <a:r>
              <a:rPr lang="en-GB" b="0" dirty="0">
                <a:solidFill>
                  <a:srgbClr val="000000"/>
                </a:solidFill>
                <a:latin typeface="Calibri" charset="0"/>
              </a:rPr>
              <a:t>CoP ~2.2)</a:t>
            </a:r>
            <a:endParaRPr lang="en-US" b="0" dirty="0">
              <a:solidFill>
                <a:srgbClr val="000000"/>
              </a:solidFill>
              <a:latin typeface="Calibri" charset="0"/>
            </a:endParaRPr>
          </a:p>
          <a:p>
            <a:pPr marL="457200" indent="-457200" eaLnBrk="0" fontAlgn="base" hangingPunct="0">
              <a:lnSpc>
                <a:spcPct val="90000"/>
              </a:lnSpc>
              <a:spcBef>
                <a:spcPct val="0"/>
              </a:spcBef>
              <a:spcAft>
                <a:spcPts val="600"/>
              </a:spcAft>
              <a:buClr>
                <a:srgbClr val="C00000"/>
              </a:buClr>
              <a:buFont typeface="Arial" panose="020B0604020202020204" pitchFamily="34" charset="0"/>
              <a:buChar char="•"/>
            </a:pPr>
            <a:r>
              <a:rPr lang="cs-CZ" b="0" dirty="0">
                <a:solidFill>
                  <a:srgbClr val="000000"/>
                </a:solidFill>
                <a:latin typeface="Calibri" charset="0"/>
              </a:rPr>
              <a:t>Tepelná baterie zajišťuje přesun dostupného výkonu </a:t>
            </a:r>
            <a:r>
              <a:rPr lang="en-GB" b="0" dirty="0">
                <a:solidFill>
                  <a:srgbClr val="000000"/>
                </a:solidFill>
                <a:latin typeface="Calibri" charset="0"/>
              </a:rPr>
              <a:t>: </a:t>
            </a:r>
            <a:r>
              <a:rPr lang="cs-CZ" b="0" dirty="0">
                <a:solidFill>
                  <a:srgbClr val="000000"/>
                </a:solidFill>
                <a:latin typeface="Calibri" charset="0"/>
              </a:rPr>
              <a:t>TČ pracuje jen v nízkém tarifu, teplo je k dispozici kdykoliv</a:t>
            </a:r>
            <a:endParaRPr lang="en-US" b="0" dirty="0">
              <a:solidFill>
                <a:srgbClr val="000000"/>
              </a:solidFill>
              <a:latin typeface="Calibri" charset="0"/>
            </a:endParaRPr>
          </a:p>
          <a:p>
            <a:pPr marL="457200" indent="-457200" eaLnBrk="0" fontAlgn="base" hangingPunct="0">
              <a:lnSpc>
                <a:spcPct val="90000"/>
              </a:lnSpc>
              <a:spcBef>
                <a:spcPct val="0"/>
              </a:spcBef>
              <a:spcAft>
                <a:spcPts val="600"/>
              </a:spcAft>
              <a:buClr>
                <a:srgbClr val="C00000"/>
              </a:buClr>
              <a:buFont typeface="Arial" panose="020B0604020202020204" pitchFamily="34" charset="0"/>
              <a:buChar char="•"/>
            </a:pPr>
            <a:r>
              <a:rPr lang="cs-CZ" b="0" dirty="0">
                <a:solidFill>
                  <a:srgbClr val="000000"/>
                </a:solidFill>
                <a:latin typeface="Calibri" charset="0"/>
              </a:rPr>
              <a:t>Jednoduchá dodatečná instalace </a:t>
            </a:r>
            <a:r>
              <a:rPr lang="en-GB" b="0" dirty="0">
                <a:solidFill>
                  <a:srgbClr val="000000"/>
                </a:solidFill>
                <a:latin typeface="Calibri" charset="0"/>
              </a:rPr>
              <a:t>– 145 </a:t>
            </a:r>
            <a:r>
              <a:rPr lang="cs-CZ" b="0" dirty="0">
                <a:solidFill>
                  <a:srgbClr val="000000"/>
                </a:solidFill>
                <a:latin typeface="Calibri" charset="0"/>
              </a:rPr>
              <a:t>pro </a:t>
            </a:r>
            <a:r>
              <a:rPr lang="en-GB" b="0" dirty="0">
                <a:solidFill>
                  <a:srgbClr val="000000"/>
                </a:solidFill>
                <a:latin typeface="Calibri" charset="0"/>
              </a:rPr>
              <a:t>Scottish rural Housing Association </a:t>
            </a:r>
            <a:r>
              <a:rPr lang="cs-CZ" b="0" dirty="0">
                <a:solidFill>
                  <a:srgbClr val="000000"/>
                </a:solidFill>
                <a:latin typeface="Calibri" charset="0"/>
              </a:rPr>
              <a:t>s použitím baterií</a:t>
            </a:r>
            <a:r>
              <a:rPr lang="en-GB" b="0" dirty="0">
                <a:solidFill>
                  <a:srgbClr val="000000"/>
                </a:solidFill>
                <a:latin typeface="Calibri" charset="0"/>
              </a:rPr>
              <a:t> UniQ</a:t>
            </a:r>
          </a:p>
          <a:p>
            <a:pPr marL="266700" indent="-266700" eaLnBrk="0" fontAlgn="base" hangingPunct="0">
              <a:lnSpc>
                <a:spcPct val="90000"/>
              </a:lnSpc>
              <a:spcBef>
                <a:spcPct val="0"/>
              </a:spcBef>
              <a:spcAft>
                <a:spcPts val="600"/>
              </a:spcAft>
              <a:buClr>
                <a:srgbClr val="C00000"/>
              </a:buClr>
              <a:buFont typeface="Arial"/>
              <a:buChar char="•"/>
            </a:pPr>
            <a:endParaRPr lang="en-US" b="0" dirty="0">
              <a:solidFill>
                <a:srgbClr val="000000"/>
              </a:solidFill>
              <a:latin typeface="Calibri" charset="0"/>
            </a:endParaRPr>
          </a:p>
        </p:txBody>
      </p:sp>
      <p:sp>
        <p:nvSpPr>
          <p:cNvPr id="36" name="Right Arrow 35"/>
          <p:cNvSpPr>
            <a:spLocks noChangeArrowheads="1"/>
          </p:cNvSpPr>
          <p:nvPr/>
        </p:nvSpPr>
        <p:spPr bwMode="auto">
          <a:xfrm>
            <a:off x="7843605" y="5534690"/>
            <a:ext cx="874713" cy="458788"/>
          </a:xfrm>
          <a:prstGeom prst="rightArrow">
            <a:avLst>
              <a:gd name="adj1" fmla="val 50000"/>
              <a:gd name="adj2" fmla="val 50003"/>
            </a:avLst>
          </a:prstGeom>
          <a:solidFill>
            <a:srgbClr val="FF0000"/>
          </a:solidFill>
          <a:ln w="9525">
            <a:solidFill>
              <a:srgbClr val="B6DCDF"/>
            </a:solidFill>
            <a:miter lim="800000"/>
            <a:headEnd/>
            <a:tailEnd/>
          </a:ln>
          <a:effectLst>
            <a:outerShdw blurRad="40000" dist="23000" dir="5400000" rotWithShape="0">
              <a:srgbClr val="000000">
                <a:alpha val="34999"/>
              </a:srgbClr>
            </a:outerShdw>
          </a:effectLst>
        </p:spPr>
        <p:txBody>
          <a:bodyPr anchor="ctr"/>
          <a:lstStyle/>
          <a:p>
            <a:pPr algn="ctr" eaLnBrk="0" fontAlgn="base" hangingPunct="0">
              <a:spcBef>
                <a:spcPct val="0"/>
              </a:spcBef>
              <a:spcAft>
                <a:spcPct val="0"/>
              </a:spcAft>
              <a:defRPr/>
            </a:pPr>
            <a:endParaRPr lang="en-US" sz="2400">
              <a:solidFill>
                <a:srgbClr val="FFFFFF"/>
              </a:solidFill>
              <a:latin typeface="Verdana"/>
              <a:ea typeface="MS PGothic" charset="0"/>
              <a:cs typeface="MS PGothic" charset="0"/>
            </a:endParaRPr>
          </a:p>
        </p:txBody>
      </p:sp>
      <p:sp>
        <p:nvSpPr>
          <p:cNvPr id="38" name="Rectangle 17"/>
          <p:cNvSpPr>
            <a:spLocks noChangeArrowheads="1"/>
          </p:cNvSpPr>
          <p:nvPr/>
        </p:nvSpPr>
        <p:spPr bwMode="auto">
          <a:xfrm>
            <a:off x="3192337" y="5255470"/>
            <a:ext cx="20647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fontAlgn="base" hangingPunct="0">
              <a:spcBef>
                <a:spcPct val="0"/>
              </a:spcBef>
              <a:spcAft>
                <a:spcPct val="0"/>
              </a:spcAft>
            </a:pPr>
            <a:r>
              <a:rPr lang="cs-CZ" sz="2000" dirty="0">
                <a:solidFill>
                  <a:srgbClr val="000000"/>
                </a:solidFill>
                <a:latin typeface="Calibri" charset="0"/>
                <a:ea typeface="MS PGothic" charset="0"/>
                <a:cs typeface="MS PGothic" charset="0"/>
              </a:rPr>
              <a:t>Vysokoteplotní TČ</a:t>
            </a:r>
            <a:endParaRPr lang="en-US" sz="2000" dirty="0">
              <a:solidFill>
                <a:srgbClr val="000000"/>
              </a:solidFill>
              <a:latin typeface="Calibri" charset="0"/>
              <a:ea typeface="MS PGothic" charset="0"/>
              <a:cs typeface="MS PGothic" charset="0"/>
            </a:endParaRPr>
          </a:p>
        </p:txBody>
      </p:sp>
      <p:sp>
        <p:nvSpPr>
          <p:cNvPr id="39" name="Rectangle 17"/>
          <p:cNvSpPr>
            <a:spLocks noChangeArrowheads="1"/>
          </p:cNvSpPr>
          <p:nvPr/>
        </p:nvSpPr>
        <p:spPr bwMode="auto">
          <a:xfrm>
            <a:off x="6133866" y="6143678"/>
            <a:ext cx="19780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fontAlgn="base" hangingPunct="0">
              <a:spcBef>
                <a:spcPct val="0"/>
              </a:spcBef>
              <a:spcAft>
                <a:spcPct val="0"/>
              </a:spcAft>
            </a:pPr>
            <a:r>
              <a:rPr lang="en-US" sz="2400" dirty="0" err="1">
                <a:solidFill>
                  <a:srgbClr val="000000"/>
                </a:solidFill>
                <a:latin typeface="Calibri" charset="0"/>
                <a:ea typeface="MS PGothic" charset="0"/>
                <a:cs typeface="MS PGothic" charset="0"/>
              </a:rPr>
              <a:t>Sunamp</a:t>
            </a:r>
            <a:r>
              <a:rPr lang="cs-CZ" sz="2400" dirty="0">
                <a:solidFill>
                  <a:srgbClr val="000000"/>
                </a:solidFill>
                <a:latin typeface="Calibri" charset="0"/>
                <a:ea typeface="MS PGothic" charset="0"/>
                <a:cs typeface="MS PGothic" charset="0"/>
              </a:rPr>
              <a:t> sestava</a:t>
            </a:r>
            <a:endParaRPr lang="en-US" sz="2400" dirty="0">
              <a:solidFill>
                <a:srgbClr val="000000"/>
              </a:solidFill>
              <a:latin typeface="Calibri" charset="0"/>
              <a:ea typeface="MS PGothic" charset="0"/>
              <a:cs typeface="MS PGothic" charset="0"/>
            </a:endParaRPr>
          </a:p>
        </p:txBody>
      </p:sp>
      <p:sp>
        <p:nvSpPr>
          <p:cNvPr id="40" name="Rectangle 17"/>
          <p:cNvSpPr>
            <a:spLocks noChangeArrowheads="1"/>
          </p:cNvSpPr>
          <p:nvPr/>
        </p:nvSpPr>
        <p:spPr bwMode="auto">
          <a:xfrm>
            <a:off x="8748934" y="4668925"/>
            <a:ext cx="22145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cs-CZ" sz="2400" dirty="0">
                <a:solidFill>
                  <a:srgbClr val="000000"/>
                </a:solidFill>
                <a:latin typeface="Calibri" charset="0"/>
                <a:ea typeface="MS PGothic" charset="0"/>
                <a:cs typeface="MS PGothic" charset="0"/>
              </a:rPr>
              <a:t>Topení</a:t>
            </a:r>
            <a:endParaRPr lang="en-US" sz="2400" dirty="0">
              <a:solidFill>
                <a:srgbClr val="000000"/>
              </a:solidFill>
              <a:latin typeface="Calibri" charset="0"/>
              <a:ea typeface="MS PGothic" charset="0"/>
              <a:cs typeface="MS PGothic" charset="0"/>
            </a:endParaRPr>
          </a:p>
        </p:txBody>
      </p:sp>
      <p:sp>
        <p:nvSpPr>
          <p:cNvPr id="41" name="Rectangle 17"/>
          <p:cNvSpPr>
            <a:spLocks noChangeArrowheads="1"/>
          </p:cNvSpPr>
          <p:nvPr/>
        </p:nvSpPr>
        <p:spPr bwMode="auto">
          <a:xfrm>
            <a:off x="8943749" y="5963356"/>
            <a:ext cx="21637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base" hangingPunct="0">
              <a:spcBef>
                <a:spcPct val="0"/>
              </a:spcBef>
              <a:spcAft>
                <a:spcPct val="0"/>
              </a:spcAft>
            </a:pPr>
            <a:r>
              <a:rPr lang="cs-CZ" sz="2400" dirty="0">
                <a:solidFill>
                  <a:srgbClr val="000000"/>
                </a:solidFill>
                <a:latin typeface="Calibri" charset="0"/>
                <a:ea typeface="MS PGothic" charset="0"/>
                <a:cs typeface="MS PGothic" charset="0"/>
              </a:rPr>
              <a:t>Teplá voda</a:t>
            </a:r>
            <a:endParaRPr lang="en-US" sz="2400" dirty="0">
              <a:solidFill>
                <a:srgbClr val="000000"/>
              </a:solidFill>
              <a:latin typeface="Calibri" charset="0"/>
              <a:ea typeface="MS PGothic" charset="0"/>
              <a:cs typeface="MS PGothic" charset="0"/>
            </a:endParaRPr>
          </a:p>
        </p:txBody>
      </p:sp>
      <p:pic>
        <p:nvPicPr>
          <p:cNvPr id="42" name="Picture 18" descr="Pylon"/>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120032" y="4549960"/>
            <a:ext cx="1043639" cy="14435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pic>
      <p:sp>
        <p:nvSpPr>
          <p:cNvPr id="44" name="Right Arrow 43"/>
          <p:cNvSpPr>
            <a:spLocks noChangeArrowheads="1"/>
          </p:cNvSpPr>
          <p:nvPr/>
        </p:nvSpPr>
        <p:spPr bwMode="auto">
          <a:xfrm>
            <a:off x="2381728" y="4826057"/>
            <a:ext cx="852488" cy="458787"/>
          </a:xfrm>
          <a:prstGeom prst="rightArrow">
            <a:avLst>
              <a:gd name="adj1" fmla="val 50000"/>
              <a:gd name="adj2" fmla="val 49998"/>
            </a:avLst>
          </a:prstGeom>
          <a:solidFill>
            <a:schemeClr val="accent5"/>
          </a:solidFill>
          <a:ln w="9525">
            <a:solidFill>
              <a:srgbClr val="B6DCDF"/>
            </a:solidFill>
            <a:miter lim="800000"/>
            <a:headEnd/>
            <a:tailEnd/>
          </a:ln>
          <a:effectLst>
            <a:outerShdw blurRad="40000" dist="23000" dir="5400000" rotWithShape="0">
              <a:srgbClr val="808080">
                <a:alpha val="34998"/>
              </a:srgbClr>
            </a:outerShdw>
          </a:effectLst>
        </p:spPr>
        <p:txBody>
          <a:bodyPr anchor="ctr"/>
          <a:lstStyle/>
          <a:p>
            <a:pPr algn="ctr">
              <a:defRPr/>
            </a:pPr>
            <a:endParaRPr lang="en-US" dirty="0">
              <a:solidFill>
                <a:schemeClr val="lt1"/>
              </a:solidFill>
            </a:endParaRPr>
          </a:p>
        </p:txBody>
      </p:sp>
      <p:pic>
        <p:nvPicPr>
          <p:cNvPr id="33" name="Picture 32" descr="Image result for daikin heat pump">
            <a:hlinkClick r:id="rId7"/>
          </p:cNvPr>
          <p:cNvPicPr/>
          <p:nvPr/>
        </p:nvPicPr>
        <p:blipFill>
          <a:blip r:embed="rId8">
            <a:extLst>
              <a:ext uri="{28A0092B-C50C-407E-A947-70E740481C1C}">
                <a14:useLocalDpi xmlns:a14="http://schemas.microsoft.com/office/drawing/2010/main"/>
              </a:ext>
            </a:extLst>
          </a:blip>
          <a:srcRect/>
          <a:stretch>
            <a:fillRect/>
          </a:stretch>
        </p:blipFill>
        <p:spPr bwMode="auto">
          <a:xfrm>
            <a:off x="3449779" y="3537697"/>
            <a:ext cx="1450734" cy="1723014"/>
          </a:xfrm>
          <a:prstGeom prst="rect">
            <a:avLst/>
          </a:prstGeom>
          <a:noFill/>
          <a:ln>
            <a:noFill/>
          </a:ln>
        </p:spPr>
      </p:pic>
      <p:sp>
        <p:nvSpPr>
          <p:cNvPr id="43" name="TextBox 42"/>
          <p:cNvSpPr txBox="1"/>
          <p:nvPr/>
        </p:nvSpPr>
        <p:spPr>
          <a:xfrm>
            <a:off x="180342" y="18397"/>
            <a:ext cx="9147954" cy="646331"/>
          </a:xfrm>
          <a:prstGeom prst="rect">
            <a:avLst/>
          </a:prstGeom>
          <a:noFill/>
        </p:spPr>
        <p:txBody>
          <a:bodyPr wrap="none" rtlCol="0">
            <a:spAutoFit/>
          </a:bodyPr>
          <a:lstStyle/>
          <a:p>
            <a:r>
              <a:rPr lang="en-GB" sz="3600" dirty="0"/>
              <a:t>DECC </a:t>
            </a:r>
            <a:r>
              <a:rPr lang="cs-CZ" sz="3600" dirty="0"/>
              <a:t>zkušební instalace</a:t>
            </a:r>
            <a:r>
              <a:rPr lang="en-GB" sz="3600" dirty="0"/>
              <a:t>: </a:t>
            </a:r>
            <a:r>
              <a:rPr lang="cs-CZ" sz="3600" dirty="0"/>
              <a:t>B</a:t>
            </a:r>
            <a:r>
              <a:rPr lang="en-GB" sz="3600" dirty="0" err="1"/>
              <a:t>ater</a:t>
            </a:r>
            <a:r>
              <a:rPr lang="cs-CZ" sz="3600" dirty="0" err="1"/>
              <a:t>ie</a:t>
            </a:r>
            <a:r>
              <a:rPr lang="en-GB" sz="3600" dirty="0"/>
              <a:t> + </a:t>
            </a:r>
            <a:r>
              <a:rPr lang="cs-CZ" sz="3600" dirty="0"/>
              <a:t>TČ </a:t>
            </a:r>
            <a:r>
              <a:rPr lang="en-GB" sz="3600" dirty="0"/>
              <a:t> (</a:t>
            </a:r>
            <a:r>
              <a:rPr lang="cs-CZ" sz="3600" dirty="0"/>
              <a:t>od </a:t>
            </a:r>
            <a:r>
              <a:rPr lang="en-GB" sz="3600" dirty="0"/>
              <a:t>2013)</a:t>
            </a:r>
          </a:p>
        </p:txBody>
      </p:sp>
      <p:pic>
        <p:nvPicPr>
          <p:cNvPr id="46" name="Picture 4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05665" y="6550487"/>
            <a:ext cx="858681" cy="52785"/>
          </a:xfrm>
          <a:prstGeom prst="rect">
            <a:avLst/>
          </a:prstGeom>
        </p:spPr>
      </p:pic>
      <p:pic>
        <p:nvPicPr>
          <p:cNvPr id="37" name="Picture 36">
            <a:extLst>
              <a:ext uri="{FF2B5EF4-FFF2-40B4-BE49-F238E27FC236}">
                <a16:creationId xmlns:a16="http://schemas.microsoft.com/office/drawing/2014/main" id="{741CEC95-077A-4F74-90B9-3E4D46F1DF6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flipH="1">
            <a:off x="6445175" y="3620701"/>
            <a:ext cx="1265187" cy="2590930"/>
          </a:xfrm>
          <a:prstGeom prst="rect">
            <a:avLst/>
          </a:prstGeom>
        </p:spPr>
      </p:pic>
      <p:pic>
        <p:nvPicPr>
          <p:cNvPr id="3" name="Picture 2"/>
          <p:cNvPicPr>
            <a:picLocks noChangeAspect="1"/>
          </p:cNvPicPr>
          <p:nvPr/>
        </p:nvPicPr>
        <p:blipFill rotWithShape="1">
          <a:blip r:embed="rId11" cstate="screen">
            <a:extLst>
              <a:ext uri="{28A0092B-C50C-407E-A947-70E740481C1C}">
                <a14:useLocalDpi xmlns:a14="http://schemas.microsoft.com/office/drawing/2010/main"/>
              </a:ext>
            </a:extLst>
          </a:blip>
          <a:srcRect r="-400"/>
          <a:stretch/>
        </p:blipFill>
        <p:spPr>
          <a:xfrm>
            <a:off x="10963497" y="1762799"/>
            <a:ext cx="1091374" cy="467133"/>
          </a:xfrm>
          <a:prstGeom prst="rect">
            <a:avLst/>
          </a:prstGeom>
        </p:spPr>
      </p:pic>
      <p:pic>
        <p:nvPicPr>
          <p:cNvPr id="4" name="Picture 3"/>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0963497" y="976628"/>
            <a:ext cx="1091374" cy="683037"/>
          </a:xfrm>
          <a:prstGeom prst="rect">
            <a:avLst/>
          </a:prstGeom>
        </p:spPr>
      </p:pic>
      <p:sp>
        <p:nvSpPr>
          <p:cNvPr id="5" name="TextBox 4">
            <a:extLst>
              <a:ext uri="{FF2B5EF4-FFF2-40B4-BE49-F238E27FC236}">
                <a16:creationId xmlns:a16="http://schemas.microsoft.com/office/drawing/2014/main" id="{9996423E-06E4-E742-ACFA-024B6B8A4C64}"/>
              </a:ext>
            </a:extLst>
          </p:cNvPr>
          <p:cNvSpPr txBox="1"/>
          <p:nvPr/>
        </p:nvSpPr>
        <p:spPr>
          <a:xfrm>
            <a:off x="3100248" y="5849602"/>
            <a:ext cx="3262439" cy="954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400" b="1" dirty="0"/>
              <a:t>Parametry</a:t>
            </a:r>
            <a:endParaRPr lang="en-US" sz="1400" b="1" dirty="0"/>
          </a:p>
          <a:p>
            <a:r>
              <a:rPr lang="en-US" sz="1400" dirty="0"/>
              <a:t>40 kWh </a:t>
            </a:r>
            <a:r>
              <a:rPr lang="en-US" sz="1400" dirty="0" err="1"/>
              <a:t>Sunamp</a:t>
            </a:r>
            <a:r>
              <a:rPr lang="en-US" sz="1400" dirty="0"/>
              <a:t> </a:t>
            </a:r>
            <a:r>
              <a:rPr lang="cs-CZ" sz="1400" dirty="0"/>
              <a:t>baterie</a:t>
            </a:r>
            <a:endParaRPr lang="en-US" sz="1400" dirty="0"/>
          </a:p>
          <a:p>
            <a:r>
              <a:rPr lang="cs-CZ" sz="1400" dirty="0"/>
              <a:t>TČ vzduch/voda </a:t>
            </a:r>
            <a:r>
              <a:rPr lang="en-US" sz="1400" dirty="0"/>
              <a:t>(Daikin)</a:t>
            </a:r>
          </a:p>
          <a:p>
            <a:r>
              <a:rPr lang="cs-CZ" sz="1400" dirty="0"/>
              <a:t>Pracuje až do </a:t>
            </a:r>
            <a:r>
              <a:rPr lang="en-US" sz="1400" dirty="0"/>
              <a:t>-25</a:t>
            </a:r>
            <a:r>
              <a:rPr lang="en-GB" sz="1400" dirty="0"/>
              <a:t>º</a:t>
            </a:r>
            <a:r>
              <a:rPr lang="en-US" sz="1400" dirty="0"/>
              <a:t>C</a:t>
            </a:r>
          </a:p>
        </p:txBody>
      </p:sp>
      <p:pic>
        <p:nvPicPr>
          <p:cNvPr id="34" name="Picture 33" descr="A picture containing clipart&#10;&#10;Description automatically generated">
            <a:extLst>
              <a:ext uri="{FF2B5EF4-FFF2-40B4-BE49-F238E27FC236}">
                <a16:creationId xmlns:a16="http://schemas.microsoft.com/office/drawing/2014/main" id="{E3E077E5-587C-402D-95FD-ECBED2B5F5D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49864" y="136523"/>
            <a:ext cx="2027612" cy="611061"/>
          </a:xfrm>
          <a:prstGeom prst="rect">
            <a:avLst/>
          </a:prstGeom>
        </p:spPr>
      </p:pic>
    </p:spTree>
    <p:extLst>
      <p:ext uri="{BB962C8B-B14F-4D97-AF65-F5344CB8AC3E}">
        <p14:creationId xmlns:p14="http://schemas.microsoft.com/office/powerpoint/2010/main" val="372734588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ontent Placeholder 2"/>
          <p:cNvSpPr txBox="1">
            <a:spLocks/>
          </p:cNvSpPr>
          <p:nvPr/>
        </p:nvSpPr>
        <p:spPr>
          <a:xfrm>
            <a:off x="219082" y="880969"/>
            <a:ext cx="11309081" cy="5521778"/>
          </a:xfrm>
          <a:prstGeom prst="rect">
            <a:avLst/>
          </a:prstGeom>
        </p:spPr>
        <p:txBody>
          <a:bodyPr vert="horz" lIns="64291" tIns="32146" rIns="64291" bIns="32146"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cs-CZ" sz="2000" dirty="0">
                <a:solidFill>
                  <a:schemeClr val="tx1"/>
                </a:solidFill>
              </a:rPr>
              <a:t>Výsledky + </a:t>
            </a:r>
            <a:r>
              <a:rPr lang="cs-CZ" sz="2000" dirty="0" err="1">
                <a:solidFill>
                  <a:schemeClr val="tx1"/>
                </a:solidFill>
              </a:rPr>
              <a:t>přísnosy</a:t>
            </a:r>
            <a:r>
              <a:rPr lang="cs-CZ" sz="2000" dirty="0">
                <a:solidFill>
                  <a:schemeClr val="tx1"/>
                </a:solidFill>
              </a:rPr>
              <a:t> </a:t>
            </a:r>
            <a:r>
              <a:rPr lang="en-GB" sz="2000" dirty="0">
                <a:solidFill>
                  <a:schemeClr val="tx1"/>
                </a:solidFill>
              </a:rPr>
              <a:t>:  </a:t>
            </a:r>
          </a:p>
          <a:p>
            <a:pPr marL="285750" indent="-285750" algn="l">
              <a:buFont typeface="Arial"/>
              <a:buChar char="•"/>
            </a:pPr>
            <a:r>
              <a:rPr lang="en-GB" sz="1600" dirty="0">
                <a:solidFill>
                  <a:schemeClr val="tx1"/>
                </a:solidFill>
              </a:rPr>
              <a:t>Typic</a:t>
            </a:r>
            <a:r>
              <a:rPr lang="cs-CZ" sz="1600" dirty="0" err="1">
                <a:solidFill>
                  <a:schemeClr val="tx1"/>
                </a:solidFill>
              </a:rPr>
              <a:t>ká</a:t>
            </a:r>
            <a:r>
              <a:rPr lang="cs-CZ" sz="1600" dirty="0">
                <a:solidFill>
                  <a:schemeClr val="tx1"/>
                </a:solidFill>
              </a:rPr>
              <a:t> úspora provozních nákladů od </a:t>
            </a:r>
            <a:r>
              <a:rPr lang="en-GB" sz="1600" dirty="0">
                <a:solidFill>
                  <a:schemeClr val="tx1"/>
                </a:solidFill>
              </a:rPr>
              <a:t>45% </a:t>
            </a:r>
            <a:r>
              <a:rPr lang="cs-CZ" sz="1600" dirty="0">
                <a:solidFill>
                  <a:schemeClr val="tx1"/>
                </a:solidFill>
              </a:rPr>
              <a:t>do </a:t>
            </a:r>
            <a:r>
              <a:rPr lang="en-GB" sz="1600" dirty="0">
                <a:solidFill>
                  <a:schemeClr val="tx1"/>
                </a:solidFill>
              </a:rPr>
              <a:t>57% (</a:t>
            </a:r>
            <a:r>
              <a:rPr lang="cs-CZ" sz="1600" dirty="0">
                <a:solidFill>
                  <a:schemeClr val="tx1"/>
                </a:solidFill>
              </a:rPr>
              <a:t>v cenách r. 20</a:t>
            </a:r>
            <a:r>
              <a:rPr lang="en-GB" sz="1600" dirty="0">
                <a:solidFill>
                  <a:schemeClr val="tx1"/>
                </a:solidFill>
              </a:rPr>
              <a:t>13)</a:t>
            </a:r>
          </a:p>
          <a:p>
            <a:pPr marL="285750" indent="-285750" algn="l">
              <a:buFont typeface="Arial"/>
              <a:buChar char="•"/>
            </a:pPr>
            <a:r>
              <a:rPr lang="cs-CZ" sz="1600" dirty="0">
                <a:solidFill>
                  <a:schemeClr val="tx1"/>
                </a:solidFill>
              </a:rPr>
              <a:t>Redukce emisí uhlíku od </a:t>
            </a:r>
            <a:r>
              <a:rPr lang="en-GB" sz="1600" dirty="0">
                <a:solidFill>
                  <a:schemeClr val="tx1"/>
                </a:solidFill>
              </a:rPr>
              <a:t>17% </a:t>
            </a:r>
            <a:r>
              <a:rPr lang="cs-CZ" sz="1600" dirty="0">
                <a:solidFill>
                  <a:schemeClr val="tx1"/>
                </a:solidFill>
              </a:rPr>
              <a:t>do </a:t>
            </a:r>
            <a:r>
              <a:rPr lang="en-GB" sz="1600" dirty="0">
                <a:solidFill>
                  <a:schemeClr val="tx1"/>
                </a:solidFill>
              </a:rPr>
              <a:t>36% (using 2013 emission factors, since then grid carbon ~halved)</a:t>
            </a:r>
          </a:p>
          <a:p>
            <a:pPr marL="285750" indent="-285750" algn="l">
              <a:buFont typeface="Arial"/>
              <a:buChar char="•"/>
            </a:pPr>
            <a:r>
              <a:rPr lang="cs-CZ" sz="1600" dirty="0">
                <a:solidFill>
                  <a:schemeClr val="tx1"/>
                </a:solidFill>
              </a:rPr>
              <a:t>Zopakováni pro projekt </a:t>
            </a:r>
            <a:r>
              <a:rPr lang="en-GB" sz="1600" dirty="0">
                <a:solidFill>
                  <a:schemeClr val="tx1"/>
                </a:solidFill>
              </a:rPr>
              <a:t>ONGO homes </a:t>
            </a:r>
            <a:r>
              <a:rPr lang="cs-CZ" sz="1600" dirty="0">
                <a:solidFill>
                  <a:schemeClr val="tx1"/>
                </a:solidFill>
              </a:rPr>
              <a:t>v </a:t>
            </a:r>
            <a:r>
              <a:rPr lang="en-GB" sz="1600" dirty="0">
                <a:solidFill>
                  <a:schemeClr val="tx1"/>
                </a:solidFill>
              </a:rPr>
              <a:t>2016/2017, </a:t>
            </a:r>
            <a:r>
              <a:rPr lang="en-GB" sz="1600" dirty="0" err="1">
                <a:solidFill>
                  <a:schemeClr val="tx1"/>
                </a:solidFill>
              </a:rPr>
              <a:t>instal</a:t>
            </a:r>
            <a:r>
              <a:rPr lang="cs-CZ" sz="1600" dirty="0" err="1">
                <a:solidFill>
                  <a:schemeClr val="tx1"/>
                </a:solidFill>
              </a:rPr>
              <a:t>ace</a:t>
            </a:r>
            <a:r>
              <a:rPr lang="cs-CZ" sz="1600" dirty="0">
                <a:solidFill>
                  <a:schemeClr val="tx1"/>
                </a:solidFill>
              </a:rPr>
              <a:t> do  sklepů na uhlí </a:t>
            </a:r>
            <a:r>
              <a:rPr lang="en-GB" sz="1600" dirty="0">
                <a:solidFill>
                  <a:schemeClr val="tx1"/>
                </a:solidFill>
              </a:rPr>
              <a:t>+ </a:t>
            </a:r>
            <a:r>
              <a:rPr lang="cs-CZ" sz="1600" dirty="0">
                <a:solidFill>
                  <a:schemeClr val="tx1"/>
                </a:solidFill>
              </a:rPr>
              <a:t>mnoho individuálních investorů</a:t>
            </a:r>
            <a:endParaRPr lang="en-GB" sz="1600" dirty="0">
              <a:solidFill>
                <a:schemeClr val="tx1"/>
              </a:solidFill>
            </a:endParaRPr>
          </a:p>
          <a:p>
            <a:pPr marL="285750" indent="-285750" algn="l">
              <a:buFont typeface="Arial"/>
              <a:buChar char="•"/>
            </a:pPr>
            <a:endParaRPr lang="en-GB" sz="1600" b="1" dirty="0">
              <a:solidFill>
                <a:schemeClr val="tx1"/>
              </a:solidFill>
            </a:endParaRPr>
          </a:p>
          <a:p>
            <a:pPr algn="l"/>
            <a:endParaRPr lang="en-GB" sz="1600" b="1" dirty="0">
              <a:solidFill>
                <a:schemeClr val="tx1"/>
              </a:solidFill>
            </a:endParaRP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1913" y="2559664"/>
            <a:ext cx="1732359" cy="1064720"/>
          </a:xfrm>
          <a:prstGeom prst="rect">
            <a:avLst/>
          </a:prstGeom>
        </p:spPr>
      </p:pic>
      <p:sp>
        <p:nvSpPr>
          <p:cNvPr id="18" name="Rectangle 17"/>
          <p:cNvSpPr/>
          <p:nvPr/>
        </p:nvSpPr>
        <p:spPr>
          <a:xfrm>
            <a:off x="699115" y="3645479"/>
            <a:ext cx="2117955" cy="1065194"/>
          </a:xfrm>
          <a:prstGeom prst="rect">
            <a:avLst/>
          </a:prstGeom>
        </p:spPr>
        <p:txBody>
          <a:bodyPr wrap="square" lIns="64291" tIns="32146" rIns="64291" bIns="32146">
            <a:spAutoFit/>
          </a:bodyPr>
          <a:lstStyle/>
          <a:p>
            <a:pPr algn="just"/>
            <a:r>
              <a:rPr lang="cs-CZ" sz="1300" dirty="0">
                <a:solidFill>
                  <a:srgbClr val="000000"/>
                </a:solidFill>
                <a:latin typeface="Calibri" panose="020F0502020204030204" pitchFamily="34" charset="0"/>
              </a:rPr>
              <a:t>Dům </a:t>
            </a:r>
            <a:r>
              <a:rPr lang="en-GB" sz="1300" dirty="0">
                <a:solidFill>
                  <a:srgbClr val="000000"/>
                </a:solidFill>
                <a:latin typeface="Calibri" panose="020F0502020204030204" pitchFamily="34" charset="0"/>
              </a:rPr>
              <a:t>-</a:t>
            </a:r>
            <a:r>
              <a:rPr lang="cs-CZ" sz="1300" dirty="0">
                <a:solidFill>
                  <a:srgbClr val="000000"/>
                </a:solidFill>
                <a:latin typeface="Calibri" panose="020F0502020204030204" pitchFamily="34" charset="0"/>
              </a:rPr>
              <a:t>2 ložnice, dva pracující obyvatelé</a:t>
            </a:r>
            <a:r>
              <a:rPr lang="en-GB" sz="1300" dirty="0">
                <a:solidFill>
                  <a:srgbClr val="000000"/>
                </a:solidFill>
                <a:latin typeface="Calibri" panose="020F0502020204030204" pitchFamily="34" charset="0"/>
              </a:rPr>
              <a:t>.  </a:t>
            </a:r>
            <a:r>
              <a:rPr lang="cs-CZ" sz="1300" dirty="0">
                <a:solidFill>
                  <a:srgbClr val="000000"/>
                </a:solidFill>
                <a:latin typeface="Calibri" panose="020F0502020204030204" pitchFamily="34" charset="0"/>
              </a:rPr>
              <a:t>Intenzivní uživatelé teplé vody , 2 koupele ráno a 2 koupele večer.</a:t>
            </a:r>
            <a:endParaRPr lang="en-GB" sz="1300" dirty="0"/>
          </a:p>
        </p:txBody>
      </p:sp>
      <p:graphicFrame>
        <p:nvGraphicFramePr>
          <p:cNvPr id="19" name="Table 18"/>
          <p:cNvGraphicFramePr>
            <a:graphicFrameLocks noGrp="1"/>
          </p:cNvGraphicFramePr>
          <p:nvPr>
            <p:extLst>
              <p:ext uri="{D42A27DB-BD31-4B8C-83A1-F6EECF244321}">
                <p14:modId xmlns:p14="http://schemas.microsoft.com/office/powerpoint/2010/main" val="7530942"/>
              </p:ext>
            </p:extLst>
          </p:nvPr>
        </p:nvGraphicFramePr>
        <p:xfrm>
          <a:off x="743431" y="5024227"/>
          <a:ext cx="2029322" cy="1572193"/>
        </p:xfrm>
        <a:graphic>
          <a:graphicData uri="http://schemas.openxmlformats.org/drawingml/2006/table">
            <a:tbl>
              <a:tblPr>
                <a:tableStyleId>{5C22544A-7EE6-4342-B048-85BDC9FD1C3A}</a:tableStyleId>
              </a:tblPr>
              <a:tblGrid>
                <a:gridCol w="732952">
                  <a:extLst>
                    <a:ext uri="{9D8B030D-6E8A-4147-A177-3AD203B41FA5}">
                      <a16:colId xmlns:a16="http://schemas.microsoft.com/office/drawing/2014/main" val="20000"/>
                    </a:ext>
                  </a:extLst>
                </a:gridCol>
                <a:gridCol w="642938">
                  <a:extLst>
                    <a:ext uri="{9D8B030D-6E8A-4147-A177-3AD203B41FA5}">
                      <a16:colId xmlns:a16="http://schemas.microsoft.com/office/drawing/2014/main" val="20001"/>
                    </a:ext>
                  </a:extLst>
                </a:gridCol>
                <a:gridCol w="653432">
                  <a:extLst>
                    <a:ext uri="{9D8B030D-6E8A-4147-A177-3AD203B41FA5}">
                      <a16:colId xmlns:a16="http://schemas.microsoft.com/office/drawing/2014/main" val="20002"/>
                    </a:ext>
                  </a:extLst>
                </a:gridCol>
              </a:tblGrid>
              <a:tr h="449198">
                <a:tc gridSpan="3">
                  <a:txBody>
                    <a:bodyPr/>
                    <a:lstStyle/>
                    <a:p>
                      <a:pPr algn="ctr" fontAlgn="b"/>
                      <a:r>
                        <a:rPr lang="cs-CZ" sz="1200" b="1" i="0" u="none" strike="noStrike" dirty="0">
                          <a:solidFill>
                            <a:srgbClr val="000000"/>
                          </a:solidFill>
                          <a:effectLst/>
                          <a:latin typeface="Calibri" panose="020F0502020204030204" pitchFamily="34" charset="0"/>
                        </a:rPr>
                        <a:t>Roční úspora na topení a teplé vodě</a:t>
                      </a:r>
                      <a:endParaRPr lang="en-GB" sz="1200" b="1" i="0" u="none" strike="noStrike" dirty="0">
                        <a:solidFill>
                          <a:srgbClr val="000000"/>
                        </a:solidFill>
                        <a:effectLst/>
                        <a:latin typeface="Calibri" panose="020F0502020204030204" pitchFamily="34" charset="0"/>
                      </a:endParaRPr>
                    </a:p>
                  </a:txBody>
                  <a:tcPr marL="0" marR="0" marT="0" marB="0" anchor="ctr"/>
                </a:tc>
                <a:tc hMerge="1">
                  <a:txBody>
                    <a:bodyPr/>
                    <a:lstStyle/>
                    <a:p>
                      <a:pPr algn="l" fontAlgn="b"/>
                      <a:endParaRPr lang="en-GB" sz="1600" b="1"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n-GB" sz="16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0"/>
                  </a:ext>
                </a:extLst>
              </a:tr>
              <a:tr h="449198">
                <a:tc>
                  <a:txBody>
                    <a:bodyPr/>
                    <a:lstStyle/>
                    <a:p>
                      <a:pPr algn="ctr" fontAlgn="b"/>
                      <a:r>
                        <a:rPr lang="en-GB" sz="1200" b="1" u="none" strike="noStrike" dirty="0">
                          <a:effectLst/>
                          <a:latin typeface="Calibri" panose="020F0502020204030204" pitchFamily="34" charset="0"/>
                        </a:rPr>
                        <a:t>kWh</a:t>
                      </a:r>
                      <a:r>
                        <a:rPr lang="en-GB" sz="1200" b="1" u="none" strike="noStrike" baseline="0" dirty="0">
                          <a:effectLst/>
                          <a:latin typeface="Calibri" panose="020F0502020204030204" pitchFamily="34" charset="0"/>
                        </a:rPr>
                        <a:t>  </a:t>
                      </a:r>
                      <a:r>
                        <a:rPr lang="cs-CZ" sz="1200" b="1" u="none" strike="noStrike" baseline="0" dirty="0">
                          <a:effectLst/>
                          <a:latin typeface="Calibri" panose="020F0502020204030204" pitchFamily="34" charset="0"/>
                        </a:rPr>
                        <a:t>úspora</a:t>
                      </a:r>
                      <a:endParaRPr lang="en-GB" sz="12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cs-CZ" sz="1200" b="1" u="none" strike="noStrike" dirty="0">
                          <a:effectLst/>
                          <a:latin typeface="Calibri" panose="020F0502020204030204" pitchFamily="34" charset="0"/>
                        </a:rPr>
                        <a:t>Fin. úspora</a:t>
                      </a:r>
                      <a:endParaRPr lang="en-GB" sz="12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cs-CZ" sz="1200" b="1" i="0" u="none" strike="noStrike" dirty="0">
                          <a:solidFill>
                            <a:srgbClr val="000000"/>
                          </a:solidFill>
                          <a:effectLst/>
                          <a:latin typeface="Calibri" panose="020F0502020204030204" pitchFamily="34" charset="0"/>
                        </a:rPr>
                        <a:t>Úspora </a:t>
                      </a:r>
                      <a:r>
                        <a:rPr lang="en-GB" sz="1200" b="1" i="0" u="none" strike="noStrike" dirty="0">
                          <a:solidFill>
                            <a:srgbClr val="000000"/>
                          </a:solidFill>
                          <a:effectLst/>
                          <a:latin typeface="Calibri" panose="020F0502020204030204" pitchFamily="34" charset="0"/>
                        </a:rPr>
                        <a:t>CO</a:t>
                      </a:r>
                      <a:r>
                        <a:rPr lang="en-GB" sz="1200" b="1" i="0" u="none" strike="noStrike" baseline="-25000" dirty="0">
                          <a:solidFill>
                            <a:srgbClr val="000000"/>
                          </a:solidFill>
                          <a:effectLst/>
                          <a:latin typeface="Calibri" panose="020F0502020204030204" pitchFamily="34" charset="0"/>
                        </a:rPr>
                        <a:t>2</a:t>
                      </a:r>
                      <a:r>
                        <a:rPr lang="en-GB" sz="1200" b="1" i="0" u="none" strike="noStrike" dirty="0">
                          <a:solidFill>
                            <a:srgbClr val="000000"/>
                          </a:solidFill>
                          <a:effectLst/>
                          <a:latin typeface="Calibri" panose="020F0502020204030204" pitchFamily="34" charset="0"/>
                        </a:rPr>
                        <a:t> </a:t>
                      </a:r>
                    </a:p>
                  </a:txBody>
                  <a:tcPr marL="0" marR="0" marT="0" marB="0" anchor="ctr"/>
                </a:tc>
                <a:extLst>
                  <a:ext uri="{0D108BD9-81ED-4DB2-BD59-A6C34878D82A}">
                    <a16:rowId xmlns:a16="http://schemas.microsoft.com/office/drawing/2014/main" val="10001"/>
                  </a:ext>
                </a:extLst>
              </a:tr>
              <a:tr h="224599">
                <a:tc>
                  <a:txBody>
                    <a:bodyPr/>
                    <a:lstStyle/>
                    <a:p>
                      <a:pPr algn="ctr" fontAlgn="b"/>
                      <a:r>
                        <a:rPr lang="en-GB" sz="1200" u="none" strike="noStrike" dirty="0">
                          <a:effectLst/>
                          <a:latin typeface="Calibri" panose="020F0502020204030204" pitchFamily="34" charset="0"/>
                        </a:rPr>
                        <a:t>59%</a:t>
                      </a:r>
                      <a:endParaRPr lang="en-GB" sz="12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GB" sz="1200" u="none" strike="noStrike" dirty="0">
                          <a:effectLst/>
                          <a:latin typeface="Calibri" panose="020F0502020204030204" pitchFamily="34" charset="0"/>
                        </a:rPr>
                        <a:t>56%</a:t>
                      </a:r>
                      <a:endParaRPr lang="en-GB" sz="12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GB" sz="1200" b="0" i="0" u="none" strike="noStrike" dirty="0">
                          <a:solidFill>
                            <a:srgbClr val="000000"/>
                          </a:solidFill>
                          <a:effectLst/>
                          <a:latin typeface="Calibri" panose="020F0502020204030204" pitchFamily="34" charset="0"/>
                        </a:rPr>
                        <a:t>29.1%</a:t>
                      </a:r>
                    </a:p>
                  </a:txBody>
                  <a:tcPr marL="0" marR="0" marT="0" marB="0" anchor="ctr"/>
                </a:tc>
                <a:extLst>
                  <a:ext uri="{0D108BD9-81ED-4DB2-BD59-A6C34878D82A}">
                    <a16:rowId xmlns:a16="http://schemas.microsoft.com/office/drawing/2014/main" val="10002"/>
                  </a:ext>
                </a:extLst>
              </a:tr>
              <a:tr h="449198">
                <a:tc>
                  <a:txBody>
                    <a:bodyPr/>
                    <a:lstStyle/>
                    <a:p>
                      <a:pPr algn="ctr" fontAlgn="b"/>
                      <a:r>
                        <a:rPr lang="en-GB" sz="1200" u="none" strike="noStrike" dirty="0">
                          <a:effectLst/>
                          <a:latin typeface="Calibri" panose="020F0502020204030204" pitchFamily="34" charset="0"/>
                        </a:rPr>
                        <a:t> 8,404 KWh </a:t>
                      </a:r>
                      <a:endParaRPr lang="en-GB" sz="12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GB" sz="1200" u="none" strike="noStrike" dirty="0">
                          <a:effectLst/>
                          <a:latin typeface="Calibri" panose="020F0502020204030204" pitchFamily="34" charset="0"/>
                        </a:rPr>
                        <a:t>£602.17</a:t>
                      </a:r>
                      <a:endParaRPr lang="en-GB" sz="12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GB" sz="1200" b="0" i="0" u="none" strike="noStrike" dirty="0">
                          <a:solidFill>
                            <a:srgbClr val="000000"/>
                          </a:solidFill>
                          <a:effectLst/>
                          <a:latin typeface="Calibri" panose="020F0502020204030204" pitchFamily="34" charset="0"/>
                        </a:rPr>
                        <a:t>1259</a:t>
                      </a:r>
                    </a:p>
                    <a:p>
                      <a:pPr algn="ctr" fontAlgn="b"/>
                      <a:r>
                        <a:rPr lang="en-GB" sz="1200" b="0" i="0" u="none" strike="noStrike" dirty="0">
                          <a:solidFill>
                            <a:srgbClr val="000000"/>
                          </a:solidFill>
                          <a:effectLst/>
                          <a:latin typeface="Calibri" panose="020F0502020204030204" pitchFamily="34" charset="0"/>
                        </a:rPr>
                        <a:t>KgCO</a:t>
                      </a:r>
                      <a:r>
                        <a:rPr lang="en-GB" sz="1200" b="0" i="0" u="none" strike="noStrike" baseline="-25000" dirty="0">
                          <a:solidFill>
                            <a:srgbClr val="000000"/>
                          </a:solidFill>
                          <a:effectLst/>
                          <a:latin typeface="Calibri" panose="020F0502020204030204" pitchFamily="34" charset="0"/>
                        </a:rPr>
                        <a:t>2</a:t>
                      </a:r>
                    </a:p>
                  </a:txBody>
                  <a:tcPr marL="0" marR="0" marT="0" marB="0" anchor="ctr"/>
                </a:tc>
                <a:extLst>
                  <a:ext uri="{0D108BD9-81ED-4DB2-BD59-A6C34878D82A}">
                    <a16:rowId xmlns:a16="http://schemas.microsoft.com/office/drawing/2014/main" val="10003"/>
                  </a:ext>
                </a:extLst>
              </a:tr>
            </a:tbl>
          </a:graphicData>
        </a:graphic>
      </p:graphicFrame>
      <p:sp>
        <p:nvSpPr>
          <p:cNvPr id="20" name="Rounded Rectangle 19"/>
          <p:cNvSpPr/>
          <p:nvPr/>
        </p:nvSpPr>
        <p:spPr>
          <a:xfrm>
            <a:off x="663836" y="2223256"/>
            <a:ext cx="2188515" cy="4570727"/>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GB"/>
          </a:p>
        </p:txBody>
      </p:sp>
      <p:sp>
        <p:nvSpPr>
          <p:cNvPr id="21" name="TextBox 20"/>
          <p:cNvSpPr txBox="1"/>
          <p:nvPr/>
        </p:nvSpPr>
        <p:spPr>
          <a:xfrm>
            <a:off x="647664" y="2363042"/>
            <a:ext cx="2131796" cy="465029"/>
          </a:xfrm>
          <a:prstGeom prst="rect">
            <a:avLst/>
          </a:prstGeom>
          <a:noFill/>
        </p:spPr>
        <p:txBody>
          <a:bodyPr wrap="none" lIns="64291" tIns="32146" rIns="64291" bIns="32146" rtlCol="0">
            <a:spAutoFit/>
          </a:bodyPr>
          <a:lstStyle/>
          <a:p>
            <a:pPr algn="ctr"/>
            <a:r>
              <a:rPr lang="cs-CZ" sz="1300" b="1" dirty="0" err="1">
                <a:solidFill>
                  <a:srgbClr val="FF0000"/>
                </a:solidFill>
              </a:rPr>
              <a:t>Příkl</a:t>
            </a:r>
            <a:r>
              <a:rPr lang="cs-CZ" sz="1300" b="1" dirty="0">
                <a:solidFill>
                  <a:srgbClr val="FF0000"/>
                </a:solidFill>
              </a:rPr>
              <a:t>. </a:t>
            </a:r>
            <a:r>
              <a:rPr lang="en-GB" sz="1300" b="1" dirty="0">
                <a:solidFill>
                  <a:srgbClr val="FF0000"/>
                </a:solidFill>
              </a:rPr>
              <a:t>A – </a:t>
            </a:r>
            <a:r>
              <a:rPr lang="cs-CZ" sz="1300" b="1" dirty="0">
                <a:solidFill>
                  <a:srgbClr val="FF0000"/>
                </a:solidFill>
              </a:rPr>
              <a:t>přechod z el. kotle </a:t>
            </a:r>
            <a:r>
              <a:rPr lang="en-GB" sz="1300" b="1" dirty="0">
                <a:solidFill>
                  <a:srgbClr val="FF0000"/>
                </a:solidFill>
              </a:rPr>
              <a:t> </a:t>
            </a:r>
          </a:p>
          <a:p>
            <a:pPr algn="ctr"/>
            <a:r>
              <a:rPr lang="cs-CZ" sz="1300" b="1" dirty="0">
                <a:solidFill>
                  <a:srgbClr val="FF0000"/>
                </a:solidFill>
              </a:rPr>
              <a:t>pro topení +TUV </a:t>
            </a:r>
            <a:r>
              <a:rPr lang="en-GB" sz="1300" b="1" dirty="0">
                <a:solidFill>
                  <a:srgbClr val="FF0000"/>
                </a:solidFill>
              </a:rPr>
              <a:t> </a:t>
            </a:r>
          </a:p>
        </p:txBody>
      </p:sp>
      <p:pic>
        <p:nvPicPr>
          <p:cNvPr id="10" name="Picture 9" descr="cid:image003.png@01D00D77.4D51A510"/>
          <p:cNvPicPr>
            <a:picLocks noChangeAspect="1" noChangeArrowheads="1"/>
          </p:cNvPicPr>
          <p:nvPr/>
        </p:nvPicPr>
        <p:blipFill>
          <a:blip r:embed="rId4" r:link="rId5" cstate="screen">
            <a:extLst>
              <a:ext uri="{28A0092B-C50C-407E-A947-70E740481C1C}">
                <a14:useLocalDpi xmlns:a14="http://schemas.microsoft.com/office/drawing/2010/main"/>
              </a:ext>
            </a:extLst>
          </a:blip>
          <a:srcRect/>
          <a:stretch>
            <a:fillRect/>
          </a:stretch>
        </p:blipFill>
        <p:spPr bwMode="auto">
          <a:xfrm>
            <a:off x="3454787" y="2699603"/>
            <a:ext cx="1117229" cy="88084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031327" y="3553085"/>
            <a:ext cx="1964149" cy="1465303"/>
          </a:xfrm>
          <a:prstGeom prst="rect">
            <a:avLst/>
          </a:prstGeom>
        </p:spPr>
        <p:txBody>
          <a:bodyPr wrap="square" lIns="64291" tIns="32146" rIns="64291" bIns="32146">
            <a:spAutoFit/>
          </a:bodyPr>
          <a:lstStyle/>
          <a:p>
            <a:pPr algn="just"/>
            <a:r>
              <a:rPr lang="cs-CZ" sz="1300" dirty="0">
                <a:solidFill>
                  <a:srgbClr val="000000"/>
                </a:solidFill>
                <a:latin typeface="Calibri" panose="020F0502020204030204" pitchFamily="34" charset="0"/>
              </a:rPr>
              <a:t>Dům </a:t>
            </a:r>
            <a:r>
              <a:rPr lang="en-GB" sz="1300" dirty="0">
                <a:solidFill>
                  <a:srgbClr val="000000"/>
                </a:solidFill>
                <a:latin typeface="Calibri" panose="020F0502020204030204" pitchFamily="34" charset="0"/>
              </a:rPr>
              <a:t>-</a:t>
            </a:r>
            <a:r>
              <a:rPr lang="cs-CZ" sz="1300" dirty="0">
                <a:solidFill>
                  <a:srgbClr val="000000"/>
                </a:solidFill>
                <a:latin typeface="Calibri" panose="020F0502020204030204" pitchFamily="34" charset="0"/>
              </a:rPr>
              <a:t>3 ložnice, dva mladí pracující obyvatelé</a:t>
            </a:r>
            <a:r>
              <a:rPr lang="en-GB" sz="1300" dirty="0">
                <a:solidFill>
                  <a:srgbClr val="000000"/>
                </a:solidFill>
                <a:latin typeface="Calibri" panose="020F0502020204030204" pitchFamily="34" charset="0"/>
              </a:rPr>
              <a:t>. </a:t>
            </a:r>
            <a:r>
              <a:rPr lang="cs-CZ" sz="1300" dirty="0">
                <a:solidFill>
                  <a:srgbClr val="000000"/>
                </a:solidFill>
                <a:latin typeface="Calibri" panose="020F0502020204030204" pitchFamily="34" charset="0"/>
              </a:rPr>
              <a:t>Běžná spotřeba teplé vody a topení</a:t>
            </a:r>
            <a:r>
              <a:rPr lang="en-GB" sz="1300" dirty="0">
                <a:solidFill>
                  <a:srgbClr val="000000"/>
                </a:solidFill>
                <a:latin typeface="Calibri" panose="020F0502020204030204" pitchFamily="34" charset="0"/>
              </a:rPr>
              <a:t>.</a:t>
            </a:r>
            <a:r>
              <a:rPr lang="cs-CZ" sz="1300" dirty="0">
                <a:solidFill>
                  <a:srgbClr val="000000"/>
                </a:solidFill>
                <a:latin typeface="Calibri" panose="020F0502020204030204" pitchFamily="34" charset="0"/>
              </a:rPr>
              <a:t> Po přechodu ze systému využívajícího  nočního tarifu se zvýšil k</a:t>
            </a:r>
            <a:r>
              <a:rPr lang="en-GB" sz="1300" dirty="0" err="1">
                <a:solidFill>
                  <a:srgbClr val="000000"/>
                </a:solidFill>
                <a:latin typeface="Calibri" panose="020F0502020204030204" pitchFamily="34" charset="0"/>
              </a:rPr>
              <a:t>omfort</a:t>
            </a:r>
            <a:r>
              <a:rPr lang="en-GB" sz="1300" dirty="0">
                <a:solidFill>
                  <a:srgbClr val="000000"/>
                </a:solidFill>
                <a:latin typeface="Calibri" panose="020F0502020204030204" pitchFamily="34" charset="0"/>
              </a:rPr>
              <a:t>.</a:t>
            </a:r>
            <a:endParaRPr lang="en-GB" sz="1300" dirty="0"/>
          </a:p>
        </p:txBody>
      </p:sp>
      <p:sp>
        <p:nvSpPr>
          <p:cNvPr id="14" name="TextBox 13"/>
          <p:cNvSpPr txBox="1"/>
          <p:nvPr/>
        </p:nvSpPr>
        <p:spPr>
          <a:xfrm>
            <a:off x="2992158" y="2332187"/>
            <a:ext cx="2077287" cy="465029"/>
          </a:xfrm>
          <a:prstGeom prst="rect">
            <a:avLst/>
          </a:prstGeom>
          <a:noFill/>
        </p:spPr>
        <p:txBody>
          <a:bodyPr wrap="square" lIns="64291" tIns="32146" rIns="64291" bIns="32146" rtlCol="0">
            <a:spAutoFit/>
          </a:bodyPr>
          <a:lstStyle/>
          <a:p>
            <a:pPr algn="ctr"/>
            <a:r>
              <a:rPr lang="cs-CZ" sz="1300" b="1" dirty="0" err="1">
                <a:solidFill>
                  <a:srgbClr val="FF0000"/>
                </a:solidFill>
              </a:rPr>
              <a:t>Příkl</a:t>
            </a:r>
            <a:r>
              <a:rPr lang="cs-CZ" sz="1300" b="1" dirty="0">
                <a:solidFill>
                  <a:srgbClr val="FF0000"/>
                </a:solidFill>
              </a:rPr>
              <a:t>.</a:t>
            </a:r>
            <a:r>
              <a:rPr lang="en-GB" sz="1300" b="1" dirty="0">
                <a:solidFill>
                  <a:srgbClr val="FF0000"/>
                </a:solidFill>
              </a:rPr>
              <a:t> B – </a:t>
            </a:r>
            <a:r>
              <a:rPr lang="cs-CZ" sz="1300" b="1" dirty="0">
                <a:solidFill>
                  <a:srgbClr val="FF0000"/>
                </a:solidFill>
              </a:rPr>
              <a:t>přechod z el. kotle pro topení s </a:t>
            </a:r>
            <a:r>
              <a:rPr lang="cs-CZ" sz="1300" b="1" dirty="0" err="1">
                <a:solidFill>
                  <a:srgbClr val="FF0000"/>
                </a:solidFill>
              </a:rPr>
              <a:t>akumualcí+TUV</a:t>
            </a:r>
            <a:r>
              <a:rPr lang="cs-CZ" sz="1300" b="1" dirty="0">
                <a:solidFill>
                  <a:srgbClr val="FF0000"/>
                </a:solidFill>
              </a:rPr>
              <a:t> </a:t>
            </a:r>
            <a:endParaRPr lang="en-GB" sz="1300" b="1" dirty="0">
              <a:solidFill>
                <a:srgbClr val="FF0000"/>
              </a:solidFill>
            </a:endParaRPr>
          </a:p>
        </p:txBody>
      </p:sp>
      <p:sp>
        <p:nvSpPr>
          <p:cNvPr id="23" name="Rounded Rectangle 22"/>
          <p:cNvSpPr/>
          <p:nvPr/>
        </p:nvSpPr>
        <p:spPr>
          <a:xfrm>
            <a:off x="2919144" y="2223256"/>
            <a:ext cx="2188515" cy="4570727"/>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GB"/>
          </a:p>
        </p:txBody>
      </p:sp>
      <p:sp>
        <p:nvSpPr>
          <p:cNvPr id="24" name="Rounded Rectangle 23"/>
          <p:cNvSpPr/>
          <p:nvPr/>
        </p:nvSpPr>
        <p:spPr>
          <a:xfrm>
            <a:off x="5174453" y="2223256"/>
            <a:ext cx="2188515" cy="4570727"/>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GB"/>
          </a:p>
        </p:txBody>
      </p:sp>
      <p:sp>
        <p:nvSpPr>
          <p:cNvPr id="25" name="Rounded Rectangle 24"/>
          <p:cNvSpPr/>
          <p:nvPr/>
        </p:nvSpPr>
        <p:spPr>
          <a:xfrm>
            <a:off x="7417381" y="2223256"/>
            <a:ext cx="2333372" cy="4570727"/>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GB"/>
          </a:p>
        </p:txBody>
      </p:sp>
      <p:pic>
        <p:nvPicPr>
          <p:cNvPr id="26" name="Picture 25" descr="cid:image007.jpg@01D00D78.CA284DE0"/>
          <p:cNvPicPr>
            <a:picLocks noChangeAspect="1" noChangeArrowheads="1"/>
          </p:cNvPicPr>
          <p:nvPr/>
        </p:nvPicPr>
        <p:blipFill>
          <a:blip r:embed="rId6" r:link="rId7" cstate="screen">
            <a:extLst>
              <a:ext uri="{28A0092B-C50C-407E-A947-70E740481C1C}">
                <a14:useLocalDpi xmlns:a14="http://schemas.microsoft.com/office/drawing/2010/main"/>
              </a:ext>
            </a:extLst>
          </a:blip>
          <a:srcRect/>
          <a:stretch>
            <a:fillRect/>
          </a:stretch>
        </p:blipFill>
        <p:spPr bwMode="auto">
          <a:xfrm>
            <a:off x="5635443" y="2649819"/>
            <a:ext cx="1266533" cy="94190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5192678" y="3591722"/>
            <a:ext cx="2152065" cy="1065194"/>
          </a:xfrm>
          <a:prstGeom prst="rect">
            <a:avLst/>
          </a:prstGeom>
        </p:spPr>
        <p:txBody>
          <a:bodyPr wrap="square" lIns="64291" tIns="32146" rIns="64291" bIns="32146">
            <a:spAutoFit/>
          </a:bodyPr>
          <a:lstStyle/>
          <a:p>
            <a:pPr algn="just"/>
            <a:r>
              <a:rPr lang="cs-CZ" sz="1300" dirty="0">
                <a:solidFill>
                  <a:srgbClr val="000000"/>
                </a:solidFill>
                <a:latin typeface="Calibri" panose="020F0502020204030204" pitchFamily="34" charset="0"/>
              </a:rPr>
              <a:t>RD 1 ložnice, přístavba- </a:t>
            </a:r>
            <a:r>
              <a:rPr lang="en-GB" sz="1300" dirty="0" err="1">
                <a:solidFill>
                  <a:srgbClr val="000000"/>
                </a:solidFill>
                <a:latin typeface="Calibri" panose="020F0502020204030204" pitchFamily="34" charset="0"/>
              </a:rPr>
              <a:t>bungalo</a:t>
            </a:r>
            <a:r>
              <a:rPr lang="cs-CZ" sz="1300" dirty="0">
                <a:solidFill>
                  <a:srgbClr val="000000"/>
                </a:solidFill>
                <a:latin typeface="Calibri" panose="020F0502020204030204" pitchFamily="34" charset="0"/>
              </a:rPr>
              <a:t>v</a:t>
            </a:r>
            <a:r>
              <a:rPr lang="en-GB" sz="1300" dirty="0">
                <a:solidFill>
                  <a:srgbClr val="000000"/>
                </a:solidFill>
                <a:latin typeface="Calibri" panose="020F0502020204030204" pitchFamily="34" charset="0"/>
              </a:rPr>
              <a:t>.  </a:t>
            </a:r>
            <a:r>
              <a:rPr lang="cs-CZ" sz="1300" dirty="0">
                <a:solidFill>
                  <a:srgbClr val="000000"/>
                </a:solidFill>
                <a:latin typeface="Calibri" panose="020F0502020204030204" pitchFamily="34" charset="0"/>
              </a:rPr>
              <a:t>Důchodce starající se o ráno děti – požadavek na ráno </a:t>
            </a:r>
            <a:r>
              <a:rPr lang="cs-CZ" sz="1300" dirty="0" err="1">
                <a:solidFill>
                  <a:srgbClr val="000000"/>
                </a:solidFill>
                <a:latin typeface="Calibri" panose="020F0502020204030204" pitchFamily="34" charset="0"/>
              </a:rPr>
              <a:t>vyhřáte</a:t>
            </a:r>
            <a:r>
              <a:rPr lang="cs-CZ" sz="1300" dirty="0">
                <a:solidFill>
                  <a:srgbClr val="000000"/>
                </a:solidFill>
                <a:latin typeface="Calibri" panose="020F0502020204030204" pitchFamily="34" charset="0"/>
              </a:rPr>
              <a:t> prostory- dosaženo.</a:t>
            </a:r>
            <a:endParaRPr lang="en-GB" sz="1300" dirty="0">
              <a:latin typeface="Calibri" panose="020F0502020204030204" pitchFamily="34" charset="0"/>
            </a:endParaRPr>
          </a:p>
        </p:txBody>
      </p:sp>
      <p:graphicFrame>
        <p:nvGraphicFramePr>
          <p:cNvPr id="28" name="Table 27"/>
          <p:cNvGraphicFramePr>
            <a:graphicFrameLocks noGrp="1"/>
          </p:cNvGraphicFramePr>
          <p:nvPr>
            <p:extLst>
              <p:ext uri="{D42A27DB-BD31-4B8C-83A1-F6EECF244321}">
                <p14:modId xmlns:p14="http://schemas.microsoft.com/office/powerpoint/2010/main" val="1384737009"/>
              </p:ext>
            </p:extLst>
          </p:nvPr>
        </p:nvGraphicFramePr>
        <p:xfrm>
          <a:off x="5174452" y="5093270"/>
          <a:ext cx="2123131" cy="1463040"/>
        </p:xfrm>
        <a:graphic>
          <a:graphicData uri="http://schemas.openxmlformats.org/drawingml/2006/table">
            <a:tbl>
              <a:tblPr>
                <a:tableStyleId>{5C22544A-7EE6-4342-B048-85BDC9FD1C3A}</a:tableStyleId>
              </a:tblPr>
              <a:tblGrid>
                <a:gridCol w="802649">
                  <a:extLst>
                    <a:ext uri="{9D8B030D-6E8A-4147-A177-3AD203B41FA5}">
                      <a16:colId xmlns:a16="http://schemas.microsoft.com/office/drawing/2014/main" val="20000"/>
                    </a:ext>
                  </a:extLst>
                </a:gridCol>
                <a:gridCol w="650124">
                  <a:extLst>
                    <a:ext uri="{9D8B030D-6E8A-4147-A177-3AD203B41FA5}">
                      <a16:colId xmlns:a16="http://schemas.microsoft.com/office/drawing/2014/main" val="20001"/>
                    </a:ext>
                  </a:extLst>
                </a:gridCol>
                <a:gridCol w="670358">
                  <a:extLst>
                    <a:ext uri="{9D8B030D-6E8A-4147-A177-3AD203B41FA5}">
                      <a16:colId xmlns:a16="http://schemas.microsoft.com/office/drawing/2014/main" val="20002"/>
                    </a:ext>
                  </a:extLst>
                </a:gridCol>
              </a:tblGrid>
              <a:tr h="365460">
                <a:tc gridSpan="3">
                  <a:txBody>
                    <a:bodyPr/>
                    <a:lstStyle/>
                    <a:p>
                      <a:pPr algn="ctr" fontAlgn="b"/>
                      <a:r>
                        <a:rPr lang="cs-CZ" sz="1200" b="1" i="0" u="none" strike="noStrike" dirty="0">
                          <a:solidFill>
                            <a:srgbClr val="000000"/>
                          </a:solidFill>
                          <a:effectLst/>
                          <a:latin typeface="Calibri" panose="020F0502020204030204" pitchFamily="34" charset="0"/>
                        </a:rPr>
                        <a:t>Roční úspora na topení a teplé vodě</a:t>
                      </a:r>
                      <a:endParaRPr lang="en-GB" sz="1200" b="1" i="0" u="none" strike="noStrike" dirty="0">
                        <a:solidFill>
                          <a:srgbClr val="000000"/>
                        </a:solidFill>
                        <a:effectLst/>
                        <a:latin typeface="Calibri" panose="020F0502020204030204" pitchFamily="34" charset="0"/>
                      </a:endParaRPr>
                    </a:p>
                  </a:txBody>
                  <a:tcPr marL="0" marR="0" marT="0" marB="0" anchor="ctr"/>
                </a:tc>
                <a:tc hMerge="1">
                  <a:txBody>
                    <a:bodyPr/>
                    <a:lstStyle/>
                    <a:p>
                      <a:pPr algn="l" fontAlgn="b"/>
                      <a:endParaRPr lang="en-GB" sz="1600" b="1"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n-GB" sz="16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0"/>
                  </a:ext>
                </a:extLst>
              </a:tr>
              <a:tr h="365460">
                <a:tc>
                  <a:txBody>
                    <a:bodyPr/>
                    <a:lstStyle/>
                    <a:p>
                      <a:pPr algn="ctr" fontAlgn="b"/>
                      <a:r>
                        <a:rPr lang="en-GB" sz="1200" b="1" u="none" strike="noStrike" dirty="0">
                          <a:effectLst/>
                          <a:latin typeface="Calibri" panose="020F0502020204030204" pitchFamily="34" charset="0"/>
                        </a:rPr>
                        <a:t>kWh</a:t>
                      </a:r>
                      <a:r>
                        <a:rPr lang="en-GB" sz="1200" b="1" u="none" strike="noStrike" baseline="0" dirty="0">
                          <a:effectLst/>
                          <a:latin typeface="Calibri" panose="020F0502020204030204" pitchFamily="34" charset="0"/>
                        </a:rPr>
                        <a:t> </a:t>
                      </a:r>
                    </a:p>
                    <a:p>
                      <a:pPr algn="ctr" fontAlgn="b"/>
                      <a:r>
                        <a:rPr lang="en-GB" sz="1200" b="1" u="none" strike="noStrike" dirty="0">
                          <a:effectLst/>
                          <a:latin typeface="Calibri" panose="020F0502020204030204" pitchFamily="34" charset="0"/>
                        </a:rPr>
                        <a:t>saving</a:t>
                      </a:r>
                      <a:endParaRPr lang="en-GB" sz="12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GB" sz="1200" b="1" u="none" strike="noStrike" dirty="0">
                          <a:effectLst/>
                          <a:latin typeface="Calibri" panose="020F0502020204030204" pitchFamily="34" charset="0"/>
                        </a:rPr>
                        <a:t>Bill saving</a:t>
                      </a:r>
                      <a:endParaRPr lang="en-GB" sz="12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cs-CZ" sz="1200" b="1" i="0" u="none" strike="noStrike" dirty="0">
                          <a:solidFill>
                            <a:srgbClr val="000000"/>
                          </a:solidFill>
                          <a:effectLst/>
                          <a:latin typeface="Calibri" panose="020F0502020204030204" pitchFamily="34" charset="0"/>
                        </a:rPr>
                        <a:t>Úspora </a:t>
                      </a:r>
                      <a:r>
                        <a:rPr lang="en-GB" sz="1200" b="1" i="0" u="none" strike="noStrike" dirty="0">
                          <a:solidFill>
                            <a:srgbClr val="000000"/>
                          </a:solidFill>
                          <a:effectLst/>
                          <a:latin typeface="Calibri" panose="020F0502020204030204" pitchFamily="34" charset="0"/>
                        </a:rPr>
                        <a:t>CO</a:t>
                      </a:r>
                      <a:r>
                        <a:rPr lang="en-GB" sz="1200" b="1" i="0" u="none" strike="noStrike" baseline="-25000" dirty="0">
                          <a:solidFill>
                            <a:srgbClr val="000000"/>
                          </a:solidFill>
                          <a:effectLst/>
                          <a:latin typeface="Calibri" panose="020F0502020204030204" pitchFamily="34" charset="0"/>
                        </a:rPr>
                        <a:t>2</a:t>
                      </a:r>
                      <a:r>
                        <a:rPr lang="en-GB" sz="1200" b="1" i="0" u="none" strike="noStrike" dirty="0">
                          <a:solidFill>
                            <a:srgbClr val="000000"/>
                          </a:solidFill>
                          <a:effectLst/>
                          <a:latin typeface="Calibri" panose="020F0502020204030204" pitchFamily="34" charset="0"/>
                        </a:rPr>
                        <a:t> </a:t>
                      </a:r>
                    </a:p>
                  </a:txBody>
                  <a:tcPr marL="0" marR="0" marT="0" marB="0" anchor="ctr"/>
                </a:tc>
                <a:extLst>
                  <a:ext uri="{0D108BD9-81ED-4DB2-BD59-A6C34878D82A}">
                    <a16:rowId xmlns:a16="http://schemas.microsoft.com/office/drawing/2014/main" val="10001"/>
                  </a:ext>
                </a:extLst>
              </a:tr>
              <a:tr h="342900">
                <a:tc>
                  <a:txBody>
                    <a:bodyPr/>
                    <a:lstStyle/>
                    <a:p>
                      <a:pPr algn="ctr" fontAlgn="b"/>
                      <a:r>
                        <a:rPr lang="en-GB" sz="1200" u="none" strike="noStrike" dirty="0">
                          <a:effectLst/>
                          <a:latin typeface="Calibri" panose="020F0502020204030204" pitchFamily="34" charset="0"/>
                        </a:rPr>
                        <a:t>49%</a:t>
                      </a:r>
                      <a:endParaRPr lang="en-GB" sz="12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GB" sz="1200" u="none" strike="noStrike" dirty="0">
                          <a:effectLst/>
                          <a:latin typeface="Calibri" panose="020F0502020204030204" pitchFamily="34" charset="0"/>
                        </a:rPr>
                        <a:t>57%</a:t>
                      </a:r>
                      <a:endParaRPr lang="en-GB" sz="1200" b="0" i="0" u="none" strike="noStrike" dirty="0">
                        <a:solidFill>
                          <a:srgbClr val="000000"/>
                        </a:solidFill>
                        <a:effectLst/>
                        <a:latin typeface="Calibri" panose="020F0502020204030204" pitchFamily="34" charset="0"/>
                      </a:endParaRPr>
                    </a:p>
                  </a:txBody>
                  <a:tcPr marL="0" marR="0" marT="0" marB="0" anchor="ctr"/>
                </a:tc>
                <a:tc>
                  <a:txBody>
                    <a:bodyPr/>
                    <a:lstStyle/>
                    <a:p>
                      <a:r>
                        <a:rPr lang="en-GB" sz="1200" dirty="0">
                          <a:solidFill>
                            <a:schemeClr val="tx1"/>
                          </a:solidFill>
                          <a:latin typeface="Calibri" panose="020F0502020204030204" pitchFamily="34" charset="0"/>
                        </a:rPr>
                        <a:t>Not Available</a:t>
                      </a:r>
                    </a:p>
                  </a:txBody>
                  <a:tcPr marL="0" marR="0" marT="0" marB="0" anchor="ctr"/>
                </a:tc>
                <a:extLst>
                  <a:ext uri="{0D108BD9-81ED-4DB2-BD59-A6C34878D82A}">
                    <a16:rowId xmlns:a16="http://schemas.microsoft.com/office/drawing/2014/main" val="10002"/>
                  </a:ext>
                </a:extLst>
              </a:tr>
              <a:tr h="365460">
                <a:tc>
                  <a:txBody>
                    <a:bodyPr/>
                    <a:lstStyle/>
                    <a:p>
                      <a:pPr algn="ctr" fontAlgn="b"/>
                      <a:r>
                        <a:rPr lang="en-GB" sz="1200" u="none" strike="noStrike" dirty="0">
                          <a:effectLst/>
                          <a:latin typeface="Calibri" panose="020F0502020204030204" pitchFamily="34" charset="0"/>
                        </a:rPr>
                        <a:t> 3,291</a:t>
                      </a:r>
                    </a:p>
                    <a:p>
                      <a:pPr algn="ctr" fontAlgn="b"/>
                      <a:r>
                        <a:rPr lang="cs-CZ" sz="1200" u="none" strike="noStrike" dirty="0">
                          <a:effectLst/>
                          <a:latin typeface="Calibri" panose="020F0502020204030204" pitchFamily="34" charset="0"/>
                        </a:rPr>
                        <a:t>k</a:t>
                      </a:r>
                      <a:r>
                        <a:rPr lang="en-GB" sz="1200" u="none" strike="noStrike" dirty="0" err="1">
                          <a:effectLst/>
                          <a:latin typeface="Calibri" panose="020F0502020204030204" pitchFamily="34" charset="0"/>
                        </a:rPr>
                        <a:t>Wh</a:t>
                      </a:r>
                      <a:r>
                        <a:rPr lang="en-GB" sz="1200" u="none" strike="noStrike" dirty="0">
                          <a:effectLst/>
                          <a:latin typeface="Calibri" panose="020F0502020204030204" pitchFamily="34" charset="0"/>
                        </a:rPr>
                        <a:t> </a:t>
                      </a:r>
                      <a:endParaRPr lang="en-GB" sz="12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GB" sz="1200" u="none" strike="noStrike" dirty="0">
                          <a:effectLst/>
                          <a:latin typeface="Calibri" panose="020F0502020204030204" pitchFamily="34" charset="0"/>
                        </a:rPr>
                        <a:t>£325.91</a:t>
                      </a:r>
                      <a:endParaRPr lang="en-GB" sz="1200" b="1" i="0" u="none" strike="noStrike" dirty="0">
                        <a:solidFill>
                          <a:srgbClr val="000000"/>
                        </a:solidFill>
                        <a:effectLst/>
                        <a:latin typeface="Calibri" panose="020F0502020204030204" pitchFamily="34" charset="0"/>
                      </a:endParaRPr>
                    </a:p>
                  </a:txBody>
                  <a:tcPr marL="0" marR="0" marT="0" marB="0" anchor="ctr"/>
                </a:tc>
                <a:tc>
                  <a:txBody>
                    <a:bodyPr/>
                    <a:lstStyle/>
                    <a:p>
                      <a:pPr marL="0" marR="0" indent="0" algn="ctr" defTabSz="58420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Calibri" panose="020F0502020204030204" pitchFamily="34" charset="0"/>
                        </a:rPr>
                        <a:t>Not Available</a:t>
                      </a:r>
                    </a:p>
                  </a:txBody>
                  <a:tcPr marL="0" marR="0" marT="0" marB="0" anchor="ctr"/>
                </a:tc>
                <a:extLst>
                  <a:ext uri="{0D108BD9-81ED-4DB2-BD59-A6C34878D82A}">
                    <a16:rowId xmlns:a16="http://schemas.microsoft.com/office/drawing/2014/main" val="10003"/>
                  </a:ext>
                </a:extLst>
              </a:tr>
            </a:tbl>
          </a:graphicData>
        </a:graphic>
      </p:graphicFrame>
      <p:sp>
        <p:nvSpPr>
          <p:cNvPr id="29" name="TextBox 28"/>
          <p:cNvSpPr txBox="1"/>
          <p:nvPr/>
        </p:nvSpPr>
        <p:spPr>
          <a:xfrm>
            <a:off x="5314260" y="2332187"/>
            <a:ext cx="1771056" cy="665084"/>
          </a:xfrm>
          <a:prstGeom prst="rect">
            <a:avLst/>
          </a:prstGeom>
          <a:noFill/>
        </p:spPr>
        <p:txBody>
          <a:bodyPr wrap="none" lIns="64291" tIns="32146" rIns="64291" bIns="32146" rtlCol="0">
            <a:spAutoFit/>
          </a:bodyPr>
          <a:lstStyle/>
          <a:p>
            <a:pPr algn="ctr"/>
            <a:r>
              <a:rPr lang="cs-CZ" sz="1300" b="1" dirty="0" err="1">
                <a:solidFill>
                  <a:srgbClr val="FF0000"/>
                </a:solidFill>
              </a:rPr>
              <a:t>Příkl</a:t>
            </a:r>
            <a:r>
              <a:rPr lang="cs-CZ" sz="1300" b="1" dirty="0">
                <a:solidFill>
                  <a:srgbClr val="FF0000"/>
                </a:solidFill>
              </a:rPr>
              <a:t>.</a:t>
            </a:r>
            <a:r>
              <a:rPr lang="en-GB" sz="1300" b="1" dirty="0">
                <a:solidFill>
                  <a:srgbClr val="FF0000"/>
                </a:solidFill>
              </a:rPr>
              <a:t> C – </a:t>
            </a:r>
            <a:r>
              <a:rPr lang="cs-CZ" sz="1300" b="1" dirty="0">
                <a:solidFill>
                  <a:srgbClr val="FF0000"/>
                </a:solidFill>
              </a:rPr>
              <a:t>přechod z el.  </a:t>
            </a:r>
            <a:endParaRPr lang="en-GB" sz="1300" b="1" dirty="0">
              <a:solidFill>
                <a:srgbClr val="FF0000"/>
              </a:solidFill>
            </a:endParaRPr>
          </a:p>
          <a:p>
            <a:pPr algn="ctr"/>
            <a:r>
              <a:rPr lang="cs-CZ" sz="1300" b="1" dirty="0">
                <a:solidFill>
                  <a:srgbClr val="FF0000"/>
                </a:solidFill>
              </a:rPr>
              <a:t> kotle pro topení +TUV </a:t>
            </a:r>
            <a:r>
              <a:rPr lang="en-GB" sz="1300" b="1" dirty="0">
                <a:solidFill>
                  <a:srgbClr val="FF0000"/>
                </a:solidFill>
              </a:rPr>
              <a:t> </a:t>
            </a:r>
          </a:p>
          <a:p>
            <a:pPr algn="ctr"/>
            <a:endParaRPr lang="en-GB" sz="1300" b="1" dirty="0">
              <a:solidFill>
                <a:srgbClr val="FF0000"/>
              </a:solidFill>
            </a:endParaRPr>
          </a:p>
        </p:txBody>
      </p:sp>
      <p:sp>
        <p:nvSpPr>
          <p:cNvPr id="30" name="Rectangle 29"/>
          <p:cNvSpPr/>
          <p:nvPr/>
        </p:nvSpPr>
        <p:spPr>
          <a:xfrm>
            <a:off x="7550537" y="3941727"/>
            <a:ext cx="2045897" cy="865139"/>
          </a:xfrm>
          <a:prstGeom prst="rect">
            <a:avLst/>
          </a:prstGeom>
        </p:spPr>
        <p:txBody>
          <a:bodyPr wrap="square" lIns="64291" tIns="32146" rIns="64291" bIns="32146">
            <a:spAutoFit/>
          </a:bodyPr>
          <a:lstStyle/>
          <a:p>
            <a:pPr algn="just"/>
            <a:r>
              <a:rPr lang="cs-CZ" sz="1300" dirty="0">
                <a:solidFill>
                  <a:srgbClr val="000000"/>
                </a:solidFill>
                <a:latin typeface="Calibri" panose="020F0502020204030204" pitchFamily="34" charset="0"/>
              </a:rPr>
              <a:t>Dům </a:t>
            </a:r>
            <a:r>
              <a:rPr lang="en-GB" sz="1300" dirty="0">
                <a:solidFill>
                  <a:srgbClr val="000000"/>
                </a:solidFill>
                <a:latin typeface="Calibri" panose="020F0502020204030204" pitchFamily="34" charset="0"/>
              </a:rPr>
              <a:t>-</a:t>
            </a:r>
            <a:r>
              <a:rPr lang="cs-CZ" sz="1300" dirty="0">
                <a:solidFill>
                  <a:srgbClr val="000000"/>
                </a:solidFill>
                <a:latin typeface="Calibri" panose="020F0502020204030204" pitchFamily="34" charset="0"/>
              </a:rPr>
              <a:t>5 ložnic, dva pracující obyvatelé, 1 dospívající, 1 návštěvník. Přechod z plynového topení.</a:t>
            </a:r>
            <a:endParaRPr lang="en-GB" sz="1300" dirty="0"/>
          </a:p>
        </p:txBody>
      </p:sp>
      <p:graphicFrame>
        <p:nvGraphicFramePr>
          <p:cNvPr id="31" name="Table 30"/>
          <p:cNvGraphicFramePr>
            <a:graphicFrameLocks noGrp="1"/>
          </p:cNvGraphicFramePr>
          <p:nvPr>
            <p:extLst>
              <p:ext uri="{D42A27DB-BD31-4B8C-83A1-F6EECF244321}">
                <p14:modId xmlns:p14="http://schemas.microsoft.com/office/powerpoint/2010/main" val="1265767330"/>
              </p:ext>
            </p:extLst>
          </p:nvPr>
        </p:nvGraphicFramePr>
        <p:xfrm>
          <a:off x="7512800" y="5093268"/>
          <a:ext cx="2144865" cy="1503152"/>
        </p:xfrm>
        <a:graphic>
          <a:graphicData uri="http://schemas.openxmlformats.org/drawingml/2006/table">
            <a:tbl>
              <a:tblPr>
                <a:tableStyleId>{5C22544A-7EE6-4342-B048-85BDC9FD1C3A}</a:tableStyleId>
              </a:tblPr>
              <a:tblGrid>
                <a:gridCol w="713007">
                  <a:extLst>
                    <a:ext uri="{9D8B030D-6E8A-4147-A177-3AD203B41FA5}">
                      <a16:colId xmlns:a16="http://schemas.microsoft.com/office/drawing/2014/main" val="20000"/>
                    </a:ext>
                  </a:extLst>
                </a:gridCol>
                <a:gridCol w="694567">
                  <a:extLst>
                    <a:ext uri="{9D8B030D-6E8A-4147-A177-3AD203B41FA5}">
                      <a16:colId xmlns:a16="http://schemas.microsoft.com/office/drawing/2014/main" val="20001"/>
                    </a:ext>
                  </a:extLst>
                </a:gridCol>
                <a:gridCol w="737291">
                  <a:extLst>
                    <a:ext uri="{9D8B030D-6E8A-4147-A177-3AD203B41FA5}">
                      <a16:colId xmlns:a16="http://schemas.microsoft.com/office/drawing/2014/main" val="20002"/>
                    </a:ext>
                  </a:extLst>
                </a:gridCol>
              </a:tblGrid>
              <a:tr h="375788">
                <a:tc gridSpan="3">
                  <a:txBody>
                    <a:bodyPr/>
                    <a:lstStyle/>
                    <a:p>
                      <a:pPr algn="ctr" fontAlgn="b"/>
                      <a:r>
                        <a:rPr lang="cs-CZ" sz="1200" b="1" i="0" u="none" strike="noStrike" dirty="0">
                          <a:solidFill>
                            <a:srgbClr val="000000"/>
                          </a:solidFill>
                          <a:effectLst/>
                          <a:latin typeface="Calibri" panose="020F0502020204030204" pitchFamily="34" charset="0"/>
                        </a:rPr>
                        <a:t>Roční úspora na topení a teplé vodě</a:t>
                      </a:r>
                      <a:endParaRPr lang="en-GB" sz="1200" b="1" i="0" u="none" strike="noStrike" dirty="0">
                        <a:solidFill>
                          <a:srgbClr val="000000"/>
                        </a:solidFill>
                        <a:effectLst/>
                        <a:latin typeface="Calibri" panose="020F0502020204030204" pitchFamily="34" charset="0"/>
                      </a:endParaRPr>
                    </a:p>
                  </a:txBody>
                  <a:tcPr marL="0" marR="0" marT="0" marB="0" anchor="ctr"/>
                </a:tc>
                <a:tc hMerge="1">
                  <a:txBody>
                    <a:bodyPr/>
                    <a:lstStyle/>
                    <a:p>
                      <a:pPr algn="l" fontAlgn="b"/>
                      <a:endParaRPr lang="en-GB" sz="1600" b="1" i="0" u="none" strike="noStrike" dirty="0">
                        <a:solidFill>
                          <a:srgbClr val="000000"/>
                        </a:solidFill>
                        <a:effectLst/>
                        <a:latin typeface="+mj-lt"/>
                      </a:endParaRPr>
                    </a:p>
                  </a:txBody>
                  <a:tcPr marL="0" marR="0" marT="0" marB="0" anchor="b"/>
                </a:tc>
                <a:tc hMerge="1">
                  <a:txBody>
                    <a:bodyPr/>
                    <a:lstStyle/>
                    <a:p>
                      <a:pPr algn="r" fontAlgn="b"/>
                      <a:endParaRPr lang="en-GB" sz="1600" b="1" i="0" u="none" strike="noStrike" dirty="0">
                        <a:solidFill>
                          <a:srgbClr val="000000"/>
                        </a:solidFill>
                        <a:effectLst/>
                        <a:latin typeface="+mj-lt"/>
                      </a:endParaRPr>
                    </a:p>
                  </a:txBody>
                  <a:tcPr marL="0" marR="0" marT="0" marB="0" anchor="b"/>
                </a:tc>
                <a:extLst>
                  <a:ext uri="{0D108BD9-81ED-4DB2-BD59-A6C34878D82A}">
                    <a16:rowId xmlns:a16="http://schemas.microsoft.com/office/drawing/2014/main" val="10000"/>
                  </a:ext>
                </a:extLst>
              </a:tr>
              <a:tr h="375788">
                <a:tc>
                  <a:txBody>
                    <a:bodyPr/>
                    <a:lstStyle/>
                    <a:p>
                      <a:pPr algn="ctr" fontAlgn="b"/>
                      <a:r>
                        <a:rPr lang="en-GB" sz="1200" b="1" u="none" strike="noStrike" dirty="0">
                          <a:effectLst/>
                          <a:latin typeface="Calibri" panose="020F0502020204030204" pitchFamily="34" charset="0"/>
                        </a:rPr>
                        <a:t>kWh</a:t>
                      </a:r>
                      <a:r>
                        <a:rPr lang="en-GB" sz="1200" b="1" u="none" strike="noStrike" baseline="0" dirty="0">
                          <a:effectLst/>
                          <a:latin typeface="Calibri" panose="020F0502020204030204" pitchFamily="34" charset="0"/>
                        </a:rPr>
                        <a:t>  </a:t>
                      </a:r>
                      <a:r>
                        <a:rPr lang="cs-CZ" sz="1200" b="1" u="none" strike="noStrike" baseline="0" dirty="0">
                          <a:effectLst/>
                          <a:latin typeface="Calibri" panose="020F0502020204030204" pitchFamily="34" charset="0"/>
                        </a:rPr>
                        <a:t>úspora</a:t>
                      </a:r>
                      <a:endParaRPr lang="en-GB" sz="12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cs-CZ" sz="1200" b="1" u="none" strike="noStrike" dirty="0">
                          <a:effectLst/>
                          <a:latin typeface="Calibri" panose="020F0502020204030204" pitchFamily="34" charset="0"/>
                        </a:rPr>
                        <a:t>Fin. úspora</a:t>
                      </a:r>
                      <a:endParaRPr lang="en-GB" sz="12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cs-CZ" sz="1200" b="1" i="0" u="none" strike="noStrike" dirty="0">
                          <a:solidFill>
                            <a:srgbClr val="000000"/>
                          </a:solidFill>
                          <a:effectLst/>
                          <a:latin typeface="Calibri" panose="020F0502020204030204" pitchFamily="34" charset="0"/>
                        </a:rPr>
                        <a:t>Úspora </a:t>
                      </a:r>
                      <a:r>
                        <a:rPr lang="en-GB" sz="1200" b="1" i="0" u="none" strike="noStrike" dirty="0">
                          <a:solidFill>
                            <a:srgbClr val="000000"/>
                          </a:solidFill>
                          <a:effectLst/>
                          <a:latin typeface="Calibri" panose="020F0502020204030204" pitchFamily="34" charset="0"/>
                        </a:rPr>
                        <a:t>CO</a:t>
                      </a:r>
                      <a:r>
                        <a:rPr lang="en-GB" sz="1200" b="1" i="0" u="none" strike="noStrike" baseline="-25000" dirty="0">
                          <a:solidFill>
                            <a:srgbClr val="000000"/>
                          </a:solidFill>
                          <a:effectLst/>
                          <a:latin typeface="Calibri" panose="020F0502020204030204" pitchFamily="34" charset="0"/>
                        </a:rPr>
                        <a:t>2</a:t>
                      </a:r>
                      <a:r>
                        <a:rPr lang="en-GB" sz="1200" b="1" i="0" u="none" strike="noStrike" dirty="0">
                          <a:solidFill>
                            <a:srgbClr val="000000"/>
                          </a:solidFill>
                          <a:effectLst/>
                          <a:latin typeface="Calibri" panose="020F0502020204030204" pitchFamily="34" charset="0"/>
                        </a:rPr>
                        <a:t> </a:t>
                      </a:r>
                    </a:p>
                  </a:txBody>
                  <a:tcPr marL="0" marR="0" marT="0" marB="0" anchor="ctr"/>
                </a:tc>
                <a:extLst>
                  <a:ext uri="{0D108BD9-81ED-4DB2-BD59-A6C34878D82A}">
                    <a16:rowId xmlns:a16="http://schemas.microsoft.com/office/drawing/2014/main" val="10001"/>
                  </a:ext>
                </a:extLst>
              </a:tr>
              <a:tr h="187894">
                <a:tc>
                  <a:txBody>
                    <a:bodyPr/>
                    <a:lstStyle/>
                    <a:p>
                      <a:pPr algn="ctr" fontAlgn="b"/>
                      <a:r>
                        <a:rPr lang="en-GB" sz="1200" u="none" strike="noStrike" dirty="0">
                          <a:effectLst/>
                          <a:latin typeface="Calibri" panose="020F0502020204030204" pitchFamily="34" charset="0"/>
                        </a:rPr>
                        <a:t> </a:t>
                      </a:r>
                      <a:endParaRPr lang="en-GB" sz="12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endParaRPr lang="en-GB" sz="12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GB" sz="1200" b="0" i="0" u="none" strike="noStrike" dirty="0">
                          <a:solidFill>
                            <a:srgbClr val="000000"/>
                          </a:solidFill>
                          <a:effectLst/>
                          <a:latin typeface="Calibri" panose="020F0502020204030204" pitchFamily="34" charset="0"/>
                        </a:rPr>
                        <a:t> </a:t>
                      </a:r>
                    </a:p>
                  </a:txBody>
                  <a:tcPr marL="0" marR="0" marT="0" marB="0" anchor="ctr"/>
                </a:tc>
                <a:extLst>
                  <a:ext uri="{0D108BD9-81ED-4DB2-BD59-A6C34878D82A}">
                    <a16:rowId xmlns:a16="http://schemas.microsoft.com/office/drawing/2014/main" val="10002"/>
                  </a:ext>
                </a:extLst>
              </a:tr>
              <a:tr h="187894">
                <a:tc>
                  <a:txBody>
                    <a:bodyPr/>
                    <a:lstStyle/>
                    <a:p>
                      <a:pPr algn="ctr" fontAlgn="b"/>
                      <a:r>
                        <a:rPr lang="en-GB" sz="1200" b="0" i="0" u="none" strike="noStrike">
                          <a:solidFill>
                            <a:srgbClr val="000000"/>
                          </a:solidFill>
                          <a:effectLst/>
                          <a:latin typeface="Calibri" panose="020F0502020204030204" pitchFamily="34" charset="0"/>
                        </a:rPr>
                        <a:t>77%</a:t>
                      </a:r>
                    </a:p>
                  </a:txBody>
                  <a:tcPr marL="0" marR="0" marT="0" marB="0" anchor="ctr"/>
                </a:tc>
                <a:tc>
                  <a:txBody>
                    <a:bodyPr/>
                    <a:lstStyle/>
                    <a:p>
                      <a:pPr marL="0" marR="0" indent="0" algn="ctr" defTabSz="584200" eaLnBrk="1" fontAlgn="b"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Calibri" panose="020F0502020204030204" pitchFamily="34" charset="0"/>
                        </a:rPr>
                        <a:t>50%</a:t>
                      </a:r>
                    </a:p>
                  </a:txBody>
                  <a:tcPr marL="0" marR="0" marT="0" marB="0" anchor="ctr"/>
                </a:tc>
                <a:tc>
                  <a:txBody>
                    <a:bodyPr/>
                    <a:lstStyle/>
                    <a:p>
                      <a:pPr algn="ctr" fontAlgn="b"/>
                      <a:r>
                        <a:rPr lang="en-GB" sz="1200" b="0" i="0" u="none" strike="noStrike" dirty="0">
                          <a:solidFill>
                            <a:srgbClr val="000000"/>
                          </a:solidFill>
                          <a:effectLst/>
                          <a:latin typeface="Calibri" panose="020F0502020204030204" pitchFamily="34" charset="0"/>
                        </a:rPr>
                        <a:t>46%</a:t>
                      </a:r>
                    </a:p>
                  </a:txBody>
                  <a:tcPr marL="0" marR="0" marT="0" marB="0" anchor="ctr"/>
                </a:tc>
                <a:extLst>
                  <a:ext uri="{0D108BD9-81ED-4DB2-BD59-A6C34878D82A}">
                    <a16:rowId xmlns:a16="http://schemas.microsoft.com/office/drawing/2014/main" val="10003"/>
                  </a:ext>
                </a:extLst>
              </a:tr>
              <a:tr h="375788">
                <a:tc>
                  <a:txBody>
                    <a:bodyPr/>
                    <a:lstStyle/>
                    <a:p>
                      <a:pPr algn="ctr" fontAlgn="b"/>
                      <a:r>
                        <a:rPr lang="en-GB" sz="1200" b="0" i="0" u="none" strike="noStrike" dirty="0">
                          <a:solidFill>
                            <a:srgbClr val="000000"/>
                          </a:solidFill>
                          <a:effectLst/>
                          <a:latin typeface="Calibri" panose="020F0502020204030204" pitchFamily="34" charset="0"/>
                        </a:rPr>
                        <a:t> 28,476</a:t>
                      </a:r>
                    </a:p>
                    <a:p>
                      <a:pPr algn="ctr" fontAlgn="b"/>
                      <a:r>
                        <a:rPr lang="en-GB" sz="1200" b="0" i="0" u="none" strike="noStrike" dirty="0">
                          <a:solidFill>
                            <a:srgbClr val="000000"/>
                          </a:solidFill>
                          <a:effectLst/>
                          <a:latin typeface="Calibri" panose="020F0502020204030204" pitchFamily="34" charset="0"/>
                        </a:rPr>
                        <a:t>KWh </a:t>
                      </a:r>
                    </a:p>
                  </a:txBody>
                  <a:tcPr marL="0" marR="0" marT="0" marB="0" anchor="ctr"/>
                </a:tc>
                <a:tc>
                  <a:txBody>
                    <a:bodyPr/>
                    <a:lstStyle/>
                    <a:p>
                      <a:pPr marL="0" marR="0" indent="0" algn="ctr" defTabSz="584200" eaLnBrk="1" fontAlgn="b"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Calibri" panose="020F0502020204030204" pitchFamily="34" charset="0"/>
                        </a:rPr>
                        <a:t>£926.77</a:t>
                      </a:r>
                    </a:p>
                  </a:txBody>
                  <a:tcPr marL="0" marR="0" marT="0" marB="0" anchor="ctr"/>
                </a:tc>
                <a:tc>
                  <a:txBody>
                    <a:bodyPr/>
                    <a:lstStyle/>
                    <a:p>
                      <a:pPr algn="ctr" fontAlgn="b"/>
                      <a:r>
                        <a:rPr lang="en-GB" sz="1200" b="0" i="0" u="none" strike="noStrike" dirty="0">
                          <a:solidFill>
                            <a:srgbClr val="000000"/>
                          </a:solidFill>
                          <a:effectLst/>
                          <a:latin typeface="Calibri" panose="020F0502020204030204" pitchFamily="34" charset="0"/>
                        </a:rPr>
                        <a:t>3645</a:t>
                      </a:r>
                    </a:p>
                    <a:p>
                      <a:pPr algn="ctr" fontAlgn="b"/>
                      <a:r>
                        <a:rPr lang="en-GB" sz="1200" b="0" i="0" u="none" strike="noStrike" dirty="0">
                          <a:solidFill>
                            <a:srgbClr val="000000"/>
                          </a:solidFill>
                          <a:effectLst/>
                          <a:latin typeface="Calibri" panose="020F0502020204030204" pitchFamily="34" charset="0"/>
                        </a:rPr>
                        <a:t>KgCO</a:t>
                      </a:r>
                      <a:r>
                        <a:rPr lang="en-GB" sz="1200" b="0" i="0" u="none" strike="noStrike" baseline="-25000" dirty="0">
                          <a:solidFill>
                            <a:srgbClr val="000000"/>
                          </a:solidFill>
                          <a:effectLst/>
                          <a:latin typeface="Calibri" panose="020F0502020204030204" pitchFamily="34" charset="0"/>
                        </a:rPr>
                        <a:t>2</a:t>
                      </a:r>
                    </a:p>
                  </a:txBody>
                  <a:tcPr marL="0" marR="0" marT="0" marB="0" anchor="ctr"/>
                </a:tc>
                <a:extLst>
                  <a:ext uri="{0D108BD9-81ED-4DB2-BD59-A6C34878D82A}">
                    <a16:rowId xmlns:a16="http://schemas.microsoft.com/office/drawing/2014/main" val="10004"/>
                  </a:ext>
                </a:extLst>
              </a:tr>
            </a:tbl>
          </a:graphicData>
        </a:graphic>
      </p:graphicFrame>
      <p:pic>
        <p:nvPicPr>
          <p:cNvPr id="32" name="Picture 31"/>
          <p:cNvPicPr>
            <a:picLocks noChangeAspect="1"/>
          </p:cNvPicPr>
          <p:nvPr/>
        </p:nvPicPr>
        <p:blipFill>
          <a:blip r:embed="rId8" cstate="screen">
            <a:lum/>
            <a:extLst>
              <a:ext uri="{28A0092B-C50C-407E-A947-70E740481C1C}">
                <a14:useLocalDpi xmlns:a14="http://schemas.microsoft.com/office/drawing/2010/main"/>
              </a:ext>
            </a:extLst>
          </a:blip>
          <a:stretch>
            <a:fillRect/>
          </a:stretch>
        </p:blipFill>
        <p:spPr>
          <a:xfrm>
            <a:off x="7720964" y="2714212"/>
            <a:ext cx="1705042" cy="1064720"/>
          </a:xfrm>
          <a:prstGeom prst="rect">
            <a:avLst/>
          </a:prstGeom>
        </p:spPr>
      </p:pic>
      <p:sp>
        <p:nvSpPr>
          <p:cNvPr id="33" name="TextBox 32"/>
          <p:cNvSpPr txBox="1"/>
          <p:nvPr/>
        </p:nvSpPr>
        <p:spPr>
          <a:xfrm>
            <a:off x="7653631" y="2332187"/>
            <a:ext cx="1942803" cy="465029"/>
          </a:xfrm>
          <a:prstGeom prst="rect">
            <a:avLst/>
          </a:prstGeom>
          <a:noFill/>
        </p:spPr>
        <p:txBody>
          <a:bodyPr wrap="square" lIns="64291" tIns="32146" rIns="64291" bIns="32146" rtlCol="0">
            <a:spAutoFit/>
          </a:bodyPr>
          <a:lstStyle/>
          <a:p>
            <a:pPr algn="ctr"/>
            <a:r>
              <a:rPr lang="cs-CZ" sz="1300" b="1" dirty="0" err="1">
                <a:solidFill>
                  <a:srgbClr val="FF0000"/>
                </a:solidFill>
              </a:rPr>
              <a:t>Příkl</a:t>
            </a:r>
            <a:r>
              <a:rPr lang="cs-CZ" sz="1300" b="1" dirty="0">
                <a:solidFill>
                  <a:srgbClr val="FF0000"/>
                </a:solidFill>
              </a:rPr>
              <a:t>.</a:t>
            </a:r>
            <a:r>
              <a:rPr lang="en-GB" sz="1300" b="1" dirty="0">
                <a:solidFill>
                  <a:srgbClr val="FF0000"/>
                </a:solidFill>
              </a:rPr>
              <a:t> D – </a:t>
            </a:r>
            <a:r>
              <a:rPr lang="cs-CZ" sz="1300" b="1" dirty="0">
                <a:solidFill>
                  <a:srgbClr val="FF0000"/>
                </a:solidFill>
              </a:rPr>
              <a:t>přechod z plyn. kotle pro topení +TUV </a:t>
            </a:r>
            <a:endParaRPr lang="en-GB" sz="1300" b="1" dirty="0">
              <a:solidFill>
                <a:srgbClr val="FF0000"/>
              </a:solidFill>
            </a:endParaRPr>
          </a:p>
        </p:txBody>
      </p:sp>
      <p:graphicFrame>
        <p:nvGraphicFramePr>
          <p:cNvPr id="34" name="Table 33"/>
          <p:cNvGraphicFramePr>
            <a:graphicFrameLocks noGrp="1"/>
          </p:cNvGraphicFramePr>
          <p:nvPr>
            <p:extLst>
              <p:ext uri="{D42A27DB-BD31-4B8C-83A1-F6EECF244321}">
                <p14:modId xmlns:p14="http://schemas.microsoft.com/office/powerpoint/2010/main" val="3136026933"/>
              </p:ext>
            </p:extLst>
          </p:nvPr>
        </p:nvGraphicFramePr>
        <p:xfrm>
          <a:off x="3010916" y="5055587"/>
          <a:ext cx="2029322" cy="1540833"/>
        </p:xfrm>
        <a:graphic>
          <a:graphicData uri="http://schemas.openxmlformats.org/drawingml/2006/table">
            <a:tbl>
              <a:tblPr>
                <a:tableStyleId>{5C22544A-7EE6-4342-B048-85BDC9FD1C3A}</a:tableStyleId>
              </a:tblPr>
              <a:tblGrid>
                <a:gridCol w="732952">
                  <a:extLst>
                    <a:ext uri="{9D8B030D-6E8A-4147-A177-3AD203B41FA5}">
                      <a16:colId xmlns:a16="http://schemas.microsoft.com/office/drawing/2014/main" val="20000"/>
                    </a:ext>
                  </a:extLst>
                </a:gridCol>
                <a:gridCol w="642938">
                  <a:extLst>
                    <a:ext uri="{9D8B030D-6E8A-4147-A177-3AD203B41FA5}">
                      <a16:colId xmlns:a16="http://schemas.microsoft.com/office/drawing/2014/main" val="20001"/>
                    </a:ext>
                  </a:extLst>
                </a:gridCol>
                <a:gridCol w="653432">
                  <a:extLst>
                    <a:ext uri="{9D8B030D-6E8A-4147-A177-3AD203B41FA5}">
                      <a16:colId xmlns:a16="http://schemas.microsoft.com/office/drawing/2014/main" val="20002"/>
                    </a:ext>
                  </a:extLst>
                </a:gridCol>
              </a:tblGrid>
              <a:tr h="440238">
                <a:tc gridSpan="3">
                  <a:txBody>
                    <a:bodyPr/>
                    <a:lstStyle/>
                    <a:p>
                      <a:pPr algn="ctr" fontAlgn="b"/>
                      <a:r>
                        <a:rPr lang="cs-CZ" sz="1200" b="1" i="0" u="none" strike="noStrike" dirty="0">
                          <a:solidFill>
                            <a:srgbClr val="000000"/>
                          </a:solidFill>
                          <a:effectLst/>
                          <a:latin typeface="Calibri" panose="020F0502020204030204" pitchFamily="34" charset="0"/>
                        </a:rPr>
                        <a:t>Roční úspora na topení a teplé vodě</a:t>
                      </a:r>
                      <a:endParaRPr lang="en-GB" sz="1200" b="1" i="0" u="none" strike="noStrike" dirty="0">
                        <a:solidFill>
                          <a:srgbClr val="000000"/>
                        </a:solidFill>
                        <a:effectLst/>
                        <a:latin typeface="Calibri" panose="020F0502020204030204" pitchFamily="34" charset="0"/>
                      </a:endParaRPr>
                    </a:p>
                  </a:txBody>
                  <a:tcPr marL="0" marR="0" marT="0" marB="0" anchor="ctr"/>
                </a:tc>
                <a:tc hMerge="1">
                  <a:txBody>
                    <a:bodyPr/>
                    <a:lstStyle/>
                    <a:p>
                      <a:pPr algn="l" fontAlgn="b"/>
                      <a:endParaRPr lang="en-GB" sz="1600" b="1"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n-GB" sz="16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0"/>
                  </a:ext>
                </a:extLst>
              </a:tr>
              <a:tr h="440238">
                <a:tc>
                  <a:txBody>
                    <a:bodyPr/>
                    <a:lstStyle/>
                    <a:p>
                      <a:pPr algn="ctr" fontAlgn="b"/>
                      <a:r>
                        <a:rPr lang="en-GB" sz="1200" b="1" u="none" strike="noStrike" dirty="0">
                          <a:effectLst/>
                          <a:latin typeface="Calibri" panose="020F0502020204030204" pitchFamily="34" charset="0"/>
                        </a:rPr>
                        <a:t>kWh</a:t>
                      </a:r>
                      <a:r>
                        <a:rPr lang="en-GB" sz="1200" b="1" u="none" strike="noStrike" baseline="0" dirty="0">
                          <a:effectLst/>
                          <a:latin typeface="Calibri" panose="020F0502020204030204" pitchFamily="34" charset="0"/>
                        </a:rPr>
                        <a:t> </a:t>
                      </a:r>
                    </a:p>
                    <a:p>
                      <a:pPr algn="ctr" fontAlgn="b"/>
                      <a:r>
                        <a:rPr lang="en-GB" sz="1200" b="1" u="none" strike="noStrike" dirty="0">
                          <a:effectLst/>
                          <a:latin typeface="Calibri" panose="020F0502020204030204" pitchFamily="34" charset="0"/>
                        </a:rPr>
                        <a:t>saving</a:t>
                      </a:r>
                      <a:endParaRPr lang="en-GB" sz="12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cs-CZ" sz="1200" b="1" u="none" strike="noStrike" dirty="0">
                          <a:effectLst/>
                          <a:latin typeface="Calibri" panose="020F0502020204030204" pitchFamily="34" charset="0"/>
                        </a:rPr>
                        <a:t>Fin. úspora</a:t>
                      </a:r>
                      <a:endParaRPr lang="en-GB" sz="12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cs-CZ" sz="1200" b="1" i="0" u="none" strike="noStrike" dirty="0">
                          <a:solidFill>
                            <a:srgbClr val="000000"/>
                          </a:solidFill>
                          <a:effectLst/>
                          <a:latin typeface="Calibri" panose="020F0502020204030204" pitchFamily="34" charset="0"/>
                        </a:rPr>
                        <a:t>Úspora </a:t>
                      </a:r>
                      <a:r>
                        <a:rPr lang="en-GB" sz="1200" b="1" i="0" u="none" strike="noStrike" dirty="0">
                          <a:solidFill>
                            <a:srgbClr val="000000"/>
                          </a:solidFill>
                          <a:effectLst/>
                          <a:latin typeface="Calibri" panose="020F0502020204030204" pitchFamily="34" charset="0"/>
                        </a:rPr>
                        <a:t>CO</a:t>
                      </a:r>
                      <a:r>
                        <a:rPr lang="en-GB" sz="1200" b="1" i="0" u="none" strike="noStrike" baseline="-25000" dirty="0">
                          <a:solidFill>
                            <a:srgbClr val="000000"/>
                          </a:solidFill>
                          <a:effectLst/>
                          <a:latin typeface="Calibri" panose="020F0502020204030204" pitchFamily="34" charset="0"/>
                        </a:rPr>
                        <a:t>2</a:t>
                      </a:r>
                      <a:r>
                        <a:rPr lang="en-GB" sz="1200" b="1" i="0" u="none" strike="noStrike" dirty="0">
                          <a:solidFill>
                            <a:srgbClr val="000000"/>
                          </a:solidFill>
                          <a:effectLst/>
                          <a:latin typeface="Calibri" panose="020F0502020204030204" pitchFamily="34" charset="0"/>
                        </a:rPr>
                        <a:t> </a:t>
                      </a:r>
                    </a:p>
                  </a:txBody>
                  <a:tcPr marL="0" marR="0" marT="0" marB="0" anchor="ctr"/>
                </a:tc>
                <a:extLst>
                  <a:ext uri="{0D108BD9-81ED-4DB2-BD59-A6C34878D82A}">
                    <a16:rowId xmlns:a16="http://schemas.microsoft.com/office/drawing/2014/main" val="10001"/>
                  </a:ext>
                </a:extLst>
              </a:tr>
              <a:tr h="220119">
                <a:tc>
                  <a:txBody>
                    <a:bodyPr/>
                    <a:lstStyle/>
                    <a:p>
                      <a:pPr algn="ctr" fontAlgn="b"/>
                      <a:r>
                        <a:rPr lang="en-GB" sz="1200" u="none" strike="noStrike" dirty="0">
                          <a:effectLst/>
                          <a:latin typeface="Calibri" panose="020F0502020204030204" pitchFamily="34" charset="0"/>
                        </a:rPr>
                        <a:t>40%</a:t>
                      </a:r>
                      <a:endParaRPr lang="en-GB" sz="12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GB" sz="1200" u="none" strike="noStrike" dirty="0">
                          <a:effectLst/>
                          <a:latin typeface="Calibri" panose="020F0502020204030204" pitchFamily="34" charset="0"/>
                        </a:rPr>
                        <a:t>45%</a:t>
                      </a:r>
                      <a:endParaRPr lang="en-GB" sz="12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GB" sz="1200" b="0" i="0" u="none" strike="noStrike" dirty="0">
                          <a:solidFill>
                            <a:srgbClr val="000000"/>
                          </a:solidFill>
                          <a:effectLst/>
                          <a:latin typeface="Calibri" panose="020F0502020204030204" pitchFamily="34" charset="0"/>
                        </a:rPr>
                        <a:t>36%</a:t>
                      </a:r>
                    </a:p>
                  </a:txBody>
                  <a:tcPr marL="0" marR="0" marT="0" marB="0" anchor="ctr"/>
                </a:tc>
                <a:extLst>
                  <a:ext uri="{0D108BD9-81ED-4DB2-BD59-A6C34878D82A}">
                    <a16:rowId xmlns:a16="http://schemas.microsoft.com/office/drawing/2014/main" val="10002"/>
                  </a:ext>
                </a:extLst>
              </a:tr>
              <a:tr h="440238">
                <a:tc>
                  <a:txBody>
                    <a:bodyPr/>
                    <a:lstStyle/>
                    <a:p>
                      <a:pPr algn="ctr" fontAlgn="b"/>
                      <a:r>
                        <a:rPr lang="en-GB" sz="1200" u="none" strike="noStrike" dirty="0">
                          <a:effectLst/>
                          <a:latin typeface="Calibri" panose="020F0502020204030204" pitchFamily="34" charset="0"/>
                        </a:rPr>
                        <a:t> 4,921</a:t>
                      </a:r>
                      <a:r>
                        <a:rPr lang="cs-CZ" sz="1200" u="none" strike="noStrike" dirty="0">
                          <a:effectLst/>
                          <a:latin typeface="Calibri" panose="020F0502020204030204" pitchFamily="34" charset="0"/>
                        </a:rPr>
                        <a:t>k</a:t>
                      </a:r>
                      <a:r>
                        <a:rPr lang="en-GB" sz="1200" u="none" strike="noStrike" dirty="0" err="1">
                          <a:effectLst/>
                          <a:latin typeface="Calibri" panose="020F0502020204030204" pitchFamily="34" charset="0"/>
                        </a:rPr>
                        <a:t>Wh</a:t>
                      </a:r>
                      <a:r>
                        <a:rPr lang="en-GB" sz="1200" u="none" strike="noStrike" dirty="0">
                          <a:effectLst/>
                          <a:latin typeface="Calibri" panose="020F0502020204030204" pitchFamily="34" charset="0"/>
                        </a:rPr>
                        <a:t> </a:t>
                      </a:r>
                      <a:endParaRPr lang="en-GB" sz="12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GB" sz="1200" u="none" strike="noStrike" dirty="0">
                          <a:effectLst/>
                          <a:latin typeface="Calibri" panose="020F0502020204030204" pitchFamily="34" charset="0"/>
                        </a:rPr>
                        <a:t>£414.78</a:t>
                      </a:r>
                      <a:endParaRPr lang="en-GB" sz="12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GB" sz="1200" b="0" i="0" u="none" strike="noStrike" dirty="0">
                          <a:solidFill>
                            <a:srgbClr val="000000"/>
                          </a:solidFill>
                          <a:effectLst/>
                          <a:latin typeface="Calibri" panose="020F0502020204030204" pitchFamily="34" charset="0"/>
                        </a:rPr>
                        <a:t>1596</a:t>
                      </a:r>
                    </a:p>
                    <a:p>
                      <a:pPr algn="ctr" fontAlgn="b"/>
                      <a:r>
                        <a:rPr lang="en-GB" sz="1200" b="0" i="0" u="none" strike="noStrike" dirty="0">
                          <a:solidFill>
                            <a:srgbClr val="000000"/>
                          </a:solidFill>
                          <a:effectLst/>
                          <a:latin typeface="Calibri" panose="020F0502020204030204" pitchFamily="34" charset="0"/>
                        </a:rPr>
                        <a:t>KgCO</a:t>
                      </a:r>
                      <a:r>
                        <a:rPr lang="en-GB" sz="1200" b="0" i="0" u="none" strike="noStrike" baseline="-25000" dirty="0">
                          <a:solidFill>
                            <a:srgbClr val="000000"/>
                          </a:solidFill>
                          <a:effectLst/>
                          <a:latin typeface="Calibri" panose="020F0502020204030204" pitchFamily="34" charset="0"/>
                        </a:rPr>
                        <a:t>2</a:t>
                      </a:r>
                    </a:p>
                  </a:txBody>
                  <a:tcPr marL="0" marR="0" marT="0" marB="0" anchor="ctr"/>
                </a:tc>
                <a:extLst>
                  <a:ext uri="{0D108BD9-81ED-4DB2-BD59-A6C34878D82A}">
                    <a16:rowId xmlns:a16="http://schemas.microsoft.com/office/drawing/2014/main" val="10003"/>
                  </a:ext>
                </a:extLst>
              </a:tr>
            </a:tbl>
          </a:graphicData>
        </a:graphic>
      </p:graphicFrame>
      <p:sp>
        <p:nvSpPr>
          <p:cNvPr id="3" name="Title 2"/>
          <p:cNvSpPr>
            <a:spLocks noGrp="1"/>
          </p:cNvSpPr>
          <p:nvPr>
            <p:ph type="title"/>
          </p:nvPr>
        </p:nvSpPr>
        <p:spPr>
          <a:xfrm>
            <a:off x="219083" y="29022"/>
            <a:ext cx="10515600" cy="755943"/>
          </a:xfrm>
        </p:spPr>
        <p:txBody>
          <a:bodyPr>
            <a:normAutofit/>
          </a:bodyPr>
          <a:lstStyle/>
          <a:p>
            <a:r>
              <a:rPr lang="cs-CZ" sz="3200" dirty="0"/>
              <a:t>Výsledky zkušební instalace </a:t>
            </a:r>
            <a:r>
              <a:rPr lang="en-GB" sz="3200" dirty="0"/>
              <a:t>DECC </a:t>
            </a:r>
            <a:r>
              <a:rPr lang="cs-CZ" sz="3200" dirty="0"/>
              <a:t>- TČ + tepelná baterie</a:t>
            </a:r>
            <a:endParaRPr lang="en-US" sz="3200" dirty="0"/>
          </a:p>
        </p:txBody>
      </p:sp>
      <p:pic>
        <p:nvPicPr>
          <p:cNvPr id="8" name="Picture 7"/>
          <p:cNvPicPr>
            <a:picLocks noChangeAspect="1"/>
          </p:cNvPicPr>
          <p:nvPr/>
        </p:nvPicPr>
        <p:blipFill rotWithShape="1">
          <a:blip r:embed="rId9" cstate="email">
            <a:extLst>
              <a:ext uri="{28A0092B-C50C-407E-A947-70E740481C1C}">
                <a14:useLocalDpi xmlns:a14="http://schemas.microsoft.com/office/drawing/2010/main"/>
              </a:ext>
            </a:extLst>
          </a:blip>
          <a:srcRect r="-400"/>
          <a:stretch/>
        </p:blipFill>
        <p:spPr>
          <a:xfrm>
            <a:off x="10963497" y="1762799"/>
            <a:ext cx="1091374" cy="467133"/>
          </a:xfrm>
          <a:prstGeom prst="rect">
            <a:avLst/>
          </a:prstGeom>
        </p:spPr>
      </p:pic>
      <p:pic>
        <p:nvPicPr>
          <p:cNvPr id="9" name="Picture 8"/>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0963497" y="976628"/>
            <a:ext cx="1091374" cy="683037"/>
          </a:xfrm>
          <a:prstGeom prst="rect">
            <a:avLst/>
          </a:prstGeom>
        </p:spPr>
      </p:pic>
      <p:pic>
        <p:nvPicPr>
          <p:cNvPr id="35" name="Picture 34" descr="A picture containing clipart&#10;&#10;Description automatically generated">
            <a:extLst>
              <a:ext uri="{FF2B5EF4-FFF2-40B4-BE49-F238E27FC236}">
                <a16:creationId xmlns:a16="http://schemas.microsoft.com/office/drawing/2014/main" id="{EE384AC7-BEB2-42BA-9E0E-2D5CF397636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49864" y="136523"/>
            <a:ext cx="2027612" cy="611061"/>
          </a:xfrm>
          <a:prstGeom prst="rect">
            <a:avLst/>
          </a:prstGeom>
        </p:spPr>
      </p:pic>
    </p:spTree>
    <p:extLst>
      <p:ext uri="{BB962C8B-B14F-4D97-AF65-F5344CB8AC3E}">
        <p14:creationId xmlns:p14="http://schemas.microsoft.com/office/powerpoint/2010/main" val="682700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cs-CZ" sz="3600" dirty="0">
                <a:latin typeface="+mj-lt"/>
              </a:rPr>
              <a:t>K</a:t>
            </a:r>
            <a:r>
              <a:rPr lang="en-US" sz="3600" dirty="0" err="1">
                <a:latin typeface="+mj-lt"/>
              </a:rPr>
              <a:t>omer</a:t>
            </a:r>
            <a:r>
              <a:rPr lang="cs-CZ" sz="3600" dirty="0">
                <a:latin typeface="+mj-lt"/>
              </a:rPr>
              <a:t>ční rekonstrukce</a:t>
            </a:r>
            <a:r>
              <a:rPr lang="en-US" sz="3600" dirty="0">
                <a:latin typeface="+mj-lt"/>
              </a:rPr>
              <a:t> – </a:t>
            </a:r>
            <a:r>
              <a:rPr lang="cs-CZ" sz="3600" dirty="0">
                <a:latin typeface="+mj-lt"/>
              </a:rPr>
              <a:t>Obecní dům</a:t>
            </a:r>
            <a:endParaRPr lang="en-GB" sz="3600" dirty="0">
              <a:latin typeface="+mj-lt"/>
            </a:endParaRPr>
          </a:p>
        </p:txBody>
      </p:sp>
      <p:pic>
        <p:nvPicPr>
          <p:cNvPr id="5" name="Picture 4"/>
          <p:cNvPicPr>
            <a:picLocks noChangeAspect="1"/>
          </p:cNvPicPr>
          <p:nvPr/>
        </p:nvPicPr>
        <p:blipFill>
          <a:blip r:embed="rId2"/>
          <a:stretch>
            <a:fillRect/>
          </a:stretch>
        </p:blipFill>
        <p:spPr>
          <a:xfrm>
            <a:off x="5636486" y="1034777"/>
            <a:ext cx="2714768" cy="2033941"/>
          </a:xfrm>
          <a:prstGeom prst="rect">
            <a:avLst/>
          </a:prstGeom>
        </p:spPr>
      </p:pic>
      <p:pic>
        <p:nvPicPr>
          <p:cNvPr id="7" name="Picture 6"/>
          <p:cNvPicPr>
            <a:picLocks noChangeAspect="1"/>
          </p:cNvPicPr>
          <p:nvPr/>
        </p:nvPicPr>
        <p:blipFill>
          <a:blip r:embed="rId3"/>
          <a:stretch>
            <a:fillRect/>
          </a:stretch>
        </p:blipFill>
        <p:spPr>
          <a:xfrm>
            <a:off x="5636486" y="3174423"/>
            <a:ext cx="2714768" cy="3621942"/>
          </a:xfrm>
          <a:prstGeom prst="rect">
            <a:avLst/>
          </a:prstGeom>
        </p:spPr>
      </p:pic>
      <p:pic>
        <p:nvPicPr>
          <p:cNvPr id="8" name="Picture 7"/>
          <p:cNvPicPr>
            <a:picLocks noChangeAspect="1"/>
          </p:cNvPicPr>
          <p:nvPr/>
        </p:nvPicPr>
        <p:blipFill rotWithShape="1">
          <a:blip r:embed="rId4"/>
          <a:srcRect b="6932"/>
          <a:stretch/>
        </p:blipFill>
        <p:spPr>
          <a:xfrm>
            <a:off x="8543004" y="1034775"/>
            <a:ext cx="2814666" cy="3494892"/>
          </a:xfrm>
          <a:prstGeom prst="rect">
            <a:avLst/>
          </a:prstGeom>
        </p:spPr>
      </p:pic>
      <p:pic>
        <p:nvPicPr>
          <p:cNvPr id="10" name="Picture 9"/>
          <p:cNvPicPr>
            <a:picLocks noChangeAspect="1"/>
          </p:cNvPicPr>
          <p:nvPr/>
        </p:nvPicPr>
        <p:blipFill>
          <a:blip r:embed="rId5"/>
          <a:stretch>
            <a:fillRect/>
          </a:stretch>
        </p:blipFill>
        <p:spPr>
          <a:xfrm>
            <a:off x="8543003" y="4681445"/>
            <a:ext cx="2814667" cy="2114920"/>
          </a:xfrm>
          <a:prstGeom prst="rect">
            <a:avLst/>
          </a:prstGeom>
        </p:spPr>
      </p:pic>
      <p:sp>
        <p:nvSpPr>
          <p:cNvPr id="13" name="TextBox 12"/>
          <p:cNvSpPr txBox="1"/>
          <p:nvPr/>
        </p:nvSpPr>
        <p:spPr>
          <a:xfrm>
            <a:off x="318911" y="1034776"/>
            <a:ext cx="5125825" cy="6032421"/>
          </a:xfrm>
          <a:prstGeom prst="rect">
            <a:avLst/>
          </a:prstGeom>
          <a:noFill/>
        </p:spPr>
        <p:txBody>
          <a:bodyPr wrap="square" rtlCol="0">
            <a:spAutoFit/>
          </a:bodyPr>
          <a:lstStyle/>
          <a:p>
            <a:r>
              <a:rPr lang="cs-CZ" dirty="0">
                <a:solidFill>
                  <a:srgbClr val="000000"/>
                </a:solidFill>
                <a:latin typeface="Calibri" charset="0"/>
                <a:ea typeface="ＭＳ Ｐゴシック" charset="0"/>
              </a:rPr>
              <a:t>Cíl – odpojení od plynové přípojky – nejekologičtější obecní dům</a:t>
            </a:r>
            <a:endParaRPr lang="en-GB" dirty="0">
              <a:solidFill>
                <a:srgbClr val="000000"/>
              </a:solidFill>
              <a:latin typeface="Calibri" charset="0"/>
              <a:ea typeface="ＭＳ Ｐゴシック" charset="0"/>
            </a:endParaRPr>
          </a:p>
          <a:p>
            <a:endParaRPr lang="en-GB" dirty="0">
              <a:solidFill>
                <a:srgbClr val="000000"/>
              </a:solidFill>
              <a:latin typeface="Calibri" charset="0"/>
              <a:ea typeface="ＭＳ Ｐゴシック" charset="0"/>
            </a:endParaRPr>
          </a:p>
          <a:p>
            <a:r>
              <a:rPr lang="en-GB" dirty="0" err="1">
                <a:solidFill>
                  <a:srgbClr val="000000"/>
                </a:solidFill>
                <a:latin typeface="Calibri" charset="0"/>
                <a:ea typeface="ＭＳ Ｐゴシック" charset="0"/>
              </a:rPr>
              <a:t>Instala</a:t>
            </a:r>
            <a:r>
              <a:rPr lang="cs-CZ" dirty="0" err="1">
                <a:solidFill>
                  <a:srgbClr val="000000"/>
                </a:solidFill>
                <a:latin typeface="Calibri" charset="0"/>
                <a:ea typeface="ＭＳ Ｐゴシック" charset="0"/>
              </a:rPr>
              <a:t>ce</a:t>
            </a:r>
            <a:endParaRPr lang="en-GB" dirty="0">
              <a:solidFill>
                <a:srgbClr val="000000"/>
              </a:solidFill>
              <a:latin typeface="Calibri" charset="0"/>
              <a:ea typeface="ＭＳ Ｐゴシック" charset="0"/>
            </a:endParaRPr>
          </a:p>
          <a:p>
            <a:pPr marL="285744" indent="-285744">
              <a:buFont typeface="Arial" panose="020B0604020202020204" pitchFamily="34" charset="0"/>
              <a:buChar char="•"/>
            </a:pPr>
            <a:r>
              <a:rPr lang="en-GB" sz="1400" dirty="0">
                <a:solidFill>
                  <a:srgbClr val="000000"/>
                </a:solidFill>
                <a:latin typeface="Calibri" charset="0"/>
                <a:ea typeface="ＭＳ Ｐゴシック" charset="0"/>
              </a:rPr>
              <a:t>12kWp </a:t>
            </a:r>
            <a:r>
              <a:rPr lang="cs-CZ" sz="1400" dirty="0">
                <a:solidFill>
                  <a:srgbClr val="000000"/>
                </a:solidFill>
                <a:latin typeface="Calibri" charset="0"/>
                <a:ea typeface="ＭＳ Ｐゴシック" charset="0"/>
              </a:rPr>
              <a:t>FV panely –původní instalace</a:t>
            </a:r>
            <a:endParaRPr lang="en-GB" sz="1400" dirty="0">
              <a:solidFill>
                <a:srgbClr val="000000"/>
              </a:solidFill>
              <a:latin typeface="Calibri" charset="0"/>
              <a:ea typeface="ＭＳ Ｐゴシック" charset="0"/>
            </a:endParaRPr>
          </a:p>
          <a:p>
            <a:pPr marL="285744" indent="-285744">
              <a:buFont typeface="Arial" panose="020B0604020202020204" pitchFamily="34" charset="0"/>
              <a:buChar char="•"/>
            </a:pPr>
            <a:r>
              <a:rPr lang="cs-CZ" sz="1400" dirty="0">
                <a:solidFill>
                  <a:srgbClr val="000000"/>
                </a:solidFill>
                <a:latin typeface="Calibri" charset="0"/>
                <a:ea typeface="ＭＳ Ｐゴシック" charset="0"/>
              </a:rPr>
              <a:t>Doplněny </a:t>
            </a:r>
            <a:r>
              <a:rPr lang="en-GB" sz="1400" dirty="0">
                <a:solidFill>
                  <a:srgbClr val="000000"/>
                </a:solidFill>
                <a:latin typeface="Calibri" charset="0"/>
                <a:ea typeface="ＭＳ Ｐゴシック" charset="0"/>
              </a:rPr>
              <a:t>2 Daikin </a:t>
            </a:r>
            <a:r>
              <a:rPr lang="cs-CZ" sz="1400" dirty="0">
                <a:solidFill>
                  <a:srgbClr val="000000"/>
                </a:solidFill>
                <a:latin typeface="Calibri" charset="0"/>
                <a:ea typeface="ＭＳ Ｐゴシック" charset="0"/>
              </a:rPr>
              <a:t>TČ + </a:t>
            </a:r>
            <a:r>
              <a:rPr lang="en-GB" sz="1400" dirty="0">
                <a:solidFill>
                  <a:srgbClr val="000000"/>
                </a:solidFill>
                <a:latin typeface="Calibri" charset="0"/>
                <a:ea typeface="ＭＳ Ｐゴシック" charset="0"/>
              </a:rPr>
              <a:t>1 </a:t>
            </a:r>
            <a:r>
              <a:rPr lang="cs-CZ" sz="1400" dirty="0" err="1">
                <a:solidFill>
                  <a:srgbClr val="000000"/>
                </a:solidFill>
                <a:latin typeface="Calibri" charset="0"/>
                <a:ea typeface="ＭＳ Ｐゴシック" charset="0"/>
              </a:rPr>
              <a:t>Sunamp</a:t>
            </a:r>
            <a:r>
              <a:rPr lang="cs-CZ" sz="1400" dirty="0">
                <a:solidFill>
                  <a:srgbClr val="000000"/>
                </a:solidFill>
                <a:latin typeface="Calibri" charset="0"/>
                <a:ea typeface="ＭＳ Ｐゴシック" charset="0"/>
              </a:rPr>
              <a:t> baterie</a:t>
            </a:r>
            <a:endParaRPr lang="en-GB" sz="1400" dirty="0">
              <a:solidFill>
                <a:srgbClr val="000000"/>
              </a:solidFill>
              <a:latin typeface="Calibri" charset="0"/>
              <a:ea typeface="ＭＳ Ｐゴシック" charset="0"/>
            </a:endParaRPr>
          </a:p>
          <a:p>
            <a:pPr marL="285744" indent="-285744">
              <a:buFont typeface="Arial" panose="020B0604020202020204" pitchFamily="34" charset="0"/>
              <a:buChar char="•"/>
            </a:pPr>
            <a:r>
              <a:rPr lang="cs-CZ" sz="1400" dirty="0">
                <a:solidFill>
                  <a:srgbClr val="000000"/>
                </a:solidFill>
                <a:latin typeface="Calibri" charset="0"/>
                <a:ea typeface="ＭＳ Ｐゴシック" charset="0"/>
              </a:rPr>
              <a:t>Odstraněn plynový kotel</a:t>
            </a:r>
            <a:endParaRPr lang="en-GB" sz="1400" dirty="0">
              <a:solidFill>
                <a:srgbClr val="000000"/>
              </a:solidFill>
              <a:latin typeface="Calibri" charset="0"/>
              <a:ea typeface="ＭＳ Ｐゴシック" charset="0"/>
            </a:endParaRPr>
          </a:p>
          <a:p>
            <a:pPr marL="285744" indent="-285744">
              <a:buFont typeface="Arial" panose="020B0604020202020204" pitchFamily="34" charset="0"/>
              <a:buChar char="•"/>
            </a:pPr>
            <a:r>
              <a:rPr lang="cs-CZ" sz="1400" dirty="0">
                <a:solidFill>
                  <a:srgbClr val="000000"/>
                </a:solidFill>
                <a:latin typeface="Calibri" charset="0"/>
                <a:ea typeface="ＭＳ Ｐゴシック" charset="0"/>
              </a:rPr>
              <a:t>Nahrazený staré radiátory</a:t>
            </a:r>
            <a:endParaRPr lang="en-GB" sz="1400" dirty="0">
              <a:solidFill>
                <a:srgbClr val="000000"/>
              </a:solidFill>
              <a:latin typeface="Calibri" charset="0"/>
              <a:ea typeface="ＭＳ Ｐゴシック" charset="0"/>
            </a:endParaRPr>
          </a:p>
          <a:p>
            <a:pPr marL="285744" indent="-285744">
              <a:buFont typeface="Arial" panose="020B0604020202020204" pitchFamily="34" charset="0"/>
              <a:buChar char="•"/>
            </a:pPr>
            <a:r>
              <a:rPr lang="cs-CZ" sz="1400" dirty="0">
                <a:solidFill>
                  <a:srgbClr val="000000"/>
                </a:solidFill>
                <a:latin typeface="Calibri" charset="0"/>
                <a:ea typeface="ＭＳ Ｐゴシック" charset="0"/>
              </a:rPr>
              <a:t>Doplněno dobíjení pro elektromobil</a:t>
            </a:r>
            <a:endParaRPr lang="en-GB" sz="1400" dirty="0">
              <a:solidFill>
                <a:srgbClr val="000000"/>
              </a:solidFill>
              <a:latin typeface="Calibri" charset="0"/>
              <a:ea typeface="ＭＳ Ｐゴシック" charset="0"/>
            </a:endParaRPr>
          </a:p>
          <a:p>
            <a:pPr marL="285744" indent="-285744">
              <a:buFont typeface="Arial" panose="020B0604020202020204" pitchFamily="34" charset="0"/>
              <a:buChar char="•"/>
            </a:pPr>
            <a:endParaRPr lang="en-GB" sz="1400" dirty="0">
              <a:solidFill>
                <a:srgbClr val="000000"/>
              </a:solidFill>
              <a:latin typeface="Calibri" charset="0"/>
              <a:ea typeface="ＭＳ Ｐゴシック" charset="0"/>
            </a:endParaRPr>
          </a:p>
          <a:p>
            <a:r>
              <a:rPr lang="cs-CZ" dirty="0">
                <a:solidFill>
                  <a:srgbClr val="000000"/>
                </a:solidFill>
                <a:latin typeface="Calibri" charset="0"/>
                <a:ea typeface="ＭＳ Ｐゴシック" charset="0"/>
              </a:rPr>
              <a:t>Úspory a návratnost</a:t>
            </a:r>
            <a:endParaRPr lang="en-GB" sz="1400" dirty="0">
              <a:solidFill>
                <a:srgbClr val="000000"/>
              </a:solidFill>
              <a:latin typeface="Calibri" charset="0"/>
              <a:ea typeface="ＭＳ Ｐゴシック" charset="0"/>
            </a:endParaRPr>
          </a:p>
          <a:p>
            <a:pPr marL="285744" indent="-285744">
              <a:buFont typeface="Arial" panose="020B0604020202020204" pitchFamily="34" charset="0"/>
              <a:buChar char="•"/>
            </a:pPr>
            <a:r>
              <a:rPr lang="cs-CZ" sz="1400" dirty="0">
                <a:solidFill>
                  <a:srgbClr val="000000"/>
                </a:solidFill>
                <a:latin typeface="Calibri" charset="0"/>
                <a:ea typeface="ＭＳ Ｐゴシック" charset="0"/>
              </a:rPr>
              <a:t>Výbor sledoval úspory – odhad  </a:t>
            </a:r>
            <a:r>
              <a:rPr lang="en-GB" sz="1400" dirty="0">
                <a:solidFill>
                  <a:srgbClr val="000000"/>
                </a:solidFill>
                <a:latin typeface="Calibri" charset="0"/>
                <a:ea typeface="ＭＳ Ｐゴシック" charset="0"/>
              </a:rPr>
              <a:t>£3000 </a:t>
            </a:r>
            <a:r>
              <a:rPr lang="cs-CZ" sz="1400" dirty="0">
                <a:solidFill>
                  <a:srgbClr val="000000"/>
                </a:solidFill>
                <a:latin typeface="Calibri" charset="0"/>
                <a:ea typeface="ＭＳ Ｐゴシック" charset="0"/>
              </a:rPr>
              <a:t>ročně = cca 50% ceny energií</a:t>
            </a:r>
            <a:endParaRPr lang="en-GB" sz="1400" dirty="0">
              <a:solidFill>
                <a:srgbClr val="000000"/>
              </a:solidFill>
              <a:latin typeface="Calibri" charset="0"/>
              <a:ea typeface="ＭＳ Ｐゴシック" charset="0"/>
            </a:endParaRPr>
          </a:p>
          <a:p>
            <a:pPr marL="285744" indent="-285744">
              <a:buFont typeface="Arial" panose="020B0604020202020204" pitchFamily="34" charset="0"/>
              <a:buChar char="•"/>
            </a:pPr>
            <a:r>
              <a:rPr lang="cs-CZ" sz="1400" dirty="0">
                <a:solidFill>
                  <a:srgbClr val="000000"/>
                </a:solidFill>
                <a:latin typeface="Calibri" charset="0"/>
                <a:ea typeface="ＭＳ Ｐゴシック" charset="0"/>
              </a:rPr>
              <a:t>Návratnost </a:t>
            </a:r>
            <a:r>
              <a:rPr lang="en-GB" sz="1400" dirty="0">
                <a:solidFill>
                  <a:srgbClr val="000000"/>
                </a:solidFill>
                <a:latin typeface="Calibri" charset="0"/>
                <a:ea typeface="ＭＳ Ｐゴシック" charset="0"/>
              </a:rPr>
              <a:t>10 </a:t>
            </a:r>
            <a:r>
              <a:rPr lang="cs-CZ" sz="1400" dirty="0">
                <a:solidFill>
                  <a:srgbClr val="000000"/>
                </a:solidFill>
                <a:latin typeface="Calibri" charset="0"/>
                <a:ea typeface="ＭＳ Ｐゴシック" charset="0"/>
              </a:rPr>
              <a:t>let</a:t>
            </a:r>
            <a:endParaRPr lang="en-GB" sz="1400" dirty="0">
              <a:solidFill>
                <a:srgbClr val="000000"/>
              </a:solidFill>
              <a:latin typeface="Calibri" charset="0"/>
              <a:ea typeface="ＭＳ Ｐゴシック" charset="0"/>
            </a:endParaRPr>
          </a:p>
          <a:p>
            <a:pPr marL="285744" indent="-285744">
              <a:buFont typeface="Arial" panose="020B0604020202020204" pitchFamily="34" charset="0"/>
              <a:buChar char="•"/>
            </a:pPr>
            <a:r>
              <a:rPr lang="cs-CZ" sz="1400" dirty="0">
                <a:solidFill>
                  <a:srgbClr val="000000"/>
                </a:solidFill>
                <a:latin typeface="Calibri" charset="0"/>
                <a:ea typeface="ＭＳ Ｐゴシック" charset="0"/>
              </a:rPr>
              <a:t>Přechod na  nízký el. tarif by přinesl další úspory</a:t>
            </a:r>
            <a:endParaRPr lang="en-GB" sz="1400" dirty="0">
              <a:solidFill>
                <a:srgbClr val="000000"/>
              </a:solidFill>
              <a:latin typeface="Calibri" charset="0"/>
              <a:ea typeface="ＭＳ Ｐゴシック" charset="0"/>
            </a:endParaRPr>
          </a:p>
          <a:p>
            <a:r>
              <a:rPr lang="cs-CZ" dirty="0">
                <a:solidFill>
                  <a:srgbClr val="000000"/>
                </a:solidFill>
                <a:latin typeface="Calibri" charset="0"/>
                <a:ea typeface="ＭＳ Ｐゴシック" charset="0"/>
              </a:rPr>
              <a:t>Přínosy</a:t>
            </a:r>
            <a:endParaRPr lang="en-GB" dirty="0">
              <a:solidFill>
                <a:srgbClr val="000000"/>
              </a:solidFill>
              <a:latin typeface="Calibri" charset="0"/>
              <a:ea typeface="ＭＳ Ｐゴシック" charset="0"/>
            </a:endParaRPr>
          </a:p>
          <a:p>
            <a:pPr marL="285744" indent="-285744">
              <a:buFont typeface="Arial" panose="020B0604020202020204" pitchFamily="34" charset="0"/>
              <a:buChar char="•"/>
            </a:pPr>
            <a:r>
              <a:rPr lang="cs-CZ" sz="1400" dirty="0">
                <a:solidFill>
                  <a:srgbClr val="000000"/>
                </a:solidFill>
                <a:latin typeface="Calibri" charset="0"/>
                <a:ea typeface="ＭＳ Ｐゴシック" charset="0"/>
              </a:rPr>
              <a:t>Velmi jednoduché nastavení teploty a útlumu</a:t>
            </a:r>
            <a:endParaRPr lang="en-GB" sz="1400" dirty="0">
              <a:solidFill>
                <a:srgbClr val="000000"/>
              </a:solidFill>
              <a:latin typeface="Calibri" charset="0"/>
              <a:ea typeface="ＭＳ Ｐゴシック" charset="0"/>
            </a:endParaRPr>
          </a:p>
          <a:p>
            <a:pPr marL="285744" indent="-285744">
              <a:buFont typeface="Arial" panose="020B0604020202020204" pitchFamily="34" charset="0"/>
              <a:buChar char="•"/>
            </a:pPr>
            <a:r>
              <a:rPr lang="cs-CZ" sz="1400" dirty="0">
                <a:solidFill>
                  <a:srgbClr val="000000"/>
                </a:solidFill>
                <a:latin typeface="Calibri" charset="0"/>
                <a:ea typeface="ＭＳ Ｐゴシック" charset="0"/>
              </a:rPr>
              <a:t>Velmi rychlé vytopení 185m</a:t>
            </a:r>
            <a:r>
              <a:rPr lang="cs-CZ" sz="1400" baseline="30000" dirty="0">
                <a:solidFill>
                  <a:srgbClr val="000000"/>
                </a:solidFill>
                <a:latin typeface="Calibri" charset="0"/>
                <a:ea typeface="ＭＳ Ｐゴシック" charset="0"/>
              </a:rPr>
              <a:t>2 </a:t>
            </a:r>
            <a:r>
              <a:rPr lang="cs-CZ" sz="1400" dirty="0">
                <a:solidFill>
                  <a:srgbClr val="000000"/>
                </a:solidFill>
                <a:latin typeface="Calibri" charset="0"/>
                <a:ea typeface="ＭＳ Ｐゴシック" charset="0"/>
              </a:rPr>
              <a:t>prostor</a:t>
            </a:r>
            <a:endParaRPr lang="en-GB" sz="1400" dirty="0">
              <a:solidFill>
                <a:srgbClr val="000000"/>
              </a:solidFill>
              <a:latin typeface="Calibri" charset="0"/>
              <a:ea typeface="ＭＳ Ｐゴシック" charset="0"/>
            </a:endParaRPr>
          </a:p>
          <a:p>
            <a:pPr marL="285744" indent="-285744">
              <a:buFont typeface="Arial" panose="020B0604020202020204" pitchFamily="34" charset="0"/>
              <a:buChar char="•"/>
            </a:pPr>
            <a:r>
              <a:rPr lang="en-GB" sz="1400" dirty="0" err="1">
                <a:solidFill>
                  <a:srgbClr val="000000"/>
                </a:solidFill>
                <a:latin typeface="Calibri" charset="0"/>
                <a:ea typeface="ＭＳ Ｐゴシック" charset="0"/>
              </a:rPr>
              <a:t>Radi</a:t>
            </a:r>
            <a:r>
              <a:rPr lang="cs-CZ" sz="1400" dirty="0">
                <a:solidFill>
                  <a:srgbClr val="000000"/>
                </a:solidFill>
                <a:latin typeface="Calibri" charset="0"/>
                <a:ea typeface="ＭＳ Ｐゴシック" charset="0"/>
              </a:rPr>
              <a:t>á</a:t>
            </a:r>
            <a:r>
              <a:rPr lang="en-GB" sz="1400" dirty="0">
                <a:solidFill>
                  <a:srgbClr val="000000"/>
                </a:solidFill>
                <a:latin typeface="Calibri" charset="0"/>
                <a:ea typeface="ＭＳ Ｐゴシック" charset="0"/>
              </a:rPr>
              <a:t>tor</a:t>
            </a:r>
            <a:r>
              <a:rPr lang="cs-CZ" sz="1400" dirty="0">
                <a:solidFill>
                  <a:srgbClr val="000000"/>
                </a:solidFill>
                <a:latin typeface="Calibri" charset="0"/>
                <a:ea typeface="ＭＳ Ｐゴシック" charset="0"/>
              </a:rPr>
              <a:t>y nahrazeny bez potřeby vymalování</a:t>
            </a:r>
            <a:endParaRPr lang="en-GB" sz="1400" dirty="0">
              <a:solidFill>
                <a:srgbClr val="000000"/>
              </a:solidFill>
              <a:latin typeface="Calibri" charset="0"/>
              <a:ea typeface="ＭＳ Ｐゴシック" charset="0"/>
            </a:endParaRPr>
          </a:p>
          <a:p>
            <a:pPr marL="285744" indent="-285744">
              <a:buFont typeface="Arial" panose="020B0604020202020204" pitchFamily="34" charset="0"/>
              <a:buChar char="•"/>
            </a:pPr>
            <a:r>
              <a:rPr lang="cs-CZ" sz="1400" dirty="0">
                <a:solidFill>
                  <a:srgbClr val="000000"/>
                </a:solidFill>
                <a:latin typeface="Calibri" charset="0"/>
                <a:ea typeface="ＭＳ Ｐゴシック" charset="0"/>
              </a:rPr>
              <a:t>Zlepšen tlak vody</a:t>
            </a:r>
            <a:endParaRPr lang="en-GB" sz="1400" dirty="0">
              <a:solidFill>
                <a:srgbClr val="000000"/>
              </a:solidFill>
              <a:latin typeface="Calibri" charset="0"/>
              <a:ea typeface="ＭＳ Ｐゴシック" charset="0"/>
            </a:endParaRPr>
          </a:p>
          <a:p>
            <a:endParaRPr lang="en-GB" sz="1400" dirty="0">
              <a:solidFill>
                <a:srgbClr val="000000"/>
              </a:solidFill>
              <a:latin typeface="Calibri" charset="0"/>
              <a:ea typeface="ＭＳ Ｐゴシック" charset="0"/>
            </a:endParaRPr>
          </a:p>
          <a:p>
            <a:endParaRPr lang="en-GB" dirty="0">
              <a:solidFill>
                <a:srgbClr val="000000"/>
              </a:solidFill>
              <a:latin typeface="Calibri" charset="0"/>
              <a:ea typeface="ＭＳ Ｐゴシック" charset="0"/>
            </a:endParaRPr>
          </a:p>
          <a:p>
            <a:endParaRPr lang="en-GB" dirty="0">
              <a:solidFill>
                <a:srgbClr val="000000"/>
              </a:solidFill>
              <a:latin typeface="Calibri" charset="0"/>
              <a:ea typeface="ＭＳ Ｐゴシック" charset="0"/>
            </a:endParaRPr>
          </a:p>
          <a:p>
            <a:endParaRPr lang="en-GB" dirty="0">
              <a:solidFill>
                <a:srgbClr val="000000"/>
              </a:solidFill>
              <a:latin typeface="Calibri" charset="0"/>
              <a:ea typeface="ＭＳ Ｐゴシック" charset="0"/>
            </a:endParaRPr>
          </a:p>
        </p:txBody>
      </p:sp>
      <p:pic>
        <p:nvPicPr>
          <p:cNvPr id="9" name="Picture 8" descr="A picture containing clipart&#10;&#10;Description automatically generated">
            <a:extLst>
              <a:ext uri="{FF2B5EF4-FFF2-40B4-BE49-F238E27FC236}">
                <a16:creationId xmlns:a16="http://schemas.microsoft.com/office/drawing/2014/main" id="{1E3336D2-5E4A-40F9-ACC7-CA68E4F236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49864" y="136523"/>
            <a:ext cx="2027612" cy="611061"/>
          </a:xfrm>
          <a:prstGeom prst="rect">
            <a:avLst/>
          </a:prstGeom>
        </p:spPr>
      </p:pic>
    </p:spTree>
    <p:extLst>
      <p:ext uri="{BB962C8B-B14F-4D97-AF65-F5344CB8AC3E}">
        <p14:creationId xmlns:p14="http://schemas.microsoft.com/office/powerpoint/2010/main" val="17184324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EF60B-CAAB-4586-BBCF-7779CE426B02}"/>
              </a:ext>
            </a:extLst>
          </p:cNvPr>
          <p:cNvSpPr>
            <a:spLocks noGrp="1"/>
          </p:cNvSpPr>
          <p:nvPr>
            <p:ph type="title"/>
          </p:nvPr>
        </p:nvSpPr>
        <p:spPr>
          <a:xfrm>
            <a:off x="159693" y="88320"/>
            <a:ext cx="10441920" cy="684740"/>
          </a:xfrm>
        </p:spPr>
        <p:txBody>
          <a:bodyPr>
            <a:noAutofit/>
          </a:bodyPr>
          <a:lstStyle/>
          <a:p>
            <a:r>
              <a:rPr lang="cs-CZ" sz="3400" dirty="0" err="1"/>
              <a:t>Celoelektrický</a:t>
            </a:r>
            <a:r>
              <a:rPr lang="cs-CZ" sz="3400" dirty="0"/>
              <a:t> dům - </a:t>
            </a:r>
            <a:r>
              <a:rPr lang="en-GB" sz="3400" dirty="0"/>
              <a:t>Grand Designs</a:t>
            </a:r>
          </a:p>
        </p:txBody>
      </p:sp>
      <p:pic>
        <p:nvPicPr>
          <p:cNvPr id="5" name="Content Placeholder 4">
            <a:extLst>
              <a:ext uri="{FF2B5EF4-FFF2-40B4-BE49-F238E27FC236}">
                <a16:creationId xmlns:a16="http://schemas.microsoft.com/office/drawing/2014/main" id="{F69E08B9-A5D2-4F85-91F3-61650A1281B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39654" y="1491562"/>
            <a:ext cx="3562624" cy="2671968"/>
          </a:xfrm>
        </p:spPr>
      </p:pic>
      <p:pic>
        <p:nvPicPr>
          <p:cNvPr id="6" name="Picture 2" descr="Kitchen 1.jpg">
            <a:extLst>
              <a:ext uri="{FF2B5EF4-FFF2-40B4-BE49-F238E27FC236}">
                <a16:creationId xmlns:a16="http://schemas.microsoft.com/office/drawing/2014/main" id="{9BB3E80E-BE64-41E4-8DC2-01DB8680C5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2479" y="1043102"/>
            <a:ext cx="3186601" cy="20832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kitchen 092A3523.jpg">
            <a:extLst>
              <a:ext uri="{FF2B5EF4-FFF2-40B4-BE49-F238E27FC236}">
                <a16:creationId xmlns:a16="http://schemas.microsoft.com/office/drawing/2014/main" id="{06488C12-9BAD-4D66-A459-13528656BD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62170" y="990266"/>
            <a:ext cx="1963483" cy="28706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kitchen roofteracce 2 092A3428.jpg">
            <a:extLst>
              <a:ext uri="{FF2B5EF4-FFF2-40B4-BE49-F238E27FC236}">
                <a16:creationId xmlns:a16="http://schemas.microsoft.com/office/drawing/2014/main" id="{19FCF9EA-BC55-40A4-97DF-8A642EECE5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75467" y="4004038"/>
            <a:ext cx="2790903" cy="18315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9BFB9AD-365E-4318-A740-E568FEC22B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873" y="4804772"/>
            <a:ext cx="1964995" cy="1811045"/>
          </a:xfrm>
          <a:prstGeom prst="rect">
            <a:avLst/>
          </a:prstGeom>
        </p:spPr>
      </p:pic>
      <p:sp>
        <p:nvSpPr>
          <p:cNvPr id="12" name="TextBox 11">
            <a:extLst>
              <a:ext uri="{FF2B5EF4-FFF2-40B4-BE49-F238E27FC236}">
                <a16:creationId xmlns:a16="http://schemas.microsoft.com/office/drawing/2014/main" id="{E3D3915C-5414-4175-A08D-3B01BA942EE8}"/>
              </a:ext>
            </a:extLst>
          </p:cNvPr>
          <p:cNvSpPr txBox="1"/>
          <p:nvPr/>
        </p:nvSpPr>
        <p:spPr>
          <a:xfrm>
            <a:off x="3143290" y="3312681"/>
            <a:ext cx="9113309" cy="4154984"/>
          </a:xfrm>
          <a:prstGeom prst="rect">
            <a:avLst/>
          </a:prstGeom>
          <a:noFill/>
        </p:spPr>
        <p:txBody>
          <a:bodyPr wrap="square" rtlCol="0">
            <a:spAutoFit/>
          </a:bodyPr>
          <a:lstStyle/>
          <a:p>
            <a:r>
              <a:rPr lang="cs-CZ" sz="2400" dirty="0">
                <a:hlinkClick r:id="rId7"/>
              </a:rPr>
              <a:t>Vysílání na </a:t>
            </a:r>
            <a:r>
              <a:rPr lang="en-GB" sz="2400" dirty="0">
                <a:hlinkClick r:id="rId7"/>
              </a:rPr>
              <a:t>Channel 4, 25</a:t>
            </a:r>
            <a:r>
              <a:rPr lang="en-GB" sz="2400" baseline="30000" dirty="0">
                <a:hlinkClick r:id="rId7"/>
              </a:rPr>
              <a:t>th</a:t>
            </a:r>
            <a:r>
              <a:rPr lang="en-GB" sz="2400" dirty="0">
                <a:hlinkClick r:id="rId7"/>
              </a:rPr>
              <a:t> </a:t>
            </a:r>
            <a:r>
              <a:rPr lang="cs-CZ" sz="2400" dirty="0">
                <a:hlinkClick r:id="rId7"/>
              </a:rPr>
              <a:t>října</a:t>
            </a:r>
            <a:r>
              <a:rPr lang="en-GB" sz="2400" dirty="0">
                <a:hlinkClick r:id="rId7"/>
              </a:rPr>
              <a:t> 2017</a:t>
            </a:r>
            <a:endParaRPr lang="en-GB" sz="2400" dirty="0"/>
          </a:p>
          <a:p>
            <a:pPr marL="285744" indent="-285744">
              <a:buFont typeface="Arial" panose="020B0604020202020204" pitchFamily="34" charset="0"/>
              <a:buChar char="•"/>
            </a:pPr>
            <a:r>
              <a:rPr lang="en-GB" sz="2400" dirty="0" err="1"/>
              <a:t>Pasiv</a:t>
            </a:r>
            <a:r>
              <a:rPr lang="cs-CZ" sz="2400" dirty="0"/>
              <a:t>ní dům</a:t>
            </a:r>
            <a:endParaRPr lang="en-GB" sz="2400" dirty="0"/>
          </a:p>
          <a:p>
            <a:pPr marL="285744" indent="-285744">
              <a:buFont typeface="Arial" panose="020B0604020202020204" pitchFamily="34" charset="0"/>
              <a:buChar char="•"/>
            </a:pPr>
            <a:r>
              <a:rPr lang="cs-CZ" sz="2400" dirty="0"/>
              <a:t>Příkon </a:t>
            </a:r>
            <a:r>
              <a:rPr lang="en-GB" sz="2400" dirty="0"/>
              <a:t>800 </a:t>
            </a:r>
            <a:r>
              <a:rPr lang="cs-CZ" sz="2400" dirty="0"/>
              <a:t>W /den</a:t>
            </a:r>
            <a:endParaRPr lang="en-GB" sz="2400" dirty="0"/>
          </a:p>
          <a:p>
            <a:pPr marL="285744" indent="-285744">
              <a:buFont typeface="Arial" panose="020B0604020202020204" pitchFamily="34" charset="0"/>
              <a:buChar char="•"/>
            </a:pPr>
            <a:r>
              <a:rPr lang="cs-CZ" sz="2400" dirty="0" err="1"/>
              <a:t>Celoelektrický</a:t>
            </a:r>
            <a:r>
              <a:rPr lang="cs-CZ" sz="2400" dirty="0"/>
              <a:t> RD</a:t>
            </a:r>
            <a:endParaRPr lang="en-GB" sz="2400" dirty="0"/>
          </a:p>
          <a:p>
            <a:pPr marL="285744" indent="-285744">
              <a:buFont typeface="Arial" panose="020B0604020202020204" pitchFamily="34" charset="0"/>
              <a:buChar char="•"/>
            </a:pPr>
            <a:r>
              <a:rPr lang="cs-CZ" sz="2400" dirty="0"/>
              <a:t>Bez FV nebo TČ</a:t>
            </a:r>
            <a:endParaRPr lang="en-GB" sz="2400" dirty="0"/>
          </a:p>
          <a:p>
            <a:pPr marL="285744" indent="-285744">
              <a:buFont typeface="Arial" panose="020B0604020202020204" pitchFamily="34" charset="0"/>
              <a:buChar char="•"/>
            </a:pPr>
            <a:r>
              <a:rPr lang="en-GB" sz="2400" dirty="0"/>
              <a:t>T</a:t>
            </a:r>
            <a:r>
              <a:rPr lang="cs-CZ" sz="2400" dirty="0" err="1"/>
              <a:t>ři</a:t>
            </a:r>
            <a:r>
              <a:rPr lang="cs-CZ" sz="2400" dirty="0"/>
              <a:t> baterie ve sklepě</a:t>
            </a:r>
            <a:endParaRPr lang="en-GB" sz="2400" dirty="0"/>
          </a:p>
          <a:p>
            <a:pPr marL="285744" indent="-285744">
              <a:buFont typeface="Arial" panose="020B0604020202020204" pitchFamily="34" charset="0"/>
              <a:buChar char="•"/>
            </a:pPr>
            <a:r>
              <a:rPr lang="cs-CZ" sz="2400" dirty="0"/>
              <a:t>Jedna baterie v kuchyni</a:t>
            </a:r>
            <a:endParaRPr lang="en-GB" sz="2400" dirty="0"/>
          </a:p>
          <a:p>
            <a:pPr marL="285744" indent="-285744">
              <a:buFont typeface="Arial" panose="020B0604020202020204" pitchFamily="34" charset="0"/>
              <a:buChar char="•"/>
            </a:pPr>
            <a:r>
              <a:rPr lang="cs-CZ" sz="2400" dirty="0"/>
              <a:t>Pro topení i teplou vodu by stačily 3 baterie ale jako rezerva pro topení a teplou vodu se použila 4. baterie</a:t>
            </a:r>
            <a:endParaRPr lang="en-GB" sz="2400" dirty="0"/>
          </a:p>
          <a:p>
            <a:endParaRPr lang="en-GB" sz="2400" dirty="0"/>
          </a:p>
          <a:p>
            <a:endParaRPr lang="en-GB" sz="2400" dirty="0"/>
          </a:p>
        </p:txBody>
      </p:sp>
      <p:pic>
        <p:nvPicPr>
          <p:cNvPr id="9" name="Picture 8" descr="A picture containing clipart&#10;&#10;Description automatically generated">
            <a:extLst>
              <a:ext uri="{FF2B5EF4-FFF2-40B4-BE49-F238E27FC236}">
                <a16:creationId xmlns:a16="http://schemas.microsoft.com/office/drawing/2014/main" id="{8419B0DB-3DEA-4626-976B-1C49C7EFDC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9864" y="136523"/>
            <a:ext cx="2027612" cy="611061"/>
          </a:xfrm>
          <a:prstGeom prst="rect">
            <a:avLst/>
          </a:prstGeom>
        </p:spPr>
      </p:pic>
    </p:spTree>
    <p:extLst>
      <p:ext uri="{BB962C8B-B14F-4D97-AF65-F5344CB8AC3E}">
        <p14:creationId xmlns:p14="http://schemas.microsoft.com/office/powerpoint/2010/main" val="3632319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06798-0C0D-45D7-A436-4782326F379E}"/>
              </a:ext>
            </a:extLst>
          </p:cNvPr>
          <p:cNvSpPr>
            <a:spLocks noGrp="1"/>
          </p:cNvSpPr>
          <p:nvPr>
            <p:ph type="title"/>
          </p:nvPr>
        </p:nvSpPr>
        <p:spPr/>
        <p:txBody>
          <a:bodyPr>
            <a:normAutofit/>
          </a:bodyPr>
          <a:lstStyle/>
          <a:p>
            <a:r>
              <a:rPr lang="en-GB" sz="4000" dirty="0"/>
              <a:t>Modul</a:t>
            </a:r>
            <a:r>
              <a:rPr lang="cs-CZ" sz="4000" dirty="0" err="1"/>
              <a:t>ární</a:t>
            </a:r>
            <a:r>
              <a:rPr lang="cs-CZ" sz="4000" dirty="0"/>
              <a:t> dům </a:t>
            </a:r>
            <a:r>
              <a:rPr lang="en-GB" sz="4000" dirty="0"/>
              <a:t> </a:t>
            </a:r>
          </a:p>
        </p:txBody>
      </p:sp>
      <p:pic>
        <p:nvPicPr>
          <p:cNvPr id="4" name="Content Placeholder 3">
            <a:extLst>
              <a:ext uri="{FF2B5EF4-FFF2-40B4-BE49-F238E27FC236}">
                <a16:creationId xmlns:a16="http://schemas.microsoft.com/office/drawing/2014/main" id="{D691F5C2-AF0D-49B0-B45D-CC30BC1481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04348" y="2854007"/>
            <a:ext cx="1711723" cy="2315861"/>
          </a:xfrm>
          <a:prstGeom prst="rect">
            <a:avLst/>
          </a:prstGeom>
        </p:spPr>
      </p:pic>
      <p:sp>
        <p:nvSpPr>
          <p:cNvPr id="5" name="TextBox 4">
            <a:extLst>
              <a:ext uri="{FF2B5EF4-FFF2-40B4-BE49-F238E27FC236}">
                <a16:creationId xmlns:a16="http://schemas.microsoft.com/office/drawing/2014/main" id="{D7936651-CB13-4D69-BB79-1E075021CC81}"/>
              </a:ext>
            </a:extLst>
          </p:cNvPr>
          <p:cNvSpPr txBox="1"/>
          <p:nvPr/>
        </p:nvSpPr>
        <p:spPr>
          <a:xfrm>
            <a:off x="0" y="3115315"/>
            <a:ext cx="10726527" cy="1477328"/>
          </a:xfrm>
          <a:prstGeom prst="rect">
            <a:avLst/>
          </a:prstGeom>
          <a:noFill/>
        </p:spPr>
        <p:txBody>
          <a:bodyPr wrap="square" rtlCol="0">
            <a:spAutoFit/>
          </a:bodyPr>
          <a:lstStyle/>
          <a:p>
            <a:pPr marL="285750" indent="-285750">
              <a:buFont typeface="Arial" panose="020B0604020202020204" pitchFamily="34" charset="0"/>
              <a:buChar char="•"/>
            </a:pPr>
            <a:r>
              <a:rPr lang="cs-CZ" dirty="0">
                <a:latin typeface="+mj-lt"/>
              </a:rPr>
              <a:t>Velmi soběstačné</a:t>
            </a:r>
            <a:r>
              <a:rPr lang="en-GB" dirty="0">
                <a:latin typeface="+mj-lt"/>
              </a:rPr>
              <a:t>, </a:t>
            </a:r>
            <a:r>
              <a:rPr lang="cs-CZ" dirty="0">
                <a:latin typeface="+mj-lt"/>
              </a:rPr>
              <a:t>malé kompaktní jednotky</a:t>
            </a:r>
            <a:endParaRPr lang="en-GB" dirty="0">
              <a:latin typeface="+mj-lt"/>
            </a:endParaRPr>
          </a:p>
          <a:p>
            <a:pPr marL="285750" indent="-285750">
              <a:buFont typeface="Arial" panose="020B0604020202020204" pitchFamily="34" charset="0"/>
              <a:buChar char="•"/>
            </a:pPr>
            <a:r>
              <a:rPr lang="cs-CZ" dirty="0">
                <a:latin typeface="+mj-lt"/>
              </a:rPr>
              <a:t>Baterie </a:t>
            </a:r>
            <a:r>
              <a:rPr lang="en-GB" dirty="0" err="1">
                <a:latin typeface="+mj-lt"/>
              </a:rPr>
              <a:t>UniQ</a:t>
            </a:r>
            <a:r>
              <a:rPr lang="en-GB" dirty="0">
                <a:latin typeface="+mj-lt"/>
              </a:rPr>
              <a:t> 9kWh </a:t>
            </a:r>
            <a:r>
              <a:rPr lang="cs-CZ" dirty="0">
                <a:latin typeface="+mj-lt"/>
              </a:rPr>
              <a:t>může být umístěna pod schody</a:t>
            </a:r>
            <a:endParaRPr lang="en-GB" dirty="0">
              <a:latin typeface="+mj-lt"/>
            </a:endParaRPr>
          </a:p>
          <a:p>
            <a:pPr marL="285750" indent="-285750">
              <a:buFont typeface="Arial" panose="020B0604020202020204" pitchFamily="34" charset="0"/>
              <a:buChar char="•"/>
            </a:pPr>
            <a:r>
              <a:rPr lang="cs-CZ" dirty="0">
                <a:latin typeface="+mj-lt"/>
              </a:rPr>
              <a:t>Pomáhá řešit požadavky na domy s nulovou uhlíkovou stopou</a:t>
            </a:r>
            <a:endParaRPr lang="en-GB" dirty="0">
              <a:latin typeface="+mj-lt"/>
            </a:endParaRPr>
          </a:p>
          <a:p>
            <a:endParaRPr lang="en-GB" dirty="0"/>
          </a:p>
          <a:p>
            <a:endParaRPr lang="en-GB" dirty="0"/>
          </a:p>
        </p:txBody>
      </p:sp>
      <p:pic>
        <p:nvPicPr>
          <p:cNvPr id="8" name="Picture 6" descr="kitchen roofteracce 2 092A3428.jpg">
            <a:extLst>
              <a:ext uri="{FF2B5EF4-FFF2-40B4-BE49-F238E27FC236}">
                <a16:creationId xmlns:a16="http://schemas.microsoft.com/office/drawing/2014/main" id="{59BCA811-E703-4E45-90CE-6710EB6BB0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489" y="4705930"/>
            <a:ext cx="2790903" cy="18315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7A47B08-7CE0-4CFE-8654-340BA626DCAB}"/>
              </a:ext>
            </a:extLst>
          </p:cNvPr>
          <p:cNvSpPr txBox="1"/>
          <p:nvPr/>
        </p:nvSpPr>
        <p:spPr>
          <a:xfrm>
            <a:off x="4730339" y="1000813"/>
            <a:ext cx="6943105" cy="1477328"/>
          </a:xfrm>
          <a:prstGeom prst="rect">
            <a:avLst/>
          </a:prstGeom>
          <a:noFill/>
        </p:spPr>
        <p:txBody>
          <a:bodyPr wrap="square" rtlCol="0">
            <a:spAutoFit/>
          </a:bodyPr>
          <a:lstStyle/>
          <a:p>
            <a:pPr marL="285750" indent="-285750">
              <a:buFont typeface="Arial" panose="020B0604020202020204" pitchFamily="34" charset="0"/>
              <a:buChar char="•"/>
            </a:pPr>
            <a:r>
              <a:rPr lang="cs-CZ" dirty="0">
                <a:latin typeface="+mj-lt"/>
              </a:rPr>
              <a:t>Může být kompletován ve výrobě a dodán na lokalitu</a:t>
            </a:r>
            <a:endParaRPr lang="en-GB" dirty="0">
              <a:latin typeface="+mj-lt"/>
            </a:endParaRPr>
          </a:p>
          <a:p>
            <a:pPr marL="285750" indent="-285750">
              <a:buFont typeface="Arial" panose="020B0604020202020204" pitchFamily="34" charset="0"/>
              <a:buChar char="•"/>
            </a:pPr>
            <a:r>
              <a:rPr lang="cs-CZ" dirty="0">
                <a:latin typeface="+mj-lt"/>
              </a:rPr>
              <a:t>Rychlá instalace</a:t>
            </a:r>
            <a:endParaRPr lang="en-GB" dirty="0">
              <a:latin typeface="+mj-lt"/>
            </a:endParaRPr>
          </a:p>
          <a:p>
            <a:pPr marL="285750" indent="-285750">
              <a:buFont typeface="Arial" panose="020B0604020202020204" pitchFamily="34" charset="0"/>
              <a:buChar char="•"/>
            </a:pPr>
            <a:r>
              <a:rPr lang="cs-CZ" dirty="0">
                <a:latin typeface="+mj-lt"/>
              </a:rPr>
              <a:t>Dlouhá životnost </a:t>
            </a:r>
            <a:endParaRPr lang="en-GB" dirty="0">
              <a:latin typeface="+mj-lt"/>
            </a:endParaRPr>
          </a:p>
          <a:p>
            <a:pPr marL="285750" indent="-285750">
              <a:buFont typeface="Arial" panose="020B0604020202020204" pitchFamily="34" charset="0"/>
              <a:buChar char="•"/>
            </a:pPr>
            <a:r>
              <a:rPr lang="cs-CZ" dirty="0">
                <a:latin typeface="+mj-lt"/>
              </a:rPr>
              <a:t>Velmi nízký objem údržby</a:t>
            </a:r>
            <a:endParaRPr lang="en-GB" dirty="0">
              <a:latin typeface="+mj-lt"/>
            </a:endParaRPr>
          </a:p>
          <a:p>
            <a:pPr marL="285750" indent="-285750">
              <a:buFont typeface="Arial" panose="020B0604020202020204" pitchFamily="34" charset="0"/>
              <a:buChar char="•"/>
            </a:pPr>
            <a:r>
              <a:rPr lang="cs-CZ" dirty="0">
                <a:latin typeface="+mj-lt"/>
              </a:rPr>
              <a:t>Přesun od závislosti na plynu k obnovitelným zdrojům</a:t>
            </a:r>
            <a:endParaRPr lang="en-GB" dirty="0"/>
          </a:p>
        </p:txBody>
      </p:sp>
      <p:pic>
        <p:nvPicPr>
          <p:cNvPr id="11" name="Picture 2" descr="Kitchen 1.jpg">
            <a:extLst>
              <a:ext uri="{FF2B5EF4-FFF2-40B4-BE49-F238E27FC236}">
                <a16:creationId xmlns:a16="http://schemas.microsoft.com/office/drawing/2014/main" id="{FC729F0D-4AC8-42AF-82FE-7B8B96383A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1311" y="958632"/>
            <a:ext cx="2899236" cy="18953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B658023-93C5-446F-ADE9-68D166BBCF25}"/>
              </a:ext>
            </a:extLst>
          </p:cNvPr>
          <p:cNvSpPr txBox="1"/>
          <p:nvPr/>
        </p:nvSpPr>
        <p:spPr>
          <a:xfrm>
            <a:off x="3830317" y="5329066"/>
            <a:ext cx="8468561" cy="1200329"/>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mj-lt"/>
              </a:rPr>
              <a:t>Cutting edge heating systems</a:t>
            </a:r>
          </a:p>
          <a:p>
            <a:pPr marL="285750" indent="-285750">
              <a:buFont typeface="Arial" panose="020B0604020202020204" pitchFamily="34" charset="0"/>
              <a:buChar char="•"/>
            </a:pPr>
            <a:r>
              <a:rPr lang="en-GB" dirty="0">
                <a:latin typeface="+mj-lt"/>
              </a:rPr>
              <a:t>Superior comfort and control </a:t>
            </a:r>
          </a:p>
          <a:p>
            <a:pPr marL="285750" indent="-285750">
              <a:buFont typeface="Arial" panose="020B0604020202020204" pitchFamily="34" charset="0"/>
              <a:buChar char="•"/>
            </a:pPr>
            <a:r>
              <a:rPr lang="en-GB" dirty="0">
                <a:latin typeface="+mj-lt"/>
              </a:rPr>
              <a:t>Delivering lower energy bills for tenants</a:t>
            </a:r>
          </a:p>
          <a:p>
            <a:pPr marL="285750" indent="-285750">
              <a:buFont typeface="Arial" panose="020B0604020202020204" pitchFamily="34" charset="0"/>
              <a:buChar char="•"/>
            </a:pPr>
            <a:r>
              <a:rPr lang="en-GB" dirty="0">
                <a:latin typeface="+mj-lt"/>
              </a:rPr>
              <a:t>Significant carbon reductions</a:t>
            </a:r>
          </a:p>
        </p:txBody>
      </p:sp>
      <p:pic>
        <p:nvPicPr>
          <p:cNvPr id="10" name="Picture 9" descr="A picture containing clipart&#10;&#10;Description automatically generated">
            <a:extLst>
              <a:ext uri="{FF2B5EF4-FFF2-40B4-BE49-F238E27FC236}">
                <a16:creationId xmlns:a16="http://schemas.microsoft.com/office/drawing/2014/main" id="{1E104880-6131-4C2C-9333-4628F5E1A1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49864" y="136523"/>
            <a:ext cx="2027612" cy="611061"/>
          </a:xfrm>
          <a:prstGeom prst="rect">
            <a:avLst/>
          </a:prstGeom>
        </p:spPr>
      </p:pic>
    </p:spTree>
    <p:extLst>
      <p:ext uri="{BB962C8B-B14F-4D97-AF65-F5344CB8AC3E}">
        <p14:creationId xmlns:p14="http://schemas.microsoft.com/office/powerpoint/2010/main" val="1154344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FB77BCB-CEA5-8A4A-B5BB-336938185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3938" y="1447016"/>
            <a:ext cx="3823131" cy="2602131"/>
          </a:xfrm>
          <a:prstGeom prst="rect">
            <a:avLst/>
          </a:prstGeom>
        </p:spPr>
      </p:pic>
      <p:sp>
        <p:nvSpPr>
          <p:cNvPr id="6" name="TextBox 5"/>
          <p:cNvSpPr txBox="1"/>
          <p:nvPr/>
        </p:nvSpPr>
        <p:spPr>
          <a:xfrm>
            <a:off x="40769" y="210007"/>
            <a:ext cx="9994333" cy="530915"/>
          </a:xfrm>
          <a:prstGeom prst="rect">
            <a:avLst/>
          </a:prstGeom>
        </p:spPr>
        <p:txBody>
          <a:bodyPr vert="horz" lIns="68580" tIns="34290" rIns="68580" bIns="34290" rtlCol="0" anchor="ctr">
            <a:noAutofit/>
          </a:bodyPr>
          <a:lstStyle>
            <a:defPPr>
              <a:defRPr lang="en-US"/>
            </a:defPPr>
            <a:lvl1pPr>
              <a:lnSpc>
                <a:spcPct val="90000"/>
              </a:lnSpc>
              <a:spcBef>
                <a:spcPct val="0"/>
              </a:spcBef>
              <a:buNone/>
              <a:defRPr sz="3600">
                <a:latin typeface="+mj-lt"/>
                <a:ea typeface="+mj-ea"/>
                <a:cs typeface="+mj-cs"/>
              </a:defRPr>
            </a:lvl1pPr>
          </a:lstStyle>
          <a:p>
            <a:r>
              <a:rPr lang="en-US" altLang="zh-CN" sz="3200" dirty="0" err="1"/>
              <a:t>Produ</a:t>
            </a:r>
            <a:r>
              <a:rPr lang="cs-CZ" altLang="zh-CN" sz="3200" dirty="0" err="1"/>
              <a:t>kty</a:t>
            </a:r>
            <a:r>
              <a:rPr lang="en-US" altLang="zh-CN" sz="3200" dirty="0"/>
              <a:t>: </a:t>
            </a:r>
            <a:r>
              <a:rPr lang="cs-CZ" altLang="zh-CN" sz="3200" dirty="0"/>
              <a:t>komerční a průmyslové topení a vzduchotechnika</a:t>
            </a:r>
            <a:endParaRPr lang="zh-CN" altLang="en-US" sz="3200" dirty="0"/>
          </a:p>
        </p:txBody>
      </p:sp>
      <p:sp>
        <p:nvSpPr>
          <p:cNvPr id="53" name="Rectangle 52">
            <a:extLst>
              <a:ext uri="{FF2B5EF4-FFF2-40B4-BE49-F238E27FC236}">
                <a16:creationId xmlns:a16="http://schemas.microsoft.com/office/drawing/2014/main" id="{F91B8A2C-D0B2-4B14-A03F-6B95084EA507}"/>
              </a:ext>
            </a:extLst>
          </p:cNvPr>
          <p:cNvSpPr/>
          <p:nvPr/>
        </p:nvSpPr>
        <p:spPr>
          <a:xfrm>
            <a:off x="3351666" y="1547752"/>
            <a:ext cx="2486459" cy="1200329"/>
          </a:xfrm>
          <a:prstGeom prst="rect">
            <a:avLst/>
          </a:prstGeom>
        </p:spPr>
        <p:txBody>
          <a:bodyPr wrap="square">
            <a:spAutoFit/>
          </a:bodyPr>
          <a:lstStyle/>
          <a:p>
            <a:r>
              <a:rPr lang="en-GB" sz="2400" b="1" dirty="0">
                <a:solidFill>
                  <a:srgbClr val="C00000"/>
                </a:solidFill>
              </a:rPr>
              <a:t>←</a:t>
            </a:r>
            <a:r>
              <a:rPr lang="en-GB" sz="1350" b="1" dirty="0"/>
              <a:t> </a:t>
            </a:r>
            <a:r>
              <a:rPr lang="en-US" sz="1350" b="1" dirty="0" err="1">
                <a:latin typeface="+mj-lt"/>
              </a:rPr>
              <a:t>Paleti</a:t>
            </a:r>
            <a:r>
              <a:rPr lang="cs-CZ" sz="1350" b="1" dirty="0" err="1">
                <a:latin typeface="+mj-lt"/>
              </a:rPr>
              <a:t>zované</a:t>
            </a:r>
            <a:r>
              <a:rPr lang="cs-CZ" sz="1350" b="1" dirty="0">
                <a:latin typeface="+mj-lt"/>
              </a:rPr>
              <a:t> řešení</a:t>
            </a:r>
            <a:r>
              <a:rPr lang="en-GB" sz="1350" b="1" dirty="0">
                <a:latin typeface="+mj-lt"/>
              </a:rPr>
              <a:t> </a:t>
            </a:r>
            <a:endParaRPr lang="en-GB" sz="1350" dirty="0">
              <a:latin typeface="+mj-lt"/>
            </a:endParaRPr>
          </a:p>
          <a:p>
            <a:pPr marL="132160" indent="-132160">
              <a:buClr>
                <a:srgbClr val="C00000"/>
              </a:buClr>
              <a:buFont typeface="Arial" panose="020B0604020202020204" pitchFamily="34" charset="0"/>
              <a:buChar char="•"/>
            </a:pPr>
            <a:r>
              <a:rPr lang="cs-CZ" sz="1200" dirty="0">
                <a:latin typeface="+mj-lt"/>
              </a:rPr>
              <a:t>Až </a:t>
            </a:r>
            <a:r>
              <a:rPr lang="en-GB" sz="1200" dirty="0">
                <a:latin typeface="+mj-lt"/>
              </a:rPr>
              <a:t>90 kWh </a:t>
            </a:r>
            <a:r>
              <a:rPr lang="cs-CZ" sz="1200" dirty="0">
                <a:latin typeface="+mj-lt"/>
              </a:rPr>
              <a:t>váží  </a:t>
            </a:r>
            <a:r>
              <a:rPr lang="en-GB" sz="1200" dirty="0">
                <a:latin typeface="+mj-lt"/>
              </a:rPr>
              <a:t>&lt;</a:t>
            </a:r>
            <a:r>
              <a:rPr lang="cs-CZ" sz="1200" dirty="0">
                <a:latin typeface="+mj-lt"/>
              </a:rPr>
              <a:t> </a:t>
            </a:r>
            <a:r>
              <a:rPr lang="en-GB" sz="1200" dirty="0">
                <a:latin typeface="+mj-lt"/>
              </a:rPr>
              <a:t>1.5 </a:t>
            </a:r>
            <a:r>
              <a:rPr lang="cs-CZ" sz="1200" dirty="0">
                <a:latin typeface="+mj-lt"/>
              </a:rPr>
              <a:t>t</a:t>
            </a:r>
            <a:endParaRPr lang="en-GB" sz="1200" dirty="0">
              <a:latin typeface="+mj-lt"/>
            </a:endParaRPr>
          </a:p>
          <a:p>
            <a:pPr marL="132160" indent="-132160">
              <a:buClr>
                <a:srgbClr val="C00000"/>
              </a:buClr>
              <a:buFont typeface="Arial" panose="020B0604020202020204" pitchFamily="34" charset="0"/>
              <a:buChar char="•"/>
            </a:pPr>
            <a:r>
              <a:rPr lang="en-GB" sz="1200" dirty="0">
                <a:latin typeface="+mj-lt"/>
              </a:rPr>
              <a:t>Easy to transport, deliver, install (</a:t>
            </a:r>
            <a:r>
              <a:rPr lang="en-GB" sz="1200" dirty="0" err="1">
                <a:latin typeface="+mj-lt"/>
              </a:rPr>
              <a:t>Palletways</a:t>
            </a:r>
            <a:r>
              <a:rPr lang="en-GB" sz="1200" dirty="0">
                <a:latin typeface="+mj-lt"/>
              </a:rPr>
              <a:t>, pallet truck, forklift)</a:t>
            </a:r>
          </a:p>
          <a:p>
            <a:pPr marL="132160" indent="-132160">
              <a:buClr>
                <a:srgbClr val="C00000"/>
              </a:buClr>
              <a:buFont typeface="Arial" panose="020B0604020202020204" pitchFamily="34" charset="0"/>
              <a:buChar char="•"/>
            </a:pPr>
            <a:r>
              <a:rPr lang="cs-CZ" sz="1200" b="1" dirty="0">
                <a:solidFill>
                  <a:srgbClr val="00B050"/>
                </a:solidFill>
                <a:latin typeface="+mj-lt"/>
              </a:rPr>
              <a:t>Vyrábí se</a:t>
            </a:r>
            <a:endParaRPr lang="en-US" sz="1200" b="1" dirty="0">
              <a:solidFill>
                <a:srgbClr val="00B050"/>
              </a:solidFill>
              <a:latin typeface="+mj-lt"/>
            </a:endParaRPr>
          </a:p>
        </p:txBody>
      </p:sp>
      <p:pic>
        <p:nvPicPr>
          <p:cNvPr id="2" name="Picture 1">
            <a:extLst>
              <a:ext uri="{FF2B5EF4-FFF2-40B4-BE49-F238E27FC236}">
                <a16:creationId xmlns:a16="http://schemas.microsoft.com/office/drawing/2014/main" id="{B7646C0F-3B13-2C47-81D3-B0FE1AF98DF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4932" y="1261165"/>
            <a:ext cx="1488811" cy="2002153"/>
          </a:xfrm>
          <a:prstGeom prst="rect">
            <a:avLst/>
          </a:prstGeom>
          <a:noFill/>
          <a:ln>
            <a:noFill/>
          </a:ln>
        </p:spPr>
      </p:pic>
      <p:sp>
        <p:nvSpPr>
          <p:cNvPr id="29" name="TextBox 28">
            <a:extLst>
              <a:ext uri="{FF2B5EF4-FFF2-40B4-BE49-F238E27FC236}">
                <a16:creationId xmlns:a16="http://schemas.microsoft.com/office/drawing/2014/main" id="{0EF56695-C136-0846-9FDC-C06B0F270847}"/>
              </a:ext>
            </a:extLst>
          </p:cNvPr>
          <p:cNvSpPr txBox="1"/>
          <p:nvPr/>
        </p:nvSpPr>
        <p:spPr>
          <a:xfrm>
            <a:off x="197067" y="4056411"/>
            <a:ext cx="11970327" cy="2611484"/>
          </a:xfrm>
          <a:prstGeom prst="rect">
            <a:avLst/>
          </a:prstGeom>
          <a:noFill/>
        </p:spPr>
        <p:txBody>
          <a:bodyPr wrap="square">
            <a:spAutoFit/>
          </a:bodyPr>
          <a:lstStyle/>
          <a:p>
            <a:pPr marL="132160" indent="-132160">
              <a:lnSpc>
                <a:spcPct val="90000"/>
              </a:lnSpc>
              <a:spcAft>
                <a:spcPts val="450"/>
              </a:spcAft>
              <a:buClr>
                <a:srgbClr val="C00000"/>
              </a:buClr>
              <a:buFont typeface="Arial" panose="020B0604020202020204" pitchFamily="34" charset="0"/>
              <a:buChar char="•"/>
            </a:pPr>
            <a:r>
              <a:rPr lang="cs-CZ" sz="2400" dirty="0">
                <a:latin typeface="+mj-lt"/>
              </a:rPr>
              <a:t>Dostupné pro více úrovní teplot </a:t>
            </a:r>
            <a:r>
              <a:rPr lang="en-GB" sz="2400" dirty="0">
                <a:latin typeface="+mj-lt"/>
              </a:rPr>
              <a:t>(</a:t>
            </a:r>
            <a:r>
              <a:rPr lang="cs-CZ" sz="2400" dirty="0">
                <a:latin typeface="+mj-lt"/>
              </a:rPr>
              <a:t>mražení</a:t>
            </a:r>
            <a:r>
              <a:rPr lang="en-GB" sz="2400" dirty="0">
                <a:latin typeface="+mj-lt"/>
              </a:rPr>
              <a:t>, c</a:t>
            </a:r>
            <a:r>
              <a:rPr lang="cs-CZ" sz="2400" dirty="0">
                <a:latin typeface="+mj-lt"/>
              </a:rPr>
              <a:t>hlazení</a:t>
            </a:r>
            <a:r>
              <a:rPr lang="en-GB" sz="2400" dirty="0">
                <a:latin typeface="+mj-lt"/>
              </a:rPr>
              <a:t>, </a:t>
            </a:r>
            <a:r>
              <a:rPr lang="cs-CZ" sz="2400" dirty="0">
                <a:latin typeface="+mj-lt"/>
              </a:rPr>
              <a:t>teplá voda</a:t>
            </a:r>
            <a:r>
              <a:rPr lang="en-GB" sz="2400" dirty="0">
                <a:latin typeface="+mj-lt"/>
              </a:rPr>
              <a:t>, </a:t>
            </a:r>
            <a:r>
              <a:rPr lang="cs-CZ" sz="2400" dirty="0">
                <a:latin typeface="+mj-lt"/>
              </a:rPr>
              <a:t>vytápění</a:t>
            </a:r>
            <a:r>
              <a:rPr lang="en-GB" sz="2400" dirty="0">
                <a:latin typeface="+mj-lt"/>
              </a:rPr>
              <a:t>, </a:t>
            </a:r>
            <a:r>
              <a:rPr lang="en-GB" sz="2400" dirty="0" err="1">
                <a:latin typeface="+mj-lt"/>
              </a:rPr>
              <a:t>proces</a:t>
            </a:r>
            <a:r>
              <a:rPr lang="cs-CZ" sz="2400" dirty="0">
                <a:latin typeface="+mj-lt"/>
              </a:rPr>
              <a:t>ní teplo</a:t>
            </a:r>
            <a:r>
              <a:rPr lang="en-GB" sz="2400" dirty="0">
                <a:latin typeface="+mj-lt"/>
              </a:rPr>
              <a:t>)</a:t>
            </a:r>
          </a:p>
          <a:p>
            <a:pPr marL="132160" indent="-132160">
              <a:lnSpc>
                <a:spcPct val="90000"/>
              </a:lnSpc>
              <a:spcAft>
                <a:spcPts val="450"/>
              </a:spcAft>
              <a:buClr>
                <a:srgbClr val="C00000"/>
              </a:buClr>
              <a:buFont typeface="Arial" panose="020B0604020202020204" pitchFamily="34" charset="0"/>
              <a:buChar char="•"/>
            </a:pPr>
            <a:r>
              <a:rPr lang="cs-CZ" sz="2400" dirty="0">
                <a:latin typeface="+mj-lt"/>
              </a:rPr>
              <a:t>Splňuje požadavky na doplnění do procesů</a:t>
            </a:r>
            <a:r>
              <a:rPr lang="en-GB" sz="2400" dirty="0">
                <a:latin typeface="+mj-lt"/>
              </a:rPr>
              <a:t>(</a:t>
            </a:r>
            <a:r>
              <a:rPr lang="cs-CZ" sz="2400" dirty="0">
                <a:latin typeface="+mj-lt"/>
              </a:rPr>
              <a:t>nezvyšuje objem vody v oběhu</a:t>
            </a:r>
            <a:r>
              <a:rPr lang="en-GB" sz="2400" dirty="0">
                <a:latin typeface="+mj-lt"/>
              </a:rPr>
              <a:t>, minim</a:t>
            </a:r>
            <a:r>
              <a:rPr lang="cs-CZ" sz="2400" dirty="0" err="1">
                <a:latin typeface="+mj-lt"/>
              </a:rPr>
              <a:t>ální</a:t>
            </a:r>
            <a:r>
              <a:rPr lang="cs-CZ" sz="2400" dirty="0">
                <a:latin typeface="+mj-lt"/>
              </a:rPr>
              <a:t> rozměry</a:t>
            </a:r>
            <a:r>
              <a:rPr lang="en-GB" sz="2400" dirty="0">
                <a:latin typeface="+mj-lt"/>
              </a:rPr>
              <a:t>, </a:t>
            </a:r>
            <a:r>
              <a:rPr lang="cs-CZ" sz="2400" dirty="0">
                <a:latin typeface="+mj-lt"/>
              </a:rPr>
              <a:t>vyšší energetická efektivita</a:t>
            </a:r>
            <a:r>
              <a:rPr lang="en-GB" sz="2400" dirty="0">
                <a:latin typeface="+mj-lt"/>
              </a:rPr>
              <a:t>, </a:t>
            </a:r>
            <a:r>
              <a:rPr lang="cs-CZ" sz="2400" dirty="0">
                <a:latin typeface="+mj-lt"/>
              </a:rPr>
              <a:t>využití odpadního tepla</a:t>
            </a:r>
            <a:r>
              <a:rPr lang="en-GB" sz="2400" dirty="0">
                <a:latin typeface="+mj-lt"/>
              </a:rPr>
              <a:t>)</a:t>
            </a:r>
          </a:p>
          <a:p>
            <a:pPr marL="132160" indent="-132160">
              <a:lnSpc>
                <a:spcPct val="90000"/>
              </a:lnSpc>
              <a:spcAft>
                <a:spcPts val="450"/>
              </a:spcAft>
              <a:buClr>
                <a:srgbClr val="C00000"/>
              </a:buClr>
              <a:buFont typeface="Arial" panose="020B0604020202020204" pitchFamily="34" charset="0"/>
              <a:buChar char="•"/>
            </a:pPr>
            <a:r>
              <a:rPr lang="cs-CZ" sz="2400" dirty="0">
                <a:latin typeface="+mj-lt"/>
              </a:rPr>
              <a:t>Umožňuje nové typy aplikací </a:t>
            </a:r>
            <a:r>
              <a:rPr lang="en-GB" sz="2400" dirty="0">
                <a:latin typeface="+mj-lt"/>
              </a:rPr>
              <a:t>( </a:t>
            </a:r>
            <a:r>
              <a:rPr lang="cs-CZ" sz="2400" dirty="0">
                <a:latin typeface="+mj-lt"/>
              </a:rPr>
              <a:t>např. umělá </a:t>
            </a:r>
            <a:r>
              <a:rPr lang="en-GB" sz="2400" dirty="0" err="1">
                <a:latin typeface="+mj-lt"/>
              </a:rPr>
              <a:t>stratifi</a:t>
            </a:r>
            <a:r>
              <a:rPr lang="cs-CZ" sz="2400" dirty="0" err="1">
                <a:latin typeface="+mj-lt"/>
              </a:rPr>
              <a:t>kace</a:t>
            </a:r>
            <a:r>
              <a:rPr lang="cs-CZ" sz="2400" dirty="0">
                <a:latin typeface="+mj-lt"/>
              </a:rPr>
              <a:t> v minimální výšce</a:t>
            </a:r>
            <a:r>
              <a:rPr lang="en-GB" sz="2400" dirty="0">
                <a:latin typeface="+mj-lt"/>
              </a:rPr>
              <a:t>– </a:t>
            </a:r>
            <a:r>
              <a:rPr lang="cs-CZ" sz="2400" dirty="0">
                <a:latin typeface="+mj-lt"/>
              </a:rPr>
              <a:t>nelze u vody</a:t>
            </a:r>
            <a:r>
              <a:rPr lang="en-GB" sz="2400" dirty="0">
                <a:latin typeface="+mj-lt"/>
              </a:rPr>
              <a:t>, </a:t>
            </a:r>
            <a:r>
              <a:rPr lang="cs-CZ" sz="2400" dirty="0">
                <a:latin typeface="+mj-lt"/>
              </a:rPr>
              <a:t>optimalizace v systémech centrálního/ústředního topení</a:t>
            </a:r>
            <a:r>
              <a:rPr lang="en-GB" sz="2400" dirty="0">
                <a:latin typeface="+mj-lt"/>
              </a:rPr>
              <a:t>)</a:t>
            </a:r>
          </a:p>
          <a:p>
            <a:pPr marL="132160" indent="-132160">
              <a:lnSpc>
                <a:spcPct val="90000"/>
              </a:lnSpc>
              <a:spcAft>
                <a:spcPts val="450"/>
              </a:spcAft>
              <a:buClr>
                <a:srgbClr val="C00000"/>
              </a:buClr>
              <a:buFont typeface="Arial" panose="020B0604020202020204" pitchFamily="34" charset="0"/>
              <a:buChar char="•"/>
            </a:pPr>
            <a:r>
              <a:rPr lang="cs-CZ" sz="2400" dirty="0">
                <a:latin typeface="+mj-lt"/>
              </a:rPr>
              <a:t>Převoz tepla </a:t>
            </a:r>
            <a:r>
              <a:rPr lang="en-GB" sz="2400" dirty="0">
                <a:latin typeface="+mj-lt"/>
              </a:rPr>
              <a:t>(MTES – Mobile Thermal Energy Storage) </a:t>
            </a:r>
            <a:r>
              <a:rPr lang="cs-CZ" sz="2400" dirty="0">
                <a:latin typeface="+mj-lt"/>
              </a:rPr>
              <a:t>–v různých měřítkách a vzdálenostech </a:t>
            </a:r>
            <a:r>
              <a:rPr lang="en-GB" sz="2400" dirty="0">
                <a:latin typeface="+mj-lt"/>
              </a:rPr>
              <a:t>, </a:t>
            </a:r>
            <a:r>
              <a:rPr lang="cs-CZ" sz="2400" dirty="0">
                <a:latin typeface="+mj-lt"/>
              </a:rPr>
              <a:t>vlak</a:t>
            </a:r>
            <a:r>
              <a:rPr lang="en-GB" sz="2400" dirty="0">
                <a:latin typeface="+mj-lt"/>
              </a:rPr>
              <a:t>, </a:t>
            </a:r>
            <a:r>
              <a:rPr lang="cs-CZ" sz="2400" dirty="0">
                <a:latin typeface="+mj-lt"/>
              </a:rPr>
              <a:t>silniční</a:t>
            </a:r>
            <a:r>
              <a:rPr lang="en-GB" sz="2400" dirty="0">
                <a:latin typeface="+mj-lt"/>
              </a:rPr>
              <a:t>, </a:t>
            </a:r>
            <a:r>
              <a:rPr lang="cs-CZ" sz="2400" dirty="0">
                <a:latin typeface="+mj-lt"/>
              </a:rPr>
              <a:t>vodní doprava</a:t>
            </a:r>
            <a:endParaRPr lang="en-GB" sz="2400" dirty="0">
              <a:latin typeface="+mj-lt"/>
            </a:endParaRPr>
          </a:p>
        </p:txBody>
      </p:sp>
      <p:sp>
        <p:nvSpPr>
          <p:cNvPr id="8" name="Rectangle 7">
            <a:extLst>
              <a:ext uri="{FF2B5EF4-FFF2-40B4-BE49-F238E27FC236}">
                <a16:creationId xmlns:a16="http://schemas.microsoft.com/office/drawing/2014/main" id="{EBA6B666-5DB3-4B9B-8CC7-87E2A0A61BA2}"/>
              </a:ext>
            </a:extLst>
          </p:cNvPr>
          <p:cNvSpPr/>
          <p:nvPr/>
        </p:nvSpPr>
        <p:spPr>
          <a:xfrm>
            <a:off x="4142362" y="2960268"/>
            <a:ext cx="2577925" cy="1015663"/>
          </a:xfrm>
          <a:prstGeom prst="rect">
            <a:avLst/>
          </a:prstGeom>
        </p:spPr>
        <p:txBody>
          <a:bodyPr wrap="square">
            <a:spAutoFit/>
          </a:bodyPr>
          <a:lstStyle/>
          <a:p>
            <a:pPr algn="r"/>
            <a:r>
              <a:rPr lang="en-GB" sz="1350" b="1" dirty="0">
                <a:latin typeface="+mj-lt"/>
              </a:rPr>
              <a:t> </a:t>
            </a:r>
            <a:r>
              <a:rPr lang="cs-CZ" sz="1350" b="1" dirty="0">
                <a:latin typeface="+mj-lt"/>
              </a:rPr>
              <a:t>Kontejnerové provedení </a:t>
            </a:r>
            <a:r>
              <a:rPr lang="en-GB" sz="2400" b="1" dirty="0">
                <a:solidFill>
                  <a:srgbClr val="C00000"/>
                </a:solidFill>
                <a:latin typeface="+mj-lt"/>
              </a:rPr>
              <a:t>→</a:t>
            </a:r>
            <a:r>
              <a:rPr lang="en-GB" sz="1350" b="1" dirty="0">
                <a:latin typeface="+mj-lt"/>
              </a:rPr>
              <a:t> </a:t>
            </a:r>
            <a:endParaRPr lang="en-GB" sz="1350" dirty="0">
              <a:latin typeface="+mj-lt"/>
            </a:endParaRPr>
          </a:p>
          <a:p>
            <a:pPr marL="132160" indent="-132160">
              <a:buClr>
                <a:srgbClr val="C00000"/>
              </a:buClr>
              <a:buFont typeface="Arial" panose="020B0604020202020204" pitchFamily="34" charset="0"/>
              <a:buChar char="•"/>
            </a:pPr>
            <a:r>
              <a:rPr lang="en-GB" sz="1200" dirty="0">
                <a:latin typeface="+mj-lt"/>
              </a:rPr>
              <a:t>1 </a:t>
            </a:r>
            <a:r>
              <a:rPr lang="cs-CZ" sz="1200" dirty="0">
                <a:latin typeface="+mj-lt"/>
              </a:rPr>
              <a:t>až</a:t>
            </a:r>
            <a:r>
              <a:rPr lang="en-GB" sz="1200" dirty="0">
                <a:latin typeface="+mj-lt"/>
              </a:rPr>
              <a:t> 2 MWh </a:t>
            </a:r>
            <a:r>
              <a:rPr lang="cs-CZ" sz="1200" dirty="0">
                <a:latin typeface="+mj-lt"/>
              </a:rPr>
              <a:t>v </a:t>
            </a:r>
            <a:r>
              <a:rPr lang="en-GB" sz="1200" dirty="0">
                <a:latin typeface="+mj-lt"/>
              </a:rPr>
              <a:t>20-ft ISO </a:t>
            </a:r>
            <a:r>
              <a:rPr lang="cs-CZ" sz="1200" dirty="0">
                <a:latin typeface="+mj-lt"/>
              </a:rPr>
              <a:t>kontejneru</a:t>
            </a:r>
            <a:r>
              <a:rPr lang="en-GB" sz="1200" dirty="0">
                <a:latin typeface="+mj-lt"/>
              </a:rPr>
              <a:t> </a:t>
            </a:r>
          </a:p>
          <a:p>
            <a:pPr marL="132160" indent="-132160">
              <a:buClr>
                <a:srgbClr val="C00000"/>
              </a:buClr>
              <a:buFont typeface="Arial" panose="020B0604020202020204" pitchFamily="34" charset="0"/>
              <a:buChar char="•"/>
            </a:pPr>
            <a:r>
              <a:rPr lang="en-GB" sz="1200" dirty="0">
                <a:latin typeface="+mj-lt"/>
              </a:rPr>
              <a:t>Easy to transport, deliver, install</a:t>
            </a:r>
          </a:p>
          <a:p>
            <a:pPr marL="132160" indent="-132160">
              <a:buClr>
                <a:srgbClr val="C00000"/>
              </a:buClr>
              <a:buFont typeface="Arial" panose="020B0604020202020204" pitchFamily="34" charset="0"/>
              <a:buChar char="•"/>
            </a:pPr>
            <a:r>
              <a:rPr lang="cs-CZ" sz="1200" b="1" dirty="0">
                <a:solidFill>
                  <a:srgbClr val="00B050"/>
                </a:solidFill>
                <a:latin typeface="+mj-lt"/>
              </a:rPr>
              <a:t>Ve finální fázi vývoje </a:t>
            </a:r>
            <a:endParaRPr lang="en-US" sz="1200" b="1" dirty="0">
              <a:solidFill>
                <a:srgbClr val="00B050"/>
              </a:solidFill>
              <a:latin typeface="+mj-lt"/>
            </a:endParaRPr>
          </a:p>
        </p:txBody>
      </p:sp>
      <p:pic>
        <p:nvPicPr>
          <p:cNvPr id="9" name="Picture 8" descr="A picture containing clipart&#10;&#10;Description automatically generated">
            <a:extLst>
              <a:ext uri="{FF2B5EF4-FFF2-40B4-BE49-F238E27FC236}">
                <a16:creationId xmlns:a16="http://schemas.microsoft.com/office/drawing/2014/main" id="{04DF1E6E-B696-4FBA-963A-E1E5451D56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2724" y="129861"/>
            <a:ext cx="2027612" cy="611061"/>
          </a:xfrm>
          <a:prstGeom prst="rect">
            <a:avLst/>
          </a:prstGeom>
        </p:spPr>
      </p:pic>
    </p:spTree>
    <p:extLst>
      <p:ext uri="{BB962C8B-B14F-4D97-AF65-F5344CB8AC3E}">
        <p14:creationId xmlns:p14="http://schemas.microsoft.com/office/powerpoint/2010/main" val="2359217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22352" y="942151"/>
            <a:ext cx="2647487" cy="534762"/>
          </a:xfrm>
          <a:prstGeom prst="rect">
            <a:avLst/>
          </a:prstGeom>
        </p:spPr>
        <p:txBody>
          <a:bodyPr vert="horz" lIns="68580" tIns="34290" rIns="68580" bIns="34290" rtlCol="0" anchor="ctr">
            <a:normAutofit fontScale="97500"/>
          </a:bodyPr>
          <a:lstStyle>
            <a:lvl1pPr defTabSz="914400">
              <a:lnSpc>
                <a:spcPct val="90000"/>
              </a:lnSpc>
              <a:spcBef>
                <a:spcPct val="0"/>
              </a:spcBef>
              <a:buNone/>
              <a:defRPr sz="4400">
                <a:ea typeface="+mj-ea"/>
                <a:cs typeface="+mj-cs"/>
              </a:defRPr>
            </a:lvl1pPr>
          </a:lstStyle>
          <a:p>
            <a:endParaRPr lang="en-GB" sz="3300" dirty="0"/>
          </a:p>
        </p:txBody>
      </p:sp>
      <p:sp>
        <p:nvSpPr>
          <p:cNvPr id="14" name="TextBox 13"/>
          <p:cNvSpPr txBox="1"/>
          <p:nvPr/>
        </p:nvSpPr>
        <p:spPr>
          <a:xfrm>
            <a:off x="1611609" y="244291"/>
            <a:ext cx="6106287" cy="530915"/>
          </a:xfrm>
          <a:prstGeom prst="rect">
            <a:avLst/>
          </a:prstGeom>
        </p:spPr>
        <p:txBody>
          <a:bodyPr>
            <a:normAutofit fontScale="97500"/>
          </a:bodyPr>
          <a:lstStyle>
            <a:defPPr>
              <a:defRPr lang="en-US"/>
            </a:defPPr>
            <a:lvl1pPr>
              <a:lnSpc>
                <a:spcPct val="90000"/>
              </a:lnSpc>
              <a:spcBef>
                <a:spcPct val="0"/>
              </a:spcBef>
              <a:buNone/>
              <a:defRPr sz="4000">
                <a:latin typeface="+mj-lt"/>
                <a:ea typeface="+mj-ea"/>
                <a:cs typeface="+mj-cs"/>
              </a:defRPr>
            </a:lvl1pPr>
          </a:lstStyle>
          <a:p>
            <a:r>
              <a:rPr lang="cs-CZ" sz="3000" dirty="0"/>
              <a:t>Příklad použití v průmyslovém procesu</a:t>
            </a:r>
            <a:endParaRPr lang="en-GB" sz="3000" dirty="0"/>
          </a:p>
        </p:txBody>
      </p:sp>
      <p:pic>
        <p:nvPicPr>
          <p:cNvPr id="7" name="Picture 6">
            <a:extLst>
              <a:ext uri="{FF2B5EF4-FFF2-40B4-BE49-F238E27FC236}">
                <a16:creationId xmlns:a16="http://schemas.microsoft.com/office/drawing/2014/main" id="{A8381274-01B2-4B70-A94A-5716BDC7DAE8}"/>
              </a:ext>
            </a:extLst>
          </p:cNvPr>
          <p:cNvPicPr>
            <a:picLocks noChangeAspect="1"/>
          </p:cNvPicPr>
          <p:nvPr/>
        </p:nvPicPr>
        <p:blipFill>
          <a:blip r:embed="rId3"/>
          <a:stretch>
            <a:fillRect/>
          </a:stretch>
        </p:blipFill>
        <p:spPr>
          <a:xfrm>
            <a:off x="1837134" y="1124625"/>
            <a:ext cx="8517732" cy="4791224"/>
          </a:xfrm>
          <a:prstGeom prst="rect">
            <a:avLst/>
          </a:prstGeom>
        </p:spPr>
      </p:pic>
      <p:sp>
        <p:nvSpPr>
          <p:cNvPr id="8" name="TextBox 7">
            <a:extLst>
              <a:ext uri="{FF2B5EF4-FFF2-40B4-BE49-F238E27FC236}">
                <a16:creationId xmlns:a16="http://schemas.microsoft.com/office/drawing/2014/main" id="{59110985-E73E-4F0F-9EE9-8C6FBEE55176}"/>
              </a:ext>
            </a:extLst>
          </p:cNvPr>
          <p:cNvSpPr txBox="1"/>
          <p:nvPr/>
        </p:nvSpPr>
        <p:spPr>
          <a:xfrm>
            <a:off x="5669838" y="5605176"/>
            <a:ext cx="2978316" cy="923330"/>
          </a:xfrm>
          <a:prstGeom prst="rect">
            <a:avLst/>
          </a:prstGeom>
          <a:noFill/>
        </p:spPr>
        <p:txBody>
          <a:bodyPr wrap="none" rtlCol="0">
            <a:spAutoFit/>
          </a:bodyPr>
          <a:lstStyle/>
          <a:p>
            <a:pPr marL="285750" indent="-285750">
              <a:buFont typeface="Arial" panose="020B0604020202020204" pitchFamily="34" charset="0"/>
              <a:buChar char="•"/>
            </a:pPr>
            <a:r>
              <a:rPr lang="cs-CZ" dirty="0"/>
              <a:t>Návratnost </a:t>
            </a:r>
            <a:r>
              <a:rPr lang="en-GB" dirty="0"/>
              <a:t>5 </a:t>
            </a:r>
            <a:r>
              <a:rPr lang="cs-CZ" dirty="0"/>
              <a:t>až </a:t>
            </a:r>
            <a:r>
              <a:rPr lang="en-GB" dirty="0"/>
              <a:t>8 </a:t>
            </a:r>
            <a:r>
              <a:rPr lang="cs-CZ" dirty="0"/>
              <a:t>měsíců</a:t>
            </a:r>
            <a:endParaRPr lang="en-GB" dirty="0"/>
          </a:p>
          <a:p>
            <a:pPr marL="285750" indent="-285750">
              <a:buFont typeface="Arial" panose="020B0604020202020204" pitchFamily="34" charset="0"/>
              <a:buChar char="•"/>
            </a:pPr>
            <a:r>
              <a:rPr lang="cs-CZ" dirty="0"/>
              <a:t>Kapacita baterií </a:t>
            </a:r>
            <a:r>
              <a:rPr lang="en-GB" dirty="0"/>
              <a:t>c</a:t>
            </a:r>
            <a:r>
              <a:rPr lang="cs-CZ" dirty="0"/>
              <a:t>ca</a:t>
            </a:r>
            <a:r>
              <a:rPr lang="en-GB" dirty="0"/>
              <a:t> 2MWh</a:t>
            </a:r>
          </a:p>
          <a:p>
            <a:pPr marL="285750" indent="-285750">
              <a:buFont typeface="Arial" panose="020B0604020202020204" pitchFamily="34" charset="0"/>
              <a:buChar char="•"/>
            </a:pPr>
            <a:r>
              <a:rPr lang="cs-CZ" dirty="0"/>
              <a:t>Použity baterie </a:t>
            </a:r>
            <a:r>
              <a:rPr lang="en-GB" dirty="0"/>
              <a:t>UNIQ80</a:t>
            </a:r>
            <a:r>
              <a:rPr lang="en-GB" baseline="-25000" dirty="0"/>
              <a:t>(58)</a:t>
            </a:r>
            <a:endParaRPr lang="en-GB" dirty="0"/>
          </a:p>
        </p:txBody>
      </p:sp>
      <p:sp>
        <p:nvSpPr>
          <p:cNvPr id="50" name="TextBox 49">
            <a:extLst>
              <a:ext uri="{FF2B5EF4-FFF2-40B4-BE49-F238E27FC236}">
                <a16:creationId xmlns:a16="http://schemas.microsoft.com/office/drawing/2014/main" id="{B64E56BC-35EB-4DC0-8876-57BA831CE607}"/>
              </a:ext>
            </a:extLst>
          </p:cNvPr>
          <p:cNvSpPr txBox="1"/>
          <p:nvPr/>
        </p:nvSpPr>
        <p:spPr>
          <a:xfrm>
            <a:off x="1151334" y="5699751"/>
            <a:ext cx="4119166" cy="923330"/>
          </a:xfrm>
          <a:prstGeom prst="rect">
            <a:avLst/>
          </a:prstGeom>
          <a:noFill/>
        </p:spPr>
        <p:txBody>
          <a:bodyPr wrap="square" rtlCol="0">
            <a:spAutoFit/>
          </a:bodyPr>
          <a:lstStyle/>
          <a:p>
            <a:pPr marL="285750" indent="-285750">
              <a:buFont typeface="Arial" panose="020B0604020202020204" pitchFamily="34" charset="0"/>
              <a:buChar char="•"/>
            </a:pPr>
            <a:r>
              <a:rPr lang="cs-CZ" dirty="0"/>
              <a:t>Předehřev vody cca </a:t>
            </a:r>
            <a:r>
              <a:rPr lang="en-GB" dirty="0"/>
              <a:t>35</a:t>
            </a:r>
            <a:r>
              <a:rPr lang="en-GB" baseline="30000" dirty="0"/>
              <a:t>o</a:t>
            </a:r>
            <a:r>
              <a:rPr lang="en-GB" dirty="0"/>
              <a:t>C</a:t>
            </a:r>
          </a:p>
          <a:p>
            <a:pPr marL="285750" indent="-285750">
              <a:buFont typeface="Arial" panose="020B0604020202020204" pitchFamily="34" charset="0"/>
              <a:buChar char="•"/>
            </a:pPr>
            <a:r>
              <a:rPr lang="cs-CZ" dirty="0"/>
              <a:t>Řada továren smyčce topné vody </a:t>
            </a:r>
            <a:r>
              <a:rPr lang="en-GB" dirty="0"/>
              <a:t>LTHW</a:t>
            </a:r>
            <a:r>
              <a:rPr lang="cs-CZ" dirty="0"/>
              <a:t> z kogenerace</a:t>
            </a:r>
            <a:r>
              <a:rPr lang="en-GB" dirty="0"/>
              <a:t> </a:t>
            </a:r>
          </a:p>
        </p:txBody>
      </p:sp>
      <p:sp>
        <p:nvSpPr>
          <p:cNvPr id="3" name="TextBox 2">
            <a:extLst>
              <a:ext uri="{FF2B5EF4-FFF2-40B4-BE49-F238E27FC236}">
                <a16:creationId xmlns:a16="http://schemas.microsoft.com/office/drawing/2014/main" id="{81FEF45E-E805-411E-96F7-BE96BC1E64D6}"/>
              </a:ext>
            </a:extLst>
          </p:cNvPr>
          <p:cNvSpPr txBox="1"/>
          <p:nvPr/>
        </p:nvSpPr>
        <p:spPr>
          <a:xfrm>
            <a:off x="1715273" y="998412"/>
            <a:ext cx="8761455" cy="923330"/>
          </a:xfrm>
          <a:prstGeom prst="rect">
            <a:avLst/>
          </a:prstGeom>
          <a:noFill/>
        </p:spPr>
        <p:txBody>
          <a:bodyPr wrap="square" rtlCol="0">
            <a:spAutoFit/>
          </a:bodyPr>
          <a:lstStyle/>
          <a:p>
            <a:r>
              <a:rPr lang="en-GB" dirty="0"/>
              <a:t>3 </a:t>
            </a:r>
            <a:r>
              <a:rPr lang="cs-CZ" dirty="0"/>
              <a:t>továrny připojené na </a:t>
            </a:r>
            <a:r>
              <a:rPr lang="en-GB" dirty="0"/>
              <a:t>1 </a:t>
            </a:r>
            <a:r>
              <a:rPr lang="cs-CZ" dirty="0"/>
              <a:t>kogenerační zdroj procesního tepla</a:t>
            </a:r>
            <a:r>
              <a:rPr lang="en-GB" dirty="0"/>
              <a:t>. </a:t>
            </a:r>
            <a:r>
              <a:rPr lang="cs-CZ" dirty="0"/>
              <a:t>V případě překročení kapacity zdroje (kogenerace) se zapíná dodatečný naftový zdroj tepla</a:t>
            </a:r>
            <a:r>
              <a:rPr lang="en-GB" dirty="0"/>
              <a:t>. </a:t>
            </a:r>
            <a:r>
              <a:rPr lang="cs-CZ" dirty="0"/>
              <a:t>Úložiště </a:t>
            </a:r>
            <a:r>
              <a:rPr lang="en-GB" dirty="0"/>
              <a:t>minim</a:t>
            </a:r>
            <a:r>
              <a:rPr lang="cs-CZ" dirty="0" err="1"/>
              <a:t>alizuje</a:t>
            </a:r>
            <a:r>
              <a:rPr lang="cs-CZ" dirty="0"/>
              <a:t> použití dodatečného naftového zdroje</a:t>
            </a:r>
            <a:r>
              <a:rPr lang="en-GB" dirty="0"/>
              <a:t>.</a:t>
            </a:r>
          </a:p>
        </p:txBody>
      </p:sp>
      <p:pic>
        <p:nvPicPr>
          <p:cNvPr id="9" name="Picture 8" descr="A picture containing clipart&#10;&#10;Description automatically generated">
            <a:extLst>
              <a:ext uri="{FF2B5EF4-FFF2-40B4-BE49-F238E27FC236}">
                <a16:creationId xmlns:a16="http://schemas.microsoft.com/office/drawing/2014/main" id="{4EE801CE-69C4-424C-972C-8A36E2E04E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2724" y="129861"/>
            <a:ext cx="2027612" cy="611061"/>
          </a:xfrm>
          <a:prstGeom prst="rect">
            <a:avLst/>
          </a:prstGeom>
        </p:spPr>
      </p:pic>
    </p:spTree>
    <p:extLst>
      <p:ext uri="{BB962C8B-B14F-4D97-AF65-F5344CB8AC3E}">
        <p14:creationId xmlns:p14="http://schemas.microsoft.com/office/powerpoint/2010/main" val="1570295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FBF2A4-5BE0-4381-8969-D2CE1477686E}"/>
              </a:ext>
            </a:extLst>
          </p:cNvPr>
          <p:cNvSpPr>
            <a:spLocks noGrp="1"/>
          </p:cNvSpPr>
          <p:nvPr>
            <p:ph idx="1"/>
          </p:nvPr>
        </p:nvSpPr>
        <p:spPr>
          <a:xfrm>
            <a:off x="513644" y="1735667"/>
            <a:ext cx="11164712" cy="4703762"/>
          </a:xfrm>
        </p:spPr>
        <p:txBody>
          <a:bodyPr>
            <a:normAutofit/>
          </a:bodyPr>
          <a:lstStyle/>
          <a:p>
            <a:pPr>
              <a:lnSpc>
                <a:spcPct val="80000"/>
              </a:lnSpc>
              <a:spcBef>
                <a:spcPts val="600"/>
              </a:spcBef>
              <a:spcAft>
                <a:spcPts val="600"/>
              </a:spcAft>
              <a:buClr>
                <a:srgbClr val="C00000"/>
              </a:buClr>
              <a:buFont typeface="Wingdings" panose="05000000000000000000" pitchFamily="2" charset="2"/>
              <a:buChar char="§"/>
            </a:pPr>
            <a:r>
              <a:rPr lang="en-GB" sz="2400" dirty="0"/>
              <a:t>36 </a:t>
            </a:r>
            <a:r>
              <a:rPr lang="cs-CZ" sz="2400" dirty="0"/>
              <a:t>udělených </a:t>
            </a:r>
            <a:r>
              <a:rPr lang="en-GB" sz="2400" dirty="0"/>
              <a:t>patent</a:t>
            </a:r>
            <a:r>
              <a:rPr lang="cs-CZ" sz="2400" dirty="0"/>
              <a:t>ů</a:t>
            </a:r>
            <a:r>
              <a:rPr lang="en-GB" sz="2400" dirty="0"/>
              <a:t>, 62 </a:t>
            </a:r>
            <a:r>
              <a:rPr lang="cs-CZ" sz="2400" dirty="0"/>
              <a:t>zažádáno </a:t>
            </a:r>
            <a:r>
              <a:rPr lang="en-GB" sz="2400" dirty="0"/>
              <a:t>– </a:t>
            </a:r>
            <a:r>
              <a:rPr lang="en-GB" sz="2400" dirty="0" err="1"/>
              <a:t>materi</a:t>
            </a:r>
            <a:r>
              <a:rPr lang="cs-CZ" sz="2400" dirty="0"/>
              <a:t>á</a:t>
            </a:r>
            <a:r>
              <a:rPr lang="en-GB" sz="2400" dirty="0"/>
              <a:t>l</a:t>
            </a:r>
            <a:r>
              <a:rPr lang="cs-CZ" sz="2400" dirty="0"/>
              <a:t>y</a:t>
            </a:r>
            <a:r>
              <a:rPr lang="en-GB" sz="2400" dirty="0"/>
              <a:t>, </a:t>
            </a:r>
            <a:r>
              <a:rPr lang="cs-CZ" sz="2400" dirty="0"/>
              <a:t>tepelné baterie</a:t>
            </a:r>
            <a:r>
              <a:rPr lang="en-GB" sz="2400" dirty="0"/>
              <a:t>, </a:t>
            </a:r>
            <a:r>
              <a:rPr lang="en-GB" sz="2400" dirty="0" err="1"/>
              <a:t>syst</a:t>
            </a:r>
            <a:r>
              <a:rPr lang="cs-CZ" sz="2400" dirty="0"/>
              <a:t>é</a:t>
            </a:r>
            <a:r>
              <a:rPr lang="en-GB" sz="2400" dirty="0"/>
              <a:t>m</a:t>
            </a:r>
            <a:r>
              <a:rPr lang="cs-CZ" sz="2400" dirty="0"/>
              <a:t> a</a:t>
            </a:r>
            <a:r>
              <a:rPr lang="en-GB" sz="2400" dirty="0"/>
              <a:t> </a:t>
            </a:r>
            <a:r>
              <a:rPr lang="en-GB" sz="2400" dirty="0" err="1"/>
              <a:t>apli</a:t>
            </a:r>
            <a:r>
              <a:rPr lang="cs-CZ" sz="2400" dirty="0"/>
              <a:t>k</a:t>
            </a:r>
            <a:r>
              <a:rPr lang="en-GB" sz="2400" dirty="0"/>
              <a:t>a</a:t>
            </a:r>
            <a:r>
              <a:rPr lang="cs-CZ" sz="2400" dirty="0" err="1"/>
              <a:t>ce</a:t>
            </a:r>
            <a:endParaRPr lang="en-GB" sz="2400" dirty="0"/>
          </a:p>
          <a:p>
            <a:pPr>
              <a:lnSpc>
                <a:spcPct val="80000"/>
              </a:lnSpc>
              <a:spcBef>
                <a:spcPts val="600"/>
              </a:spcBef>
              <a:spcAft>
                <a:spcPts val="600"/>
              </a:spcAft>
              <a:buClr>
                <a:srgbClr val="C00000"/>
              </a:buClr>
              <a:buFont typeface="Wingdings" panose="05000000000000000000" pitchFamily="2" charset="2"/>
              <a:buChar char="§"/>
            </a:pPr>
            <a:r>
              <a:rPr lang="cs-CZ" sz="2400" dirty="0"/>
              <a:t>Ověřená technologie </a:t>
            </a:r>
            <a:r>
              <a:rPr lang="en-GB" sz="2400" dirty="0"/>
              <a:t>&gt;6 </a:t>
            </a:r>
            <a:r>
              <a:rPr lang="cs-CZ" sz="2400" dirty="0"/>
              <a:t> let nasazení v budovách</a:t>
            </a:r>
            <a:r>
              <a:rPr lang="en-GB" sz="2400" dirty="0"/>
              <a:t>; </a:t>
            </a:r>
            <a:r>
              <a:rPr lang="cs-CZ" sz="2400" dirty="0"/>
              <a:t>tisíce systémů s instalovanými tepelnými bateriemi</a:t>
            </a:r>
            <a:r>
              <a:rPr lang="en-GB" sz="2400" dirty="0"/>
              <a:t>; </a:t>
            </a:r>
            <a:r>
              <a:rPr lang="en-GB" sz="2400" dirty="0" err="1"/>
              <a:t>ve</a:t>
            </a:r>
            <a:r>
              <a:rPr lang="cs-CZ" sz="2400" dirty="0" err="1"/>
              <a:t>lmi</a:t>
            </a:r>
            <a:r>
              <a:rPr lang="cs-CZ" sz="2400" dirty="0"/>
              <a:t> spolehlivé</a:t>
            </a:r>
            <a:endParaRPr lang="en-GB" sz="2400" dirty="0"/>
          </a:p>
          <a:p>
            <a:pPr>
              <a:lnSpc>
                <a:spcPct val="80000"/>
              </a:lnSpc>
              <a:spcBef>
                <a:spcPts val="600"/>
              </a:spcBef>
              <a:spcAft>
                <a:spcPts val="600"/>
              </a:spcAft>
              <a:buClr>
                <a:srgbClr val="C00000"/>
              </a:buClr>
              <a:buFont typeface="Wingdings" panose="05000000000000000000" pitchFamily="2" charset="2"/>
              <a:buChar char="§"/>
            </a:pPr>
            <a:r>
              <a:rPr lang="cs-CZ" sz="2400" dirty="0"/>
              <a:t>Továrna </a:t>
            </a:r>
            <a:r>
              <a:rPr lang="en-GB" sz="2400" dirty="0" err="1"/>
              <a:t>Sunamp</a:t>
            </a:r>
            <a:r>
              <a:rPr lang="en-GB" sz="2400" dirty="0"/>
              <a:t> </a:t>
            </a:r>
            <a:r>
              <a:rPr lang="cs-CZ" sz="2400" dirty="0"/>
              <a:t>zahajuje výrobu </a:t>
            </a:r>
            <a:r>
              <a:rPr lang="en-GB" sz="2400" dirty="0"/>
              <a:t>3</a:t>
            </a:r>
            <a:r>
              <a:rPr lang="cs-CZ" sz="2400" dirty="0"/>
              <a:t> </a:t>
            </a:r>
            <a:r>
              <a:rPr lang="cs-CZ" sz="2400" dirty="0" err="1"/>
              <a:t>tí</a:t>
            </a:r>
            <a:r>
              <a:rPr lang="cs-CZ" sz="2400" dirty="0"/>
              <a:t> generace tepelných baterií</a:t>
            </a:r>
            <a:endParaRPr lang="es-ES" sz="2400" dirty="0"/>
          </a:p>
        </p:txBody>
      </p:sp>
      <p:grpSp>
        <p:nvGrpSpPr>
          <p:cNvPr id="4" name="Group 3">
            <a:extLst>
              <a:ext uri="{FF2B5EF4-FFF2-40B4-BE49-F238E27FC236}">
                <a16:creationId xmlns:a16="http://schemas.microsoft.com/office/drawing/2014/main" id="{8F51A363-BCFE-4DD1-A3F1-56E24DB0BB7D}"/>
              </a:ext>
            </a:extLst>
          </p:cNvPr>
          <p:cNvGrpSpPr/>
          <p:nvPr/>
        </p:nvGrpSpPr>
        <p:grpSpPr>
          <a:xfrm>
            <a:off x="2604455" y="4179719"/>
            <a:ext cx="6520807" cy="1309735"/>
            <a:chOff x="3260199" y="5453345"/>
            <a:chExt cx="6520807" cy="1309735"/>
          </a:xfrm>
        </p:grpSpPr>
        <p:pic>
          <p:nvPicPr>
            <p:cNvPr id="5" name="Picture 4">
              <a:extLst>
                <a:ext uri="{FF2B5EF4-FFF2-40B4-BE49-F238E27FC236}">
                  <a16:creationId xmlns:a16="http://schemas.microsoft.com/office/drawing/2014/main" id="{7AA1B9C0-3808-49E3-9BD6-B785D8D4E22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3260199" y="5453345"/>
              <a:ext cx="5185154" cy="1309735"/>
            </a:xfrm>
            <a:prstGeom prst="rect">
              <a:avLst/>
            </a:prstGeom>
          </p:spPr>
        </p:pic>
        <p:pic>
          <p:nvPicPr>
            <p:cNvPr id="6" name="Picture 5">
              <a:extLst>
                <a:ext uri="{FF2B5EF4-FFF2-40B4-BE49-F238E27FC236}">
                  <a16:creationId xmlns:a16="http://schemas.microsoft.com/office/drawing/2014/main" id="{C38EE5C7-959E-4E34-8704-C103AF1D6BE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55286" y="5846018"/>
              <a:ext cx="424935" cy="524387"/>
            </a:xfrm>
            <a:prstGeom prst="rect">
              <a:avLst/>
            </a:prstGeom>
          </p:spPr>
        </p:pic>
        <p:pic>
          <p:nvPicPr>
            <p:cNvPr id="7" name="Picture 6" descr="A picture containing wall, furniture&#10;&#10;Description generated with high confidence">
              <a:extLst>
                <a:ext uri="{FF2B5EF4-FFF2-40B4-BE49-F238E27FC236}">
                  <a16:creationId xmlns:a16="http://schemas.microsoft.com/office/drawing/2014/main" id="{B4926576-DDFF-4177-969F-6B048B6874B3}"/>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8701006" y="5568211"/>
              <a:ext cx="1080000" cy="1080000"/>
            </a:xfrm>
            <a:prstGeom prst="ellipse">
              <a:avLst/>
            </a:prstGeom>
            <a:ln w="38100" cap="rnd">
              <a:solidFill>
                <a:schemeClr val="bg1">
                  <a:lumMod val="65000"/>
                </a:schemeClr>
              </a:solidFill>
            </a:ln>
            <a:effectLst>
              <a:outerShdw blurRad="381000" dist="292100" dir="5400000" sx="-80000" sy="-18000" rotWithShape="0">
                <a:srgbClr val="000000">
                  <a:alpha val="22000"/>
                </a:srgbClr>
              </a:outerShdw>
            </a:effectLst>
          </p:spPr>
        </p:pic>
      </p:grpSp>
      <p:sp>
        <p:nvSpPr>
          <p:cNvPr id="8" name="Title 1">
            <a:extLst>
              <a:ext uri="{FF2B5EF4-FFF2-40B4-BE49-F238E27FC236}">
                <a16:creationId xmlns:a16="http://schemas.microsoft.com/office/drawing/2014/main" id="{BDFD1E48-0D1E-40AA-BA1D-2FE3CB26E0E8}"/>
              </a:ext>
            </a:extLst>
          </p:cNvPr>
          <p:cNvSpPr>
            <a:spLocks noGrp="1"/>
          </p:cNvSpPr>
          <p:nvPr>
            <p:ph type="title"/>
          </p:nvPr>
        </p:nvSpPr>
        <p:spPr>
          <a:xfrm>
            <a:off x="258881" y="-47755"/>
            <a:ext cx="10515600" cy="935525"/>
          </a:xfrm>
        </p:spPr>
        <p:txBody>
          <a:bodyPr>
            <a:normAutofit/>
          </a:bodyPr>
          <a:lstStyle/>
          <a:p>
            <a:r>
              <a:rPr lang="cs-CZ" sz="4000" dirty="0"/>
              <a:t>Klíčové charakteristiky technologie </a:t>
            </a:r>
            <a:r>
              <a:rPr lang="en-GB" sz="4000" dirty="0" err="1"/>
              <a:t>Sunamp</a:t>
            </a:r>
            <a:endParaRPr lang="en-US" sz="4000" dirty="0"/>
          </a:p>
        </p:txBody>
      </p:sp>
      <p:pic>
        <p:nvPicPr>
          <p:cNvPr id="9" name="Picture 8" descr="A picture containing clipart&#10;&#10;Description automatically generated">
            <a:extLst>
              <a:ext uri="{FF2B5EF4-FFF2-40B4-BE49-F238E27FC236}">
                <a16:creationId xmlns:a16="http://schemas.microsoft.com/office/drawing/2014/main" id="{CEA0FC7E-BF59-4C2A-BF0A-3C2C7601AC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49864" y="136523"/>
            <a:ext cx="2027612" cy="611061"/>
          </a:xfrm>
          <a:prstGeom prst="rect">
            <a:avLst/>
          </a:prstGeom>
        </p:spPr>
      </p:pic>
    </p:spTree>
    <p:extLst>
      <p:ext uri="{BB962C8B-B14F-4D97-AF65-F5344CB8AC3E}">
        <p14:creationId xmlns:p14="http://schemas.microsoft.com/office/powerpoint/2010/main" val="4168850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22352" y="942151"/>
            <a:ext cx="2647487" cy="534762"/>
          </a:xfrm>
          <a:prstGeom prst="rect">
            <a:avLst/>
          </a:prstGeom>
        </p:spPr>
        <p:txBody>
          <a:bodyPr vert="horz" lIns="68580" tIns="34290" rIns="68580" bIns="34290" rtlCol="0" anchor="ctr">
            <a:normAutofit fontScale="97500"/>
          </a:bodyPr>
          <a:lstStyle>
            <a:lvl1pPr defTabSz="914400">
              <a:lnSpc>
                <a:spcPct val="90000"/>
              </a:lnSpc>
              <a:spcBef>
                <a:spcPct val="0"/>
              </a:spcBef>
              <a:buNone/>
              <a:defRPr sz="4400">
                <a:ea typeface="+mj-ea"/>
                <a:cs typeface="+mj-cs"/>
              </a:defRPr>
            </a:lvl1pPr>
          </a:lstStyle>
          <a:p>
            <a:endParaRPr lang="en-GB" sz="3300" dirty="0"/>
          </a:p>
        </p:txBody>
      </p:sp>
      <p:sp>
        <p:nvSpPr>
          <p:cNvPr id="14" name="TextBox 13"/>
          <p:cNvSpPr txBox="1"/>
          <p:nvPr/>
        </p:nvSpPr>
        <p:spPr>
          <a:xfrm>
            <a:off x="1611609" y="244291"/>
            <a:ext cx="6106287" cy="530915"/>
          </a:xfrm>
          <a:prstGeom prst="rect">
            <a:avLst/>
          </a:prstGeom>
        </p:spPr>
        <p:txBody>
          <a:bodyPr>
            <a:normAutofit fontScale="97500"/>
          </a:bodyPr>
          <a:lstStyle>
            <a:defPPr>
              <a:defRPr lang="en-US"/>
            </a:defPPr>
            <a:lvl1pPr>
              <a:lnSpc>
                <a:spcPct val="90000"/>
              </a:lnSpc>
              <a:spcBef>
                <a:spcPct val="0"/>
              </a:spcBef>
              <a:buNone/>
              <a:defRPr sz="4000">
                <a:latin typeface="+mj-lt"/>
                <a:ea typeface="+mj-ea"/>
                <a:cs typeface="+mj-cs"/>
              </a:defRPr>
            </a:lvl1pPr>
          </a:lstStyle>
          <a:p>
            <a:r>
              <a:rPr lang="cs-CZ" sz="3000" dirty="0"/>
              <a:t>Příklad ústředního chlazení</a:t>
            </a:r>
            <a:endParaRPr lang="en-GB" sz="3000" dirty="0"/>
          </a:p>
        </p:txBody>
      </p:sp>
      <p:pic>
        <p:nvPicPr>
          <p:cNvPr id="4" name="Picture 3">
            <a:extLst>
              <a:ext uri="{FF2B5EF4-FFF2-40B4-BE49-F238E27FC236}">
                <a16:creationId xmlns:a16="http://schemas.microsoft.com/office/drawing/2014/main" id="{075711DA-7809-48D0-BC0B-F55A701E6272}"/>
              </a:ext>
            </a:extLst>
          </p:cNvPr>
          <p:cNvPicPr>
            <a:picLocks noChangeAspect="1"/>
          </p:cNvPicPr>
          <p:nvPr/>
        </p:nvPicPr>
        <p:blipFill>
          <a:blip r:embed="rId3"/>
          <a:stretch>
            <a:fillRect/>
          </a:stretch>
        </p:blipFill>
        <p:spPr>
          <a:xfrm>
            <a:off x="1761861" y="1209532"/>
            <a:ext cx="8366786" cy="4706317"/>
          </a:xfrm>
          <a:prstGeom prst="rect">
            <a:avLst/>
          </a:prstGeom>
        </p:spPr>
      </p:pic>
      <p:sp>
        <p:nvSpPr>
          <p:cNvPr id="6" name="TextBox 5">
            <a:extLst>
              <a:ext uri="{FF2B5EF4-FFF2-40B4-BE49-F238E27FC236}">
                <a16:creationId xmlns:a16="http://schemas.microsoft.com/office/drawing/2014/main" id="{C42B9BC5-EEEC-4DA1-948E-CC13A099F24F}"/>
              </a:ext>
            </a:extLst>
          </p:cNvPr>
          <p:cNvSpPr txBox="1"/>
          <p:nvPr/>
        </p:nvSpPr>
        <p:spPr>
          <a:xfrm flipH="1">
            <a:off x="7305675" y="4705900"/>
            <a:ext cx="2633451" cy="1477328"/>
          </a:xfrm>
          <a:prstGeom prst="rect">
            <a:avLst/>
          </a:prstGeom>
          <a:noFill/>
        </p:spPr>
        <p:txBody>
          <a:bodyPr wrap="square" rtlCol="0">
            <a:spAutoFit/>
          </a:bodyPr>
          <a:lstStyle/>
          <a:p>
            <a:pPr marL="285750" indent="-285750">
              <a:buFont typeface="Arial" panose="020B0604020202020204" pitchFamily="34" charset="0"/>
              <a:buChar char="•"/>
            </a:pPr>
            <a:r>
              <a:rPr lang="en-GB" dirty="0"/>
              <a:t>C</a:t>
            </a:r>
            <a:r>
              <a:rPr lang="cs-CZ" dirty="0"/>
              <a:t>hlazení na </a:t>
            </a:r>
            <a:r>
              <a:rPr lang="en-GB" dirty="0"/>
              <a:t> 5</a:t>
            </a:r>
            <a:r>
              <a:rPr lang="en-GB" baseline="30000" dirty="0"/>
              <a:t>o</a:t>
            </a:r>
            <a:r>
              <a:rPr lang="en-GB" dirty="0"/>
              <a:t>C</a:t>
            </a:r>
          </a:p>
          <a:p>
            <a:pPr marL="285750" indent="-285750">
              <a:buFont typeface="Arial" panose="020B0604020202020204" pitchFamily="34" charset="0"/>
              <a:buChar char="•"/>
            </a:pPr>
            <a:r>
              <a:rPr lang="cs-CZ" dirty="0"/>
              <a:t>Řada komerčních budov v síti </a:t>
            </a:r>
            <a:endParaRPr lang="en-GB" dirty="0"/>
          </a:p>
          <a:p>
            <a:pPr marL="285750" indent="-285750">
              <a:buFont typeface="Arial" panose="020B0604020202020204" pitchFamily="34" charset="0"/>
              <a:buChar char="•"/>
            </a:pPr>
            <a:r>
              <a:rPr lang="cs-CZ" dirty="0"/>
              <a:t>Úložiště cca</a:t>
            </a:r>
            <a:r>
              <a:rPr lang="en-GB" dirty="0"/>
              <a:t> 400kWh</a:t>
            </a:r>
          </a:p>
          <a:p>
            <a:pPr marL="285750" indent="-285750">
              <a:buFont typeface="Arial" panose="020B0604020202020204" pitchFamily="34" charset="0"/>
              <a:buChar char="•"/>
            </a:pPr>
            <a:r>
              <a:rPr lang="cs-CZ" dirty="0"/>
              <a:t>Používá typ </a:t>
            </a:r>
            <a:r>
              <a:rPr lang="en-GB" dirty="0"/>
              <a:t>UNIQ80</a:t>
            </a:r>
            <a:r>
              <a:rPr lang="en-GB" baseline="-25000" dirty="0"/>
              <a:t>(5)</a:t>
            </a:r>
            <a:r>
              <a:rPr lang="en-GB" dirty="0"/>
              <a:t> </a:t>
            </a:r>
          </a:p>
        </p:txBody>
      </p:sp>
      <p:sp>
        <p:nvSpPr>
          <p:cNvPr id="7" name="TextBox 6">
            <a:extLst>
              <a:ext uri="{FF2B5EF4-FFF2-40B4-BE49-F238E27FC236}">
                <a16:creationId xmlns:a16="http://schemas.microsoft.com/office/drawing/2014/main" id="{7C309DC8-73CD-4601-8DF2-6020B4659F3A}"/>
              </a:ext>
            </a:extLst>
          </p:cNvPr>
          <p:cNvSpPr txBox="1"/>
          <p:nvPr/>
        </p:nvSpPr>
        <p:spPr>
          <a:xfrm>
            <a:off x="1715273" y="998411"/>
            <a:ext cx="8761455" cy="923330"/>
          </a:xfrm>
          <a:prstGeom prst="rect">
            <a:avLst/>
          </a:prstGeom>
          <a:noFill/>
        </p:spPr>
        <p:txBody>
          <a:bodyPr wrap="square" rtlCol="0">
            <a:spAutoFit/>
          </a:bodyPr>
          <a:lstStyle/>
          <a:p>
            <a:r>
              <a:rPr lang="cs-CZ" dirty="0"/>
              <a:t>Baterie je vychlazena chlazením mimo špičku a významným procentem přispívá chlazení budov v době špičky, čímž zvyšuje chladící výkon v síti</a:t>
            </a:r>
            <a:r>
              <a:rPr lang="en-GB" dirty="0"/>
              <a:t>. </a:t>
            </a:r>
            <a:r>
              <a:rPr lang="cs-CZ" dirty="0"/>
              <a:t>Malé rozměry byly velkým přínosem v husté zástavbě centra města</a:t>
            </a:r>
            <a:r>
              <a:rPr lang="en-GB" dirty="0"/>
              <a:t>.  </a:t>
            </a:r>
          </a:p>
        </p:txBody>
      </p:sp>
      <p:pic>
        <p:nvPicPr>
          <p:cNvPr id="8" name="Picture 7" descr="A picture containing clipart&#10;&#10;Description automatically generated">
            <a:extLst>
              <a:ext uri="{FF2B5EF4-FFF2-40B4-BE49-F238E27FC236}">
                <a16:creationId xmlns:a16="http://schemas.microsoft.com/office/drawing/2014/main" id="{6583A3EB-6E32-43E7-8CB6-0DF82BAB56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2724" y="129861"/>
            <a:ext cx="2027612" cy="611061"/>
          </a:xfrm>
          <a:prstGeom prst="rect">
            <a:avLst/>
          </a:prstGeom>
        </p:spPr>
      </p:pic>
      <p:sp>
        <p:nvSpPr>
          <p:cNvPr id="9" name="Rectangle 52">
            <a:extLst>
              <a:ext uri="{FF2B5EF4-FFF2-40B4-BE49-F238E27FC236}">
                <a16:creationId xmlns:a16="http://schemas.microsoft.com/office/drawing/2014/main" id="{CE5C02FA-0DD1-4392-A2C5-8E9D46FAA538}"/>
              </a:ext>
            </a:extLst>
          </p:cNvPr>
          <p:cNvSpPr/>
          <p:nvPr/>
        </p:nvSpPr>
        <p:spPr>
          <a:xfrm>
            <a:off x="4471135" y="5648468"/>
            <a:ext cx="2486459" cy="584775"/>
          </a:xfrm>
          <a:prstGeom prst="rect">
            <a:avLst/>
          </a:prstGeom>
        </p:spPr>
        <p:txBody>
          <a:bodyPr wrap="square">
            <a:spAutoFit/>
          </a:bodyPr>
          <a:lstStyle/>
          <a:p>
            <a:pPr algn="ctr">
              <a:buClr>
                <a:srgbClr val="C00000"/>
              </a:buClr>
            </a:pPr>
            <a:r>
              <a:rPr lang="cs-CZ" sz="1600" b="1" dirty="0">
                <a:latin typeface="+mj-lt"/>
              </a:rPr>
              <a:t>Deskový výměník z ústředního chlazení</a:t>
            </a:r>
            <a:endParaRPr lang="en-US" sz="1600" b="1" dirty="0">
              <a:solidFill>
                <a:srgbClr val="00B050"/>
              </a:solidFill>
              <a:latin typeface="+mj-lt"/>
            </a:endParaRPr>
          </a:p>
        </p:txBody>
      </p:sp>
    </p:spTree>
    <p:extLst>
      <p:ext uri="{BB962C8B-B14F-4D97-AF65-F5344CB8AC3E}">
        <p14:creationId xmlns:p14="http://schemas.microsoft.com/office/powerpoint/2010/main" val="3816297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22352" y="942151"/>
            <a:ext cx="2647487" cy="534762"/>
          </a:xfrm>
          <a:prstGeom prst="rect">
            <a:avLst/>
          </a:prstGeom>
        </p:spPr>
        <p:txBody>
          <a:bodyPr vert="horz" lIns="68580" tIns="34290" rIns="68580" bIns="34290" rtlCol="0" anchor="ctr">
            <a:normAutofit fontScale="97500"/>
          </a:bodyPr>
          <a:lstStyle>
            <a:lvl1pPr defTabSz="914400">
              <a:lnSpc>
                <a:spcPct val="90000"/>
              </a:lnSpc>
              <a:spcBef>
                <a:spcPct val="0"/>
              </a:spcBef>
              <a:buNone/>
              <a:defRPr sz="4400">
                <a:ea typeface="+mj-ea"/>
                <a:cs typeface="+mj-cs"/>
              </a:defRPr>
            </a:lvl1pPr>
          </a:lstStyle>
          <a:p>
            <a:endParaRPr lang="en-GB" sz="3300" dirty="0"/>
          </a:p>
        </p:txBody>
      </p:sp>
      <p:sp>
        <p:nvSpPr>
          <p:cNvPr id="14" name="TextBox 13"/>
          <p:cNvSpPr txBox="1"/>
          <p:nvPr/>
        </p:nvSpPr>
        <p:spPr>
          <a:xfrm>
            <a:off x="1611609" y="244291"/>
            <a:ext cx="6106287" cy="530915"/>
          </a:xfrm>
          <a:prstGeom prst="rect">
            <a:avLst/>
          </a:prstGeom>
        </p:spPr>
        <p:txBody>
          <a:bodyPr>
            <a:normAutofit fontScale="97500"/>
          </a:bodyPr>
          <a:lstStyle>
            <a:defPPr>
              <a:defRPr lang="en-US"/>
            </a:defPPr>
            <a:lvl1pPr>
              <a:lnSpc>
                <a:spcPct val="90000"/>
              </a:lnSpc>
              <a:spcBef>
                <a:spcPct val="0"/>
              </a:spcBef>
              <a:buNone/>
              <a:defRPr sz="4000">
                <a:latin typeface="+mj-lt"/>
                <a:ea typeface="+mj-ea"/>
                <a:cs typeface="+mj-cs"/>
              </a:defRPr>
            </a:lvl1pPr>
          </a:lstStyle>
          <a:p>
            <a:r>
              <a:rPr lang="cs-CZ" sz="3000" dirty="0"/>
              <a:t>Příklad ústředního topení</a:t>
            </a:r>
            <a:endParaRPr lang="en-GB" sz="3000" dirty="0"/>
          </a:p>
        </p:txBody>
      </p:sp>
      <p:sp>
        <p:nvSpPr>
          <p:cNvPr id="7" name="TextBox 6">
            <a:extLst>
              <a:ext uri="{FF2B5EF4-FFF2-40B4-BE49-F238E27FC236}">
                <a16:creationId xmlns:a16="http://schemas.microsoft.com/office/drawing/2014/main" id="{19FF8FB2-9769-418C-A072-8A8710FDED54}"/>
              </a:ext>
            </a:extLst>
          </p:cNvPr>
          <p:cNvSpPr txBox="1"/>
          <p:nvPr/>
        </p:nvSpPr>
        <p:spPr>
          <a:xfrm>
            <a:off x="1653019" y="1278109"/>
            <a:ext cx="4016818" cy="2862322"/>
          </a:xfrm>
          <a:prstGeom prst="rect">
            <a:avLst/>
          </a:prstGeom>
          <a:noFill/>
        </p:spPr>
        <p:txBody>
          <a:bodyPr wrap="square" rtlCol="0">
            <a:spAutoFit/>
          </a:bodyPr>
          <a:lstStyle/>
          <a:p>
            <a:r>
              <a:rPr lang="en-GB" b="1" u="sng" dirty="0" err="1"/>
              <a:t>Linstone</a:t>
            </a:r>
            <a:r>
              <a:rPr lang="en-GB" b="1" u="sng" dirty="0"/>
              <a:t> HA</a:t>
            </a:r>
          </a:p>
          <a:p>
            <a:pPr marL="285744" indent="-285744">
              <a:buFont typeface="Arial" panose="020B0604020202020204" pitchFamily="34" charset="0"/>
              <a:buChar char="•"/>
            </a:pPr>
            <a:r>
              <a:rPr lang="cs-CZ" dirty="0"/>
              <a:t>Úspora </a:t>
            </a:r>
            <a:r>
              <a:rPr lang="en-GB" dirty="0"/>
              <a:t>£51 </a:t>
            </a:r>
            <a:r>
              <a:rPr lang="cs-CZ" dirty="0"/>
              <a:t>ročně</a:t>
            </a:r>
            <a:r>
              <a:rPr lang="en-GB" dirty="0"/>
              <a:t>, </a:t>
            </a:r>
            <a:r>
              <a:rPr lang="cs-CZ" dirty="0"/>
              <a:t>jeden uživatel</a:t>
            </a:r>
            <a:endParaRPr lang="en-GB" dirty="0"/>
          </a:p>
          <a:p>
            <a:pPr marL="285744" indent="-285744">
              <a:buFont typeface="Arial" panose="020B0604020202020204" pitchFamily="34" charset="0"/>
              <a:buChar char="•"/>
            </a:pPr>
            <a:r>
              <a:rPr lang="cs-CZ" dirty="0"/>
              <a:t>Zvýšený k</a:t>
            </a:r>
            <a:r>
              <a:rPr lang="en-GB" dirty="0" err="1"/>
              <a:t>omfort</a:t>
            </a:r>
            <a:r>
              <a:rPr lang="en-GB" dirty="0"/>
              <a:t>, </a:t>
            </a:r>
            <a:r>
              <a:rPr lang="cs-CZ" dirty="0"/>
              <a:t>vyšší průtoky</a:t>
            </a:r>
            <a:endParaRPr lang="en-GB" dirty="0"/>
          </a:p>
          <a:p>
            <a:pPr marL="285744" indent="-285744">
              <a:buFont typeface="Arial" panose="020B0604020202020204" pitchFamily="34" charset="0"/>
              <a:buChar char="•"/>
            </a:pPr>
            <a:r>
              <a:rPr lang="cs-CZ" dirty="0"/>
              <a:t>Více místa v úložných prostorách</a:t>
            </a:r>
            <a:endParaRPr lang="en-GB" dirty="0"/>
          </a:p>
          <a:p>
            <a:pPr marL="285744" indent="-285744">
              <a:buFont typeface="Arial" panose="020B0604020202020204" pitchFamily="34" charset="0"/>
              <a:buChar char="•"/>
            </a:pPr>
            <a:r>
              <a:rPr lang="cs-CZ" dirty="0"/>
              <a:t>Eliminovány roční prohlídky bojlerů a odstraněny drenážní odvody</a:t>
            </a:r>
            <a:endParaRPr lang="en-GB" dirty="0"/>
          </a:p>
          <a:p>
            <a:pPr marL="285744" indent="-285744">
              <a:buFont typeface="Arial" panose="020B0604020202020204" pitchFamily="34" charset="0"/>
              <a:buChar char="•"/>
            </a:pPr>
            <a:r>
              <a:rPr lang="cs-CZ" dirty="0"/>
              <a:t>Eliminováno nebezpečí </a:t>
            </a:r>
            <a:r>
              <a:rPr lang="en-GB" dirty="0" err="1"/>
              <a:t>Legionell</a:t>
            </a:r>
            <a:r>
              <a:rPr lang="cs-CZ" dirty="0"/>
              <a:t>y</a:t>
            </a:r>
            <a:endParaRPr lang="en-GB" dirty="0"/>
          </a:p>
          <a:p>
            <a:pPr marL="285744" indent="-285744">
              <a:buFont typeface="Arial" panose="020B0604020202020204" pitchFamily="34" charset="0"/>
              <a:buChar char="•"/>
            </a:pPr>
            <a:r>
              <a:rPr lang="cs-CZ" dirty="0"/>
              <a:t>Předpokládaná životnost </a:t>
            </a:r>
            <a:r>
              <a:rPr lang="en-GB" dirty="0"/>
              <a:t>20 </a:t>
            </a:r>
            <a:r>
              <a:rPr lang="cs-CZ" dirty="0"/>
              <a:t>let +</a:t>
            </a:r>
            <a:endParaRPr lang="en-GB" dirty="0"/>
          </a:p>
          <a:p>
            <a:pPr marL="285744" indent="-285744">
              <a:buFont typeface="Arial" panose="020B0604020202020204" pitchFamily="34" charset="0"/>
              <a:buChar char="•"/>
            </a:pPr>
            <a:r>
              <a:rPr lang="cs-CZ" dirty="0"/>
              <a:t>Redukována údržba</a:t>
            </a:r>
            <a:endParaRPr lang="en-GB" dirty="0"/>
          </a:p>
          <a:p>
            <a:pPr marL="285744" indent="-285744">
              <a:buFont typeface="Arial" panose="020B0604020202020204" pitchFamily="34" charset="0"/>
              <a:buChar char="•"/>
            </a:pPr>
            <a:r>
              <a:rPr lang="cs-CZ" dirty="0"/>
              <a:t>Nižší riziko opaření</a:t>
            </a:r>
            <a:endParaRPr lang="en-GB" dirty="0"/>
          </a:p>
        </p:txBody>
      </p:sp>
      <p:pic>
        <p:nvPicPr>
          <p:cNvPr id="8" name="Picture 7">
            <a:extLst>
              <a:ext uri="{FF2B5EF4-FFF2-40B4-BE49-F238E27FC236}">
                <a16:creationId xmlns:a16="http://schemas.microsoft.com/office/drawing/2014/main" id="{DEFE55C6-B1BD-4004-9DE3-FCF593A49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2164" y="1278109"/>
            <a:ext cx="3736261" cy="5247877"/>
          </a:xfrm>
          <a:prstGeom prst="rect">
            <a:avLst/>
          </a:prstGeom>
        </p:spPr>
      </p:pic>
      <p:pic>
        <p:nvPicPr>
          <p:cNvPr id="6" name="Picture 5" descr="A picture containing clipart&#10;&#10;Description automatically generated">
            <a:extLst>
              <a:ext uri="{FF2B5EF4-FFF2-40B4-BE49-F238E27FC236}">
                <a16:creationId xmlns:a16="http://schemas.microsoft.com/office/drawing/2014/main" id="{1E577E4E-24C4-47E9-B64F-221212DB37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2724" y="129861"/>
            <a:ext cx="2027612" cy="611061"/>
          </a:xfrm>
          <a:prstGeom prst="rect">
            <a:avLst/>
          </a:prstGeom>
        </p:spPr>
      </p:pic>
    </p:spTree>
    <p:extLst>
      <p:ext uri="{BB962C8B-B14F-4D97-AF65-F5344CB8AC3E}">
        <p14:creationId xmlns:p14="http://schemas.microsoft.com/office/powerpoint/2010/main" val="222816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22352" y="942151"/>
            <a:ext cx="2647487" cy="534762"/>
          </a:xfrm>
          <a:prstGeom prst="rect">
            <a:avLst/>
          </a:prstGeom>
        </p:spPr>
        <p:txBody>
          <a:bodyPr vert="horz" lIns="68580" tIns="34290" rIns="68580" bIns="34290" rtlCol="0" anchor="ctr">
            <a:normAutofit fontScale="97500"/>
          </a:bodyPr>
          <a:lstStyle>
            <a:lvl1pPr defTabSz="914400">
              <a:lnSpc>
                <a:spcPct val="90000"/>
              </a:lnSpc>
              <a:spcBef>
                <a:spcPct val="0"/>
              </a:spcBef>
              <a:buNone/>
              <a:defRPr sz="4400">
                <a:ea typeface="+mj-ea"/>
                <a:cs typeface="+mj-cs"/>
              </a:defRPr>
            </a:lvl1pPr>
          </a:lstStyle>
          <a:p>
            <a:endParaRPr lang="en-GB" sz="3300" dirty="0"/>
          </a:p>
        </p:txBody>
      </p:sp>
      <p:sp>
        <p:nvSpPr>
          <p:cNvPr id="14" name="TextBox 13"/>
          <p:cNvSpPr txBox="1"/>
          <p:nvPr/>
        </p:nvSpPr>
        <p:spPr>
          <a:xfrm>
            <a:off x="1611609" y="244291"/>
            <a:ext cx="6106287" cy="530915"/>
          </a:xfrm>
          <a:prstGeom prst="rect">
            <a:avLst/>
          </a:prstGeom>
        </p:spPr>
        <p:txBody>
          <a:bodyPr>
            <a:normAutofit fontScale="97500"/>
          </a:bodyPr>
          <a:lstStyle>
            <a:defPPr>
              <a:defRPr lang="en-US"/>
            </a:defPPr>
            <a:lvl1pPr>
              <a:lnSpc>
                <a:spcPct val="90000"/>
              </a:lnSpc>
              <a:spcBef>
                <a:spcPct val="0"/>
              </a:spcBef>
              <a:buNone/>
              <a:defRPr sz="4000">
                <a:latin typeface="+mj-lt"/>
                <a:ea typeface="+mj-ea"/>
                <a:cs typeface="+mj-cs"/>
              </a:defRPr>
            </a:lvl1pPr>
          </a:lstStyle>
          <a:p>
            <a:r>
              <a:rPr lang="cs-CZ" sz="3000" dirty="0"/>
              <a:t>Ústřední topení </a:t>
            </a:r>
            <a:r>
              <a:rPr lang="en-GB" sz="3000" dirty="0"/>
              <a:t>– </a:t>
            </a:r>
            <a:r>
              <a:rPr lang="cs-CZ" sz="3000" dirty="0"/>
              <a:t>přínosy pro síť</a:t>
            </a:r>
            <a:endParaRPr lang="en-GB" sz="3000" dirty="0"/>
          </a:p>
        </p:txBody>
      </p:sp>
      <p:sp>
        <p:nvSpPr>
          <p:cNvPr id="9" name="TextBox 8">
            <a:extLst>
              <a:ext uri="{FF2B5EF4-FFF2-40B4-BE49-F238E27FC236}">
                <a16:creationId xmlns:a16="http://schemas.microsoft.com/office/drawing/2014/main" id="{950C91D5-C6BF-46B2-B26F-F6C731F833EB}"/>
              </a:ext>
            </a:extLst>
          </p:cNvPr>
          <p:cNvSpPr txBox="1"/>
          <p:nvPr/>
        </p:nvSpPr>
        <p:spPr>
          <a:xfrm>
            <a:off x="4432695" y="1209533"/>
            <a:ext cx="6106287" cy="5355312"/>
          </a:xfrm>
          <a:prstGeom prst="rect">
            <a:avLst/>
          </a:prstGeom>
          <a:noFill/>
        </p:spPr>
        <p:txBody>
          <a:bodyPr wrap="square" rtlCol="0">
            <a:spAutoFit/>
          </a:bodyPr>
          <a:lstStyle/>
          <a:p>
            <a:r>
              <a:rPr lang="cs-CZ" b="1" u="sng" dirty="0"/>
              <a:t>Přínosy zapojení do sítě ústředního topení</a:t>
            </a:r>
            <a:endParaRPr lang="en-GB" b="1" u="sng" dirty="0"/>
          </a:p>
          <a:p>
            <a:pPr marL="285750" indent="-285750">
              <a:buFont typeface="Arial" panose="020B0604020202020204" pitchFamily="34" charset="0"/>
              <a:buChar char="•"/>
            </a:pPr>
            <a:r>
              <a:rPr lang="en-GB" dirty="0" err="1"/>
              <a:t>Distribu</a:t>
            </a:r>
            <a:r>
              <a:rPr lang="cs-CZ" dirty="0" err="1"/>
              <a:t>ovaná</a:t>
            </a:r>
            <a:r>
              <a:rPr lang="cs-CZ" dirty="0"/>
              <a:t> uložiště snižují špičky zátěže</a:t>
            </a:r>
            <a:endParaRPr lang="en-GB" dirty="0"/>
          </a:p>
          <a:p>
            <a:pPr marL="285750" indent="-285750">
              <a:buFont typeface="Arial" panose="020B0604020202020204" pitchFamily="34" charset="0"/>
              <a:buChar char="•"/>
            </a:pPr>
            <a:r>
              <a:rPr lang="en-GB" dirty="0" err="1"/>
              <a:t>Distribu</a:t>
            </a:r>
            <a:r>
              <a:rPr lang="cs-CZ" dirty="0" err="1"/>
              <a:t>ovaná</a:t>
            </a:r>
            <a:r>
              <a:rPr lang="cs-CZ" dirty="0"/>
              <a:t> uložiště snižují objem čerpaných médií</a:t>
            </a:r>
            <a:endParaRPr lang="en-GB" dirty="0"/>
          </a:p>
          <a:p>
            <a:pPr marL="285750" indent="-285750">
              <a:buFont typeface="Arial" panose="020B0604020202020204" pitchFamily="34" charset="0"/>
              <a:buChar char="•"/>
            </a:pPr>
            <a:r>
              <a:rPr lang="cs-CZ" dirty="0"/>
              <a:t>Vylepšení rozložení provozu zdroj tepla – </a:t>
            </a:r>
            <a:r>
              <a:rPr lang="cs-CZ" dirty="0" err="1"/>
              <a:t>planových</a:t>
            </a:r>
            <a:r>
              <a:rPr lang="cs-CZ" dirty="0"/>
              <a:t> kogenerací nebo TČ </a:t>
            </a:r>
          </a:p>
          <a:p>
            <a:pPr marL="285750" indent="-285750">
              <a:buFont typeface="Arial" panose="020B0604020202020204" pitchFamily="34" charset="0"/>
              <a:buChar char="•"/>
            </a:pPr>
            <a:r>
              <a:rPr lang="cs-CZ" dirty="0"/>
              <a:t>Snížení kapitálových nákladů omezením zátěžových špiček a díky možnosti použití potrubí menších průměrů</a:t>
            </a:r>
            <a:endParaRPr lang="en-GB" dirty="0"/>
          </a:p>
          <a:p>
            <a:pPr marL="285750" indent="-285750">
              <a:buFont typeface="Arial" panose="020B0604020202020204" pitchFamily="34" charset="0"/>
              <a:buChar char="•"/>
            </a:pPr>
            <a:r>
              <a:rPr lang="cs-CZ" dirty="0"/>
              <a:t>Snížení nákladů na provoz a údržbu snížením opotřebení čerpadel</a:t>
            </a:r>
            <a:endParaRPr lang="en-GB" dirty="0"/>
          </a:p>
          <a:p>
            <a:pPr marL="285750" indent="-285750">
              <a:buFont typeface="Arial" panose="020B0604020202020204" pitchFamily="34" charset="0"/>
              <a:buChar char="•"/>
            </a:pPr>
            <a:r>
              <a:rPr lang="cs-CZ" dirty="0"/>
              <a:t>Odstranění předávacích rozvodů/výměníků – baterie tvoří předávací jednotku</a:t>
            </a:r>
            <a:endParaRPr lang="en-GB" dirty="0"/>
          </a:p>
          <a:p>
            <a:pPr marL="285750" indent="-285750">
              <a:buFont typeface="Arial" panose="020B0604020202020204" pitchFamily="34" charset="0"/>
              <a:buChar char="•"/>
            </a:pPr>
            <a:r>
              <a:rPr lang="en-GB" dirty="0" err="1"/>
              <a:t>Elimina</a:t>
            </a:r>
            <a:r>
              <a:rPr lang="cs-CZ" dirty="0" err="1"/>
              <a:t>ce</a:t>
            </a:r>
            <a:r>
              <a:rPr lang="cs-CZ" dirty="0"/>
              <a:t> L</a:t>
            </a:r>
            <a:r>
              <a:rPr lang="en-GB" dirty="0" err="1"/>
              <a:t>egion</a:t>
            </a:r>
            <a:r>
              <a:rPr lang="cs-CZ" dirty="0" err="1"/>
              <a:t>elly</a:t>
            </a:r>
            <a:r>
              <a:rPr lang="cs-CZ" dirty="0"/>
              <a:t> díky provozní teplotě </a:t>
            </a:r>
            <a:r>
              <a:rPr lang="en-GB" dirty="0"/>
              <a:t>60</a:t>
            </a:r>
            <a:r>
              <a:rPr lang="en-GB" baseline="30000" dirty="0"/>
              <a:t>o</a:t>
            </a:r>
            <a:r>
              <a:rPr lang="en-GB" dirty="0"/>
              <a:t>C a</a:t>
            </a:r>
            <a:r>
              <a:rPr lang="cs-CZ" dirty="0"/>
              <a:t> minimálnímu objemu vody</a:t>
            </a:r>
            <a:endParaRPr lang="en-GB" dirty="0"/>
          </a:p>
          <a:p>
            <a:pPr marL="285750" indent="-285750">
              <a:buFont typeface="Arial" panose="020B0604020202020204" pitchFamily="34" charset="0"/>
              <a:buChar char="•"/>
            </a:pPr>
            <a:r>
              <a:rPr lang="cs-CZ" dirty="0"/>
              <a:t>Tlak vody pro sprchování bez potřeby složitých systémů regulace tlaku</a:t>
            </a:r>
            <a:endParaRPr lang="en-GB" dirty="0"/>
          </a:p>
          <a:p>
            <a:pPr marL="285750" indent="-285750">
              <a:buFont typeface="Arial" panose="020B0604020202020204" pitchFamily="34" charset="0"/>
              <a:buChar char="•"/>
            </a:pPr>
            <a:r>
              <a:rPr lang="cs-CZ" dirty="0"/>
              <a:t>Malé rozměry pro snadné umístění do moderních bytů</a:t>
            </a:r>
            <a:endParaRPr lang="en-GB" dirty="0"/>
          </a:p>
          <a:p>
            <a:pPr marL="285750" indent="-285750">
              <a:buFont typeface="Arial" panose="020B0604020202020204" pitchFamily="34" charset="0"/>
              <a:buChar char="•"/>
            </a:pPr>
            <a:r>
              <a:rPr lang="cs-CZ" dirty="0"/>
              <a:t>Rychlá instalace a jednoduchá manipulace</a:t>
            </a:r>
            <a:endParaRPr lang="en-GB" dirty="0"/>
          </a:p>
          <a:p>
            <a:pPr marL="285750" indent="-285750">
              <a:buFont typeface="Arial" panose="020B0604020202020204" pitchFamily="34" charset="0"/>
              <a:buChar char="•"/>
            </a:pPr>
            <a:r>
              <a:rPr lang="cs-CZ" dirty="0"/>
              <a:t>Lze napájet z el. rozvodů pro poskytnutí služeb dálkového řízení poptávky (</a:t>
            </a:r>
            <a:r>
              <a:rPr lang="en-GB" dirty="0"/>
              <a:t>Demand Side Response </a:t>
            </a:r>
            <a:r>
              <a:rPr lang="cs-CZ" dirty="0"/>
              <a:t>) – tepla jako služby</a:t>
            </a:r>
            <a:endParaRPr lang="en-GB" b="1" u="sng" dirty="0"/>
          </a:p>
        </p:txBody>
      </p:sp>
      <p:pic>
        <p:nvPicPr>
          <p:cNvPr id="3" name="Picture 2">
            <a:extLst>
              <a:ext uri="{FF2B5EF4-FFF2-40B4-BE49-F238E27FC236}">
                <a16:creationId xmlns:a16="http://schemas.microsoft.com/office/drawing/2014/main" id="{F0D0439D-5924-48FE-BD6F-ACA47FF3BAE4}"/>
              </a:ext>
            </a:extLst>
          </p:cNvPr>
          <p:cNvPicPr>
            <a:picLocks noChangeAspect="1"/>
          </p:cNvPicPr>
          <p:nvPr/>
        </p:nvPicPr>
        <p:blipFill>
          <a:blip r:embed="rId2"/>
          <a:stretch>
            <a:fillRect/>
          </a:stretch>
        </p:blipFill>
        <p:spPr>
          <a:xfrm>
            <a:off x="372507" y="1138884"/>
            <a:ext cx="3762008" cy="5094574"/>
          </a:xfrm>
          <a:prstGeom prst="rect">
            <a:avLst/>
          </a:prstGeom>
        </p:spPr>
      </p:pic>
      <p:sp>
        <p:nvSpPr>
          <p:cNvPr id="4" name="TextBox 3">
            <a:extLst>
              <a:ext uri="{FF2B5EF4-FFF2-40B4-BE49-F238E27FC236}">
                <a16:creationId xmlns:a16="http://schemas.microsoft.com/office/drawing/2014/main" id="{EED48406-7D36-4F28-9172-D9A8D719D5C1}"/>
              </a:ext>
            </a:extLst>
          </p:cNvPr>
          <p:cNvSpPr txBox="1"/>
          <p:nvPr/>
        </p:nvSpPr>
        <p:spPr>
          <a:xfrm>
            <a:off x="455963" y="6233458"/>
            <a:ext cx="3595096" cy="461665"/>
          </a:xfrm>
          <a:prstGeom prst="rect">
            <a:avLst/>
          </a:prstGeom>
          <a:noFill/>
        </p:spPr>
        <p:txBody>
          <a:bodyPr wrap="square" rtlCol="0">
            <a:spAutoFit/>
          </a:bodyPr>
          <a:lstStyle/>
          <a:p>
            <a:r>
              <a:rPr lang="cs-CZ" sz="1200" dirty="0"/>
              <a:t>Snížení k</a:t>
            </a:r>
            <a:r>
              <a:rPr lang="en-GB" sz="1200" dirty="0" err="1"/>
              <a:t>apit</a:t>
            </a:r>
            <a:r>
              <a:rPr lang="cs-CZ" sz="1200" dirty="0"/>
              <a:t>á</a:t>
            </a:r>
            <a:r>
              <a:rPr lang="en-GB" sz="1200" dirty="0"/>
              <a:t>l</a:t>
            </a:r>
            <a:r>
              <a:rPr lang="cs-CZ" sz="1200" dirty="0" err="1"/>
              <a:t>ových</a:t>
            </a:r>
            <a:r>
              <a:rPr lang="cs-CZ" sz="1200" dirty="0"/>
              <a:t> nákladů infrastruktury ústředního </a:t>
            </a:r>
            <a:r>
              <a:rPr lang="en-GB" sz="1200" dirty="0"/>
              <a:t> </a:t>
            </a:r>
            <a:r>
              <a:rPr lang="cs-CZ" sz="1200" dirty="0"/>
              <a:t>topení</a:t>
            </a:r>
            <a:r>
              <a:rPr lang="en-GB" sz="1200" dirty="0"/>
              <a:t>, AECOM &amp; ETI 2017 </a:t>
            </a:r>
          </a:p>
        </p:txBody>
      </p:sp>
      <p:pic>
        <p:nvPicPr>
          <p:cNvPr id="7" name="Picture 6" descr="A picture containing clipart&#10;&#10;Description automatically generated">
            <a:extLst>
              <a:ext uri="{FF2B5EF4-FFF2-40B4-BE49-F238E27FC236}">
                <a16:creationId xmlns:a16="http://schemas.microsoft.com/office/drawing/2014/main" id="{D4237734-7093-41BD-A7F7-F4E0AAF6D4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2724" y="129861"/>
            <a:ext cx="2027612" cy="611061"/>
          </a:xfrm>
          <a:prstGeom prst="rect">
            <a:avLst/>
          </a:prstGeom>
        </p:spPr>
      </p:pic>
    </p:spTree>
    <p:extLst>
      <p:ext uri="{BB962C8B-B14F-4D97-AF65-F5344CB8AC3E}">
        <p14:creationId xmlns:p14="http://schemas.microsoft.com/office/powerpoint/2010/main" val="6333125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22352" y="942151"/>
            <a:ext cx="2647487" cy="534762"/>
          </a:xfrm>
          <a:prstGeom prst="rect">
            <a:avLst/>
          </a:prstGeom>
        </p:spPr>
        <p:txBody>
          <a:bodyPr vert="horz" lIns="68580" tIns="34290" rIns="68580" bIns="34290" rtlCol="0" anchor="ctr">
            <a:normAutofit fontScale="97500"/>
          </a:bodyPr>
          <a:lstStyle>
            <a:lvl1pPr defTabSz="914400">
              <a:lnSpc>
                <a:spcPct val="90000"/>
              </a:lnSpc>
              <a:spcBef>
                <a:spcPct val="0"/>
              </a:spcBef>
              <a:buNone/>
              <a:defRPr sz="4400">
                <a:ea typeface="+mj-ea"/>
                <a:cs typeface="+mj-cs"/>
              </a:defRPr>
            </a:lvl1pPr>
          </a:lstStyle>
          <a:p>
            <a:endParaRPr lang="en-GB" sz="3300" dirty="0"/>
          </a:p>
        </p:txBody>
      </p:sp>
      <p:sp>
        <p:nvSpPr>
          <p:cNvPr id="14" name="TextBox 13"/>
          <p:cNvSpPr txBox="1"/>
          <p:nvPr/>
        </p:nvSpPr>
        <p:spPr>
          <a:xfrm>
            <a:off x="1611609" y="244291"/>
            <a:ext cx="6106287" cy="530915"/>
          </a:xfrm>
          <a:prstGeom prst="rect">
            <a:avLst/>
          </a:prstGeom>
        </p:spPr>
        <p:txBody>
          <a:bodyPr>
            <a:normAutofit fontScale="97500"/>
          </a:bodyPr>
          <a:lstStyle>
            <a:defPPr>
              <a:defRPr lang="en-US"/>
            </a:defPPr>
            <a:lvl1pPr>
              <a:lnSpc>
                <a:spcPct val="90000"/>
              </a:lnSpc>
              <a:spcBef>
                <a:spcPct val="0"/>
              </a:spcBef>
              <a:buNone/>
              <a:defRPr sz="4000">
                <a:latin typeface="+mj-lt"/>
                <a:ea typeface="+mj-ea"/>
                <a:cs typeface="+mj-cs"/>
              </a:defRPr>
            </a:lvl1pPr>
          </a:lstStyle>
          <a:p>
            <a:r>
              <a:rPr lang="cs-CZ" sz="3000" dirty="0"/>
              <a:t>Teplo jako služba</a:t>
            </a:r>
            <a:endParaRPr lang="en-GB" sz="3000" dirty="0"/>
          </a:p>
        </p:txBody>
      </p:sp>
      <p:cxnSp>
        <p:nvCxnSpPr>
          <p:cNvPr id="38" name="Elbow Connector 37"/>
          <p:cNvCxnSpPr>
            <a:cxnSpLocks/>
            <a:stCxn id="35" idx="0"/>
            <a:endCxn id="43" idx="2"/>
          </p:cNvCxnSpPr>
          <p:nvPr/>
        </p:nvCxnSpPr>
        <p:spPr>
          <a:xfrm rot="16200000" flipV="1">
            <a:off x="2705845" y="2399489"/>
            <a:ext cx="198812" cy="144740"/>
          </a:xfrm>
          <a:prstGeom prst="bentConnector3">
            <a:avLst>
              <a:gd name="adj1" fmla="val 50000"/>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638022" y="4293663"/>
            <a:ext cx="886466" cy="461665"/>
          </a:xfrm>
          <a:prstGeom prst="rect">
            <a:avLst/>
          </a:prstGeom>
          <a:noFill/>
        </p:spPr>
        <p:txBody>
          <a:bodyPr wrap="square" rtlCol="0">
            <a:spAutoFit/>
          </a:bodyPr>
          <a:lstStyle/>
          <a:p>
            <a:r>
              <a:rPr lang="cs-CZ" sz="1200" b="1" dirty="0">
                <a:latin typeface="+mj-lt"/>
              </a:rPr>
              <a:t>Světla </a:t>
            </a:r>
            <a:r>
              <a:rPr lang="en-GB" sz="1200" b="1" dirty="0">
                <a:latin typeface="+mj-lt"/>
              </a:rPr>
              <a:t> &amp; </a:t>
            </a:r>
            <a:r>
              <a:rPr lang="cs-CZ" sz="1200" b="1" dirty="0">
                <a:latin typeface="+mj-lt"/>
              </a:rPr>
              <a:t>Spotřebiče</a:t>
            </a:r>
            <a:endParaRPr lang="en-GB" sz="1200" b="1" dirty="0">
              <a:latin typeface="+mj-lt"/>
            </a:endParaRPr>
          </a:p>
        </p:txBody>
      </p:sp>
      <p:sp>
        <p:nvSpPr>
          <p:cNvPr id="53" name="TextBox 52"/>
          <p:cNvSpPr txBox="1"/>
          <p:nvPr/>
        </p:nvSpPr>
        <p:spPr>
          <a:xfrm>
            <a:off x="3425177" y="3133396"/>
            <a:ext cx="1495562" cy="461665"/>
          </a:xfrm>
          <a:prstGeom prst="rect">
            <a:avLst/>
          </a:prstGeom>
          <a:solidFill>
            <a:schemeClr val="bg1"/>
          </a:solidFill>
          <a:effectLst>
            <a:softEdge rad="50800"/>
          </a:effectLst>
        </p:spPr>
        <p:txBody>
          <a:bodyPr wrap="square" rtlCol="0">
            <a:spAutoFit/>
          </a:bodyPr>
          <a:lstStyle/>
          <a:p>
            <a:r>
              <a:rPr lang="cs-CZ" sz="1200" dirty="0">
                <a:latin typeface="+mj-lt"/>
              </a:rPr>
              <a:t>Nadvýroby z FV je uložena jako teplo</a:t>
            </a:r>
            <a:endParaRPr lang="en-GB" sz="1200" dirty="0">
              <a:latin typeface="+mj-lt"/>
            </a:endParaRPr>
          </a:p>
        </p:txBody>
      </p:sp>
      <p:cxnSp>
        <p:nvCxnSpPr>
          <p:cNvPr id="55" name="Straight Connector 54"/>
          <p:cNvCxnSpPr/>
          <p:nvPr/>
        </p:nvCxnSpPr>
        <p:spPr>
          <a:xfrm>
            <a:off x="5142630" y="3266760"/>
            <a:ext cx="434318" cy="99508"/>
          </a:xfrm>
          <a:prstGeom prst="line">
            <a:avLst/>
          </a:prstGeom>
          <a:ln w="25400">
            <a:tailEnd type="ova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5625290" y="1313317"/>
            <a:ext cx="1047361" cy="1047361"/>
          </a:xfrm>
          <a:prstGeom prst="rect">
            <a:avLst/>
          </a:prstGeom>
        </p:spPr>
      </p:pic>
      <p:sp>
        <p:nvSpPr>
          <p:cNvPr id="32" name="Rectangle 31"/>
          <p:cNvSpPr/>
          <p:nvPr/>
        </p:nvSpPr>
        <p:spPr>
          <a:xfrm flipH="1">
            <a:off x="3600341" y="2571266"/>
            <a:ext cx="962331" cy="390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DC/AC inverter</a:t>
            </a:r>
          </a:p>
        </p:txBody>
      </p:sp>
      <p:cxnSp>
        <p:nvCxnSpPr>
          <p:cNvPr id="33" name="Elbow Connector 32"/>
          <p:cNvCxnSpPr>
            <a:cxnSpLocks/>
            <a:stCxn id="32" idx="1"/>
            <a:endCxn id="49" idx="2"/>
          </p:cNvCxnSpPr>
          <p:nvPr/>
        </p:nvCxnSpPr>
        <p:spPr>
          <a:xfrm flipV="1">
            <a:off x="4562671" y="2418940"/>
            <a:ext cx="269802" cy="347588"/>
          </a:xfrm>
          <a:prstGeom prst="bentConnector2">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flipH="1">
            <a:off x="2396455" y="2571266"/>
            <a:ext cx="962332" cy="390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Consumer unit</a:t>
            </a:r>
          </a:p>
        </p:txBody>
      </p:sp>
      <p:cxnSp>
        <p:nvCxnSpPr>
          <p:cNvPr id="36" name="Straight Connector 35"/>
          <p:cNvCxnSpPr>
            <a:cxnSpLocks/>
            <a:stCxn id="35" idx="1"/>
            <a:endCxn id="32" idx="3"/>
          </p:cNvCxnSpPr>
          <p:nvPr/>
        </p:nvCxnSpPr>
        <p:spPr>
          <a:xfrm>
            <a:off x="3358788" y="2766528"/>
            <a:ext cx="241553" cy="0"/>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7" name="Elbow Connector 36"/>
          <p:cNvCxnSpPr>
            <a:cxnSpLocks/>
            <a:stCxn id="35" idx="2"/>
          </p:cNvCxnSpPr>
          <p:nvPr/>
        </p:nvCxnSpPr>
        <p:spPr>
          <a:xfrm rot="16200000" flipH="1">
            <a:off x="2751110" y="3088301"/>
            <a:ext cx="781416" cy="528394"/>
          </a:xfrm>
          <a:prstGeom prst="bentConnector3">
            <a:avLst>
              <a:gd name="adj1" fmla="val 37117"/>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41" name="Elbow Connector 40"/>
          <p:cNvCxnSpPr>
            <a:endCxn id="42" idx="0"/>
          </p:cNvCxnSpPr>
          <p:nvPr/>
        </p:nvCxnSpPr>
        <p:spPr>
          <a:xfrm rot="5400000">
            <a:off x="2231238" y="3039456"/>
            <a:ext cx="586500" cy="454611"/>
          </a:xfrm>
          <a:prstGeom prst="bentConnector3">
            <a:avLst>
              <a:gd name="adj1" fmla="val 50000"/>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pic>
        <p:nvPicPr>
          <p:cNvPr id="42" name="Picture 4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2131847" y="3560011"/>
            <a:ext cx="330672" cy="682333"/>
          </a:xfrm>
          <a:prstGeom prst="rect">
            <a:avLst/>
          </a:prstGeom>
        </p:spPr>
      </p:pic>
      <p:pic>
        <p:nvPicPr>
          <p:cNvPr id="43" name="Picture 4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2019767" y="1497697"/>
            <a:ext cx="1426231" cy="874756"/>
          </a:xfrm>
          <a:prstGeom prst="rect">
            <a:avLst/>
          </a:prstGeom>
        </p:spPr>
      </p:pic>
      <p:sp>
        <p:nvSpPr>
          <p:cNvPr id="44" name="TextBox 43"/>
          <p:cNvSpPr txBox="1"/>
          <p:nvPr/>
        </p:nvSpPr>
        <p:spPr>
          <a:xfrm flipH="1">
            <a:off x="1524000" y="5585494"/>
            <a:ext cx="1658915" cy="300082"/>
          </a:xfrm>
          <a:prstGeom prst="rect">
            <a:avLst/>
          </a:prstGeom>
          <a:noFill/>
        </p:spPr>
        <p:txBody>
          <a:bodyPr wrap="square" rtlCol="0">
            <a:spAutoFit/>
          </a:bodyPr>
          <a:lstStyle/>
          <a:p>
            <a:r>
              <a:rPr lang="cs-CZ" sz="1350" b="1" dirty="0">
                <a:latin typeface="+mj-lt"/>
              </a:rPr>
              <a:t>Přívod studené vody</a:t>
            </a:r>
            <a:endParaRPr lang="en-GB" sz="1350" b="1" dirty="0">
              <a:latin typeface="+mj-lt"/>
            </a:endParaRPr>
          </a:p>
        </p:txBody>
      </p:sp>
      <p:cxnSp>
        <p:nvCxnSpPr>
          <p:cNvPr id="46" name="Elbow Connector 45"/>
          <p:cNvCxnSpPr>
            <a:cxnSpLocks/>
          </p:cNvCxnSpPr>
          <p:nvPr/>
        </p:nvCxnSpPr>
        <p:spPr>
          <a:xfrm flipV="1">
            <a:off x="1805035" y="4828843"/>
            <a:ext cx="1021083" cy="776702"/>
          </a:xfrm>
          <a:prstGeom prst="bentConnector3">
            <a:avLst>
              <a:gd name="adj1" fmla="val 50000"/>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9" name="Picture 24" descr="traditional-solar-panels.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45595" y="1497698"/>
            <a:ext cx="1373756" cy="921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 name="Picture 5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079578" y="4469474"/>
            <a:ext cx="1184812" cy="1125295"/>
          </a:xfrm>
          <a:prstGeom prst="rect">
            <a:avLst/>
          </a:prstGeom>
        </p:spPr>
      </p:pic>
      <p:cxnSp>
        <p:nvCxnSpPr>
          <p:cNvPr id="16" name="Straight Arrow Connector 15"/>
          <p:cNvCxnSpPr>
            <a:cxnSpLocks/>
          </p:cNvCxnSpPr>
          <p:nvPr/>
        </p:nvCxnSpPr>
        <p:spPr>
          <a:xfrm>
            <a:off x="4145595" y="4815473"/>
            <a:ext cx="191328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6" name="Rectangle 60"/>
          <p:cNvSpPr>
            <a:spLocks noChangeArrowheads="1"/>
          </p:cNvSpPr>
          <p:nvPr/>
        </p:nvSpPr>
        <p:spPr bwMode="auto">
          <a:xfrm flipH="1">
            <a:off x="518353" y="6128419"/>
            <a:ext cx="3551659" cy="623231"/>
          </a:xfrm>
          <a:prstGeom prst="rect">
            <a:avLst/>
          </a:prstGeom>
          <a:solidFill>
            <a:schemeClr val="bg1"/>
          </a:solidFill>
          <a:ln>
            <a:noFill/>
          </a:ln>
          <a:effectLst>
            <a:softEdge rad="63500"/>
          </a:effectLst>
        </p:spPr>
        <p:txBody>
          <a:bodyPr wrap="square" lIns="68564" tIns="34282" rIns="68564" bIns="34282">
            <a:spAutoFit/>
          </a:bodyPr>
          <a:lstStyle>
            <a:lvl1pPr>
              <a:spcBef>
                <a:spcPct val="20000"/>
              </a:spcBef>
              <a:buChar char="•"/>
              <a:defRPr sz="2000" b="1">
                <a:solidFill>
                  <a:schemeClr val="tx1"/>
                </a:solidFill>
                <a:latin typeface="Verdana" panose="020B0604030504040204" pitchFamily="34" charset="0"/>
                <a:ea typeface="MS PGothic" panose="020B0600070205080204" pitchFamily="34" charset="-128"/>
              </a:defRPr>
            </a:lvl1pPr>
            <a:lvl2pPr marL="742950" indent="-285750">
              <a:spcBef>
                <a:spcPct val="20000"/>
              </a:spcBef>
              <a:defRPr sz="2000">
                <a:solidFill>
                  <a:schemeClr val="tx1"/>
                </a:solidFill>
                <a:latin typeface="Verdana" panose="020B0604030504040204" pitchFamily="34" charset="0"/>
                <a:ea typeface="MS PGothic"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MS PGothic"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MS PGothic" panose="020B0600070205080204" pitchFamily="34" charset="-128"/>
              </a:defRPr>
            </a:lvl9pPr>
          </a:lstStyle>
          <a:p>
            <a:pPr>
              <a:spcBef>
                <a:spcPct val="0"/>
              </a:spcBef>
              <a:buFontTx/>
              <a:buNone/>
            </a:pPr>
            <a:r>
              <a:rPr lang="en-US" altLang="en-US" sz="1200" b="0" dirty="0" err="1">
                <a:solidFill>
                  <a:srgbClr val="000000"/>
                </a:solidFill>
                <a:latin typeface="+mj-lt"/>
              </a:rPr>
              <a:t>Při</a:t>
            </a:r>
            <a:r>
              <a:rPr lang="en-US" altLang="en-US" sz="1200" b="0" dirty="0">
                <a:solidFill>
                  <a:srgbClr val="000000"/>
                </a:solidFill>
                <a:latin typeface="+mj-lt"/>
              </a:rPr>
              <a:t> </a:t>
            </a:r>
            <a:r>
              <a:rPr lang="en-US" altLang="en-US" sz="1200" b="0" dirty="0" err="1">
                <a:solidFill>
                  <a:srgbClr val="000000"/>
                </a:solidFill>
                <a:latin typeface="+mj-lt"/>
              </a:rPr>
              <a:t>poklesu</a:t>
            </a:r>
            <a:r>
              <a:rPr lang="en-US" altLang="en-US" sz="1200" b="0" dirty="0">
                <a:solidFill>
                  <a:srgbClr val="000000"/>
                </a:solidFill>
                <a:latin typeface="+mj-lt"/>
              </a:rPr>
              <a:t> </a:t>
            </a:r>
            <a:r>
              <a:rPr lang="en-US" altLang="en-US" sz="1200" b="0" dirty="0" err="1">
                <a:solidFill>
                  <a:srgbClr val="000000"/>
                </a:solidFill>
                <a:latin typeface="+mj-lt"/>
              </a:rPr>
              <a:t>teplot</a:t>
            </a:r>
            <a:r>
              <a:rPr lang="en-US" altLang="en-US" sz="1200" b="0" dirty="0">
                <a:solidFill>
                  <a:srgbClr val="000000"/>
                </a:solidFill>
                <a:latin typeface="+mj-lt"/>
              </a:rPr>
              <a:t> </a:t>
            </a:r>
            <a:r>
              <a:rPr lang="en-US" altLang="en-US" sz="1200" b="0" dirty="0" err="1">
                <a:solidFill>
                  <a:srgbClr val="000000"/>
                </a:solidFill>
                <a:latin typeface="+mj-lt"/>
              </a:rPr>
              <a:t>vody</a:t>
            </a:r>
            <a:r>
              <a:rPr lang="en-US" altLang="en-US" sz="1200" b="0" dirty="0">
                <a:solidFill>
                  <a:srgbClr val="000000"/>
                </a:solidFill>
                <a:latin typeface="+mj-lt"/>
              </a:rPr>
              <a:t> z </a:t>
            </a:r>
            <a:r>
              <a:rPr lang="en-US" altLang="en-US" sz="1200" b="0" dirty="0" err="1">
                <a:solidFill>
                  <a:srgbClr val="000000"/>
                </a:solidFill>
                <a:latin typeface="+mj-lt"/>
              </a:rPr>
              <a:t>tepelné</a:t>
            </a:r>
            <a:r>
              <a:rPr lang="en-US" altLang="en-US" sz="1200" b="0" dirty="0">
                <a:solidFill>
                  <a:srgbClr val="000000"/>
                </a:solidFill>
                <a:latin typeface="+mj-lt"/>
              </a:rPr>
              <a:t> </a:t>
            </a:r>
            <a:r>
              <a:rPr lang="en-US" altLang="en-US" sz="1200" b="0" dirty="0" err="1">
                <a:solidFill>
                  <a:srgbClr val="000000"/>
                </a:solidFill>
                <a:latin typeface="+mj-lt"/>
              </a:rPr>
              <a:t>baterie</a:t>
            </a:r>
            <a:r>
              <a:rPr lang="en-US" altLang="en-US" sz="1200" b="0" dirty="0">
                <a:solidFill>
                  <a:srgbClr val="000000"/>
                </a:solidFill>
                <a:latin typeface="+mj-lt"/>
              </a:rPr>
              <a:t> pod </a:t>
            </a:r>
            <a:r>
              <a:rPr lang="en-US" altLang="en-US" sz="1200" b="0" dirty="0" err="1">
                <a:solidFill>
                  <a:srgbClr val="000000"/>
                </a:solidFill>
                <a:latin typeface="+mj-lt"/>
              </a:rPr>
              <a:t>zvolenou</a:t>
            </a:r>
            <a:r>
              <a:rPr lang="en-US" altLang="en-US" sz="1200" b="0" dirty="0">
                <a:solidFill>
                  <a:srgbClr val="000000"/>
                </a:solidFill>
                <a:latin typeface="+mj-lt"/>
              </a:rPr>
              <a:t> </a:t>
            </a:r>
            <a:r>
              <a:rPr lang="en-US" altLang="en-US" sz="1200" b="0" dirty="0" err="1">
                <a:solidFill>
                  <a:srgbClr val="000000"/>
                </a:solidFill>
                <a:latin typeface="+mj-lt"/>
              </a:rPr>
              <a:t>hodnotu</a:t>
            </a:r>
            <a:r>
              <a:rPr lang="en-US" altLang="en-US" sz="1200" b="0" dirty="0">
                <a:solidFill>
                  <a:srgbClr val="000000"/>
                </a:solidFill>
                <a:latin typeface="+mj-lt"/>
              </a:rPr>
              <a:t> </a:t>
            </a:r>
            <a:r>
              <a:rPr lang="en-US" altLang="en-US" sz="1200" b="0" dirty="0" err="1">
                <a:solidFill>
                  <a:srgbClr val="000000"/>
                </a:solidFill>
                <a:latin typeface="+mj-lt"/>
              </a:rPr>
              <a:t>užitkové</a:t>
            </a:r>
            <a:r>
              <a:rPr lang="en-US" altLang="en-US" sz="1200" b="0" dirty="0">
                <a:solidFill>
                  <a:srgbClr val="000000"/>
                </a:solidFill>
                <a:latin typeface="+mj-lt"/>
              </a:rPr>
              <a:t> </a:t>
            </a:r>
            <a:r>
              <a:rPr lang="en-US" altLang="en-US" sz="1200" b="0" dirty="0" err="1">
                <a:solidFill>
                  <a:srgbClr val="000000"/>
                </a:solidFill>
                <a:latin typeface="+mj-lt"/>
              </a:rPr>
              <a:t>vody</a:t>
            </a:r>
            <a:r>
              <a:rPr lang="en-US" altLang="en-US" sz="1200" b="0" dirty="0">
                <a:solidFill>
                  <a:srgbClr val="000000"/>
                </a:solidFill>
                <a:latin typeface="+mj-lt"/>
              </a:rPr>
              <a:t>, je </a:t>
            </a:r>
            <a:r>
              <a:rPr lang="en-US" altLang="en-US" sz="1200" b="0" dirty="0" err="1">
                <a:solidFill>
                  <a:srgbClr val="000000"/>
                </a:solidFill>
                <a:latin typeface="+mj-lt"/>
              </a:rPr>
              <a:t>tato</a:t>
            </a:r>
            <a:r>
              <a:rPr lang="en-US" altLang="en-US" sz="1200" b="0" dirty="0">
                <a:solidFill>
                  <a:srgbClr val="000000"/>
                </a:solidFill>
                <a:latin typeface="+mj-lt"/>
              </a:rPr>
              <a:t> </a:t>
            </a:r>
            <a:r>
              <a:rPr lang="en-US" altLang="en-US" sz="1200" b="0" dirty="0" err="1">
                <a:solidFill>
                  <a:srgbClr val="000000"/>
                </a:solidFill>
                <a:latin typeface="+mj-lt"/>
              </a:rPr>
              <a:t>přesměrována</a:t>
            </a:r>
            <a:r>
              <a:rPr lang="en-US" altLang="en-US" sz="1200" b="0" dirty="0">
                <a:solidFill>
                  <a:srgbClr val="000000"/>
                </a:solidFill>
                <a:latin typeface="+mj-lt"/>
              </a:rPr>
              <a:t> </a:t>
            </a:r>
            <a:r>
              <a:rPr lang="en-US" altLang="en-US" sz="1200" b="0" dirty="0" err="1">
                <a:solidFill>
                  <a:srgbClr val="000000"/>
                </a:solidFill>
                <a:latin typeface="+mj-lt"/>
              </a:rPr>
              <a:t>jako</a:t>
            </a:r>
            <a:r>
              <a:rPr lang="en-US" altLang="en-US" sz="1200" b="0" dirty="0">
                <a:solidFill>
                  <a:srgbClr val="000000"/>
                </a:solidFill>
                <a:latin typeface="+mj-lt"/>
              </a:rPr>
              <a:t> </a:t>
            </a:r>
            <a:r>
              <a:rPr lang="en-US" altLang="en-US" sz="1200" b="0" dirty="0" err="1">
                <a:solidFill>
                  <a:srgbClr val="000000"/>
                </a:solidFill>
                <a:latin typeface="+mj-lt"/>
              </a:rPr>
              <a:t>předehřátá</a:t>
            </a:r>
            <a:r>
              <a:rPr lang="en-US" altLang="en-US" sz="1200" b="0" dirty="0">
                <a:solidFill>
                  <a:srgbClr val="000000"/>
                </a:solidFill>
                <a:latin typeface="+mj-lt"/>
              </a:rPr>
              <a:t> do </a:t>
            </a:r>
            <a:r>
              <a:rPr lang="en-US" altLang="en-US" sz="1200" b="0" dirty="0" err="1">
                <a:solidFill>
                  <a:srgbClr val="000000"/>
                </a:solidFill>
                <a:latin typeface="+mj-lt"/>
              </a:rPr>
              <a:t>kotle</a:t>
            </a:r>
            <a:endParaRPr lang="en-US" altLang="en-US" sz="1200" b="0" dirty="0">
              <a:solidFill>
                <a:srgbClr val="000000"/>
              </a:solidFill>
              <a:latin typeface="+mj-lt"/>
            </a:endParaRPr>
          </a:p>
        </p:txBody>
      </p:sp>
      <p:pic>
        <p:nvPicPr>
          <p:cNvPr id="3" name="Picture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5141402" y="2992208"/>
            <a:ext cx="1024578" cy="1341647"/>
          </a:xfrm>
          <a:prstGeom prst="rect">
            <a:avLst/>
          </a:prstGeom>
        </p:spPr>
      </p:pic>
      <p:sp>
        <p:nvSpPr>
          <p:cNvPr id="4" name="Rectangle 3"/>
          <p:cNvSpPr/>
          <p:nvPr/>
        </p:nvSpPr>
        <p:spPr>
          <a:xfrm>
            <a:off x="5364966" y="3183744"/>
            <a:ext cx="180951" cy="8215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 name="Rectangle 4">
            <a:extLst>
              <a:ext uri="{FF2B5EF4-FFF2-40B4-BE49-F238E27FC236}">
                <a16:creationId xmlns:a16="http://schemas.microsoft.com/office/drawing/2014/main" id="{4A4E4E86-8A50-4F70-9C25-632A62F76EE2}"/>
              </a:ext>
            </a:extLst>
          </p:cNvPr>
          <p:cNvSpPr/>
          <p:nvPr/>
        </p:nvSpPr>
        <p:spPr>
          <a:xfrm>
            <a:off x="5368957" y="3708918"/>
            <a:ext cx="134211" cy="3428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Box 5">
            <a:extLst>
              <a:ext uri="{FF2B5EF4-FFF2-40B4-BE49-F238E27FC236}">
                <a16:creationId xmlns:a16="http://schemas.microsoft.com/office/drawing/2014/main" id="{CB5AD588-50BD-445F-905B-7BF519F38EF8}"/>
              </a:ext>
            </a:extLst>
          </p:cNvPr>
          <p:cNvSpPr txBox="1"/>
          <p:nvPr/>
        </p:nvSpPr>
        <p:spPr>
          <a:xfrm>
            <a:off x="7494145" y="1297853"/>
            <a:ext cx="3210741" cy="4247317"/>
          </a:xfrm>
          <a:prstGeom prst="rect">
            <a:avLst/>
          </a:prstGeom>
          <a:noFill/>
        </p:spPr>
        <p:txBody>
          <a:bodyPr wrap="square" rtlCol="0">
            <a:spAutoFit/>
          </a:bodyPr>
          <a:lstStyle/>
          <a:p>
            <a:pPr lvl="0">
              <a:defRPr/>
            </a:pPr>
            <a:r>
              <a:rPr lang="cs-CZ" dirty="0"/>
              <a:t>Zvýšení využití energie z FV  v místě výroby za elektroměrem</a:t>
            </a:r>
            <a:r>
              <a:rPr lang="en-GB" dirty="0"/>
              <a:t>.</a:t>
            </a:r>
          </a:p>
          <a:p>
            <a:pPr lvl="0">
              <a:defRPr/>
            </a:pPr>
            <a:endParaRPr lang="en-GB" dirty="0"/>
          </a:p>
          <a:p>
            <a:pPr lvl="0">
              <a:defRPr/>
            </a:pPr>
            <a:r>
              <a:rPr lang="en-GB" dirty="0"/>
              <a:t>Po</a:t>
            </a:r>
            <a:r>
              <a:rPr lang="cs-CZ" dirty="0" err="1"/>
              <a:t>skytuje</a:t>
            </a:r>
            <a:r>
              <a:rPr lang="cs-CZ" dirty="0"/>
              <a:t> rychlou odezvu na velký výkon pro topení i užitkovou vodu i při výkonových omezeních zdrojů napájených z el. sekce.</a:t>
            </a:r>
            <a:endParaRPr lang="en-GB" dirty="0"/>
          </a:p>
          <a:p>
            <a:pPr lvl="0">
              <a:defRPr/>
            </a:pPr>
            <a:endParaRPr lang="en-GB" dirty="0"/>
          </a:p>
          <a:p>
            <a:pPr lvl="0">
              <a:defRPr/>
            </a:pPr>
            <a:r>
              <a:rPr lang="cs-CZ" dirty="0"/>
              <a:t>Vysoce spolehlivá sestava pro klid investora - protože může pracovat paralelně k plynovému kotli</a:t>
            </a:r>
            <a:endParaRPr lang="en-GB" dirty="0"/>
          </a:p>
          <a:p>
            <a:pPr lvl="0">
              <a:defRPr/>
            </a:pPr>
            <a:endParaRPr lang="en-GB" dirty="0"/>
          </a:p>
          <a:p>
            <a:pPr lvl="0">
              <a:defRPr/>
            </a:pPr>
            <a:endParaRPr lang="en-GB" dirty="0"/>
          </a:p>
        </p:txBody>
      </p:sp>
      <p:sp>
        <p:nvSpPr>
          <p:cNvPr id="45" name="TextBox 44">
            <a:extLst>
              <a:ext uri="{FF2B5EF4-FFF2-40B4-BE49-F238E27FC236}">
                <a16:creationId xmlns:a16="http://schemas.microsoft.com/office/drawing/2014/main" id="{D14645A9-203A-4DFD-A534-1ACD39B0876D}"/>
              </a:ext>
            </a:extLst>
          </p:cNvPr>
          <p:cNvSpPr txBox="1"/>
          <p:nvPr/>
        </p:nvSpPr>
        <p:spPr>
          <a:xfrm>
            <a:off x="5936406" y="3331886"/>
            <a:ext cx="1079853" cy="461665"/>
          </a:xfrm>
          <a:prstGeom prst="rect">
            <a:avLst/>
          </a:prstGeom>
          <a:noFill/>
        </p:spPr>
        <p:txBody>
          <a:bodyPr wrap="square" rtlCol="0">
            <a:spAutoFit/>
          </a:bodyPr>
          <a:lstStyle/>
          <a:p>
            <a:r>
              <a:rPr lang="cs-CZ" sz="1200" i="1" dirty="0">
                <a:latin typeface="+mj-lt"/>
              </a:rPr>
              <a:t>Volitelný plynový kotel</a:t>
            </a:r>
            <a:endParaRPr lang="en-GB" sz="1200" i="1" dirty="0">
              <a:latin typeface="+mj-lt"/>
            </a:endParaRPr>
          </a:p>
        </p:txBody>
      </p:sp>
      <p:pic>
        <p:nvPicPr>
          <p:cNvPr id="9" name="Picture 8">
            <a:extLst>
              <a:ext uri="{FF2B5EF4-FFF2-40B4-BE49-F238E27FC236}">
                <a16:creationId xmlns:a16="http://schemas.microsoft.com/office/drawing/2014/main" id="{03BA77FC-D28F-DB42-B055-11ACCEB57A6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81681" y="3211562"/>
            <a:ext cx="1874105" cy="2812255"/>
          </a:xfrm>
          <a:prstGeom prst="rect">
            <a:avLst/>
          </a:prstGeom>
        </p:spPr>
      </p:pic>
      <p:cxnSp>
        <p:nvCxnSpPr>
          <p:cNvPr id="8" name="Connector: Elbow 7">
            <a:extLst>
              <a:ext uri="{FF2B5EF4-FFF2-40B4-BE49-F238E27FC236}">
                <a16:creationId xmlns:a16="http://schemas.microsoft.com/office/drawing/2014/main" id="{4D8FA7C6-D9FF-45FA-813C-3430E54834B8}"/>
              </a:ext>
            </a:extLst>
          </p:cNvPr>
          <p:cNvCxnSpPr/>
          <p:nvPr/>
        </p:nvCxnSpPr>
        <p:spPr>
          <a:xfrm>
            <a:off x="4081505" y="5217195"/>
            <a:ext cx="1977372" cy="1021681"/>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
            <a:extLst>
              <a:ext uri="{FF2B5EF4-FFF2-40B4-BE49-F238E27FC236}">
                <a16:creationId xmlns:a16="http://schemas.microsoft.com/office/drawing/2014/main" id="{D4957DD6-34FF-427D-BCF8-BEF0EB791BA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bwMode="auto">
          <a:xfrm>
            <a:off x="6096000" y="5778349"/>
            <a:ext cx="1268016" cy="921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4" name="Connector: Elbow 53">
            <a:extLst>
              <a:ext uri="{FF2B5EF4-FFF2-40B4-BE49-F238E27FC236}">
                <a16:creationId xmlns:a16="http://schemas.microsoft.com/office/drawing/2014/main" id="{A450C0B0-92B1-4C4B-A894-3DD15F3DA5B0}"/>
              </a:ext>
            </a:extLst>
          </p:cNvPr>
          <p:cNvCxnSpPr>
            <a:cxnSpLocks/>
          </p:cNvCxnSpPr>
          <p:nvPr/>
        </p:nvCxnSpPr>
        <p:spPr>
          <a:xfrm rot="10800000" flipV="1">
            <a:off x="4172960" y="4213674"/>
            <a:ext cx="977831" cy="497197"/>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3057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38E876-8258-40B6-86FB-03576D8B15A1}"/>
              </a:ext>
            </a:extLst>
          </p:cNvPr>
          <p:cNvPicPr>
            <a:picLocks noChangeAspect="1"/>
          </p:cNvPicPr>
          <p:nvPr/>
        </p:nvPicPr>
        <p:blipFill rotWithShape="1">
          <a:blip r:embed="rId3"/>
          <a:srcRect l="13930" t="15314" r="37602" b="42595"/>
          <a:stretch/>
        </p:blipFill>
        <p:spPr>
          <a:xfrm>
            <a:off x="8152743" y="4983518"/>
            <a:ext cx="2387342" cy="1392115"/>
          </a:xfrm>
          <a:prstGeom prst="rect">
            <a:avLst/>
          </a:prstGeom>
        </p:spPr>
      </p:pic>
      <p:sp>
        <p:nvSpPr>
          <p:cNvPr id="6" name="TextBox 5"/>
          <p:cNvSpPr txBox="1"/>
          <p:nvPr/>
        </p:nvSpPr>
        <p:spPr>
          <a:xfrm>
            <a:off x="1705250" y="211798"/>
            <a:ext cx="6874685" cy="530915"/>
          </a:xfrm>
          <a:prstGeom prst="rect">
            <a:avLst/>
          </a:prstGeom>
        </p:spPr>
        <p:txBody>
          <a:bodyPr vert="horz" lIns="68580" tIns="34290" rIns="68580" bIns="34290" rtlCol="0" anchor="ctr">
            <a:noAutofit/>
          </a:bodyPr>
          <a:lstStyle>
            <a:defPPr>
              <a:defRPr lang="en-US"/>
            </a:defPPr>
            <a:lvl1pPr>
              <a:lnSpc>
                <a:spcPct val="90000"/>
              </a:lnSpc>
              <a:spcBef>
                <a:spcPct val="0"/>
              </a:spcBef>
              <a:buNone/>
              <a:defRPr sz="3600">
                <a:latin typeface="+mj-lt"/>
                <a:ea typeface="+mj-ea"/>
                <a:cs typeface="+mj-cs"/>
              </a:defRPr>
            </a:lvl1pPr>
          </a:lstStyle>
          <a:p>
            <a:r>
              <a:rPr lang="en-GB" altLang="zh-CN" sz="2700" dirty="0"/>
              <a:t>C</a:t>
            </a:r>
            <a:r>
              <a:rPr lang="cs-CZ" altLang="zh-CN" sz="2700" dirty="0"/>
              <a:t>hlazení</a:t>
            </a:r>
            <a:r>
              <a:rPr lang="en-GB" altLang="zh-CN" sz="2700" dirty="0"/>
              <a:t>– </a:t>
            </a:r>
            <a:r>
              <a:rPr lang="cs-CZ" altLang="zh-CN" sz="2700" dirty="0"/>
              <a:t>posun dostupného výkonu v čase</a:t>
            </a:r>
            <a:endParaRPr lang="en-GB" altLang="zh-CN" sz="2700" dirty="0"/>
          </a:p>
        </p:txBody>
      </p:sp>
      <p:pic>
        <p:nvPicPr>
          <p:cNvPr id="10" name="Picture 9">
            <a:extLst>
              <a:ext uri="{FF2B5EF4-FFF2-40B4-BE49-F238E27FC236}">
                <a16:creationId xmlns:a16="http://schemas.microsoft.com/office/drawing/2014/main" id="{C0655DEC-BD19-4E05-A4CA-7CA59B2B3E70}"/>
              </a:ext>
            </a:extLst>
          </p:cNvPr>
          <p:cNvPicPr>
            <a:picLocks noChangeAspect="1"/>
          </p:cNvPicPr>
          <p:nvPr/>
        </p:nvPicPr>
        <p:blipFill rotWithShape="1">
          <a:blip r:embed="rId4">
            <a:extLst>
              <a:ext uri="{28A0092B-C50C-407E-A947-70E740481C1C}">
                <a14:useLocalDpi xmlns:a14="http://schemas.microsoft.com/office/drawing/2010/main"/>
              </a:ext>
            </a:extLst>
          </a:blip>
          <a:srcRect r="2099"/>
          <a:stretch/>
        </p:blipFill>
        <p:spPr>
          <a:xfrm>
            <a:off x="4202930" y="1905413"/>
            <a:ext cx="2042177" cy="2028825"/>
          </a:xfrm>
          <a:prstGeom prst="rect">
            <a:avLst/>
          </a:prstGeom>
        </p:spPr>
      </p:pic>
      <p:pic>
        <p:nvPicPr>
          <p:cNvPr id="11" name="Picture 10">
            <a:extLst>
              <a:ext uri="{FF2B5EF4-FFF2-40B4-BE49-F238E27FC236}">
                <a16:creationId xmlns:a16="http://schemas.microsoft.com/office/drawing/2014/main" id="{4AC29A07-D4C2-429A-AC4E-417810663E0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12156" y="3799386"/>
            <a:ext cx="2171700" cy="1893094"/>
          </a:xfrm>
          <a:prstGeom prst="rect">
            <a:avLst/>
          </a:prstGeom>
        </p:spPr>
      </p:pic>
      <p:cxnSp>
        <p:nvCxnSpPr>
          <p:cNvPr id="17" name="Connector: Elbow 16">
            <a:extLst>
              <a:ext uri="{FF2B5EF4-FFF2-40B4-BE49-F238E27FC236}">
                <a16:creationId xmlns:a16="http://schemas.microsoft.com/office/drawing/2014/main" id="{F634E224-00BC-4B52-B244-39B4563D6E04}"/>
              </a:ext>
            </a:extLst>
          </p:cNvPr>
          <p:cNvCxnSpPr>
            <a:cxnSpLocks/>
          </p:cNvCxnSpPr>
          <p:nvPr/>
        </p:nvCxnSpPr>
        <p:spPr>
          <a:xfrm rot="16200000" flipH="1">
            <a:off x="5967162" y="3902461"/>
            <a:ext cx="480448" cy="274302"/>
          </a:xfrm>
          <a:prstGeom prst="bentConnector3">
            <a:avLst>
              <a:gd name="adj1" fmla="val 98890"/>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C7B285D3-307A-41F9-B225-CC0A7D0535C2}"/>
              </a:ext>
            </a:extLst>
          </p:cNvPr>
          <p:cNvCxnSpPr>
            <a:cxnSpLocks/>
          </p:cNvCxnSpPr>
          <p:nvPr/>
        </p:nvCxnSpPr>
        <p:spPr>
          <a:xfrm rot="16200000" flipV="1">
            <a:off x="6173347" y="3309762"/>
            <a:ext cx="655451" cy="593500"/>
          </a:xfrm>
          <a:prstGeom prst="bentConnector3">
            <a:avLst>
              <a:gd name="adj1" fmla="val 98636"/>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DCB47EE-5D1E-413F-9A17-A7ED91DC7BDE}"/>
              </a:ext>
            </a:extLst>
          </p:cNvPr>
          <p:cNvCxnSpPr>
            <a:cxnSpLocks/>
          </p:cNvCxnSpPr>
          <p:nvPr/>
        </p:nvCxnSpPr>
        <p:spPr>
          <a:xfrm>
            <a:off x="7944978" y="4438218"/>
            <a:ext cx="634956" cy="465223"/>
          </a:xfrm>
          <a:prstGeom prst="bentConnector3">
            <a:avLst>
              <a:gd name="adj1" fmla="val 100205"/>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1212B3B-D74B-44D9-B5F8-0036C5DD46E4}"/>
              </a:ext>
            </a:extLst>
          </p:cNvPr>
          <p:cNvCxnSpPr>
            <a:cxnSpLocks/>
            <a:stCxn id="2" idx="1"/>
          </p:cNvCxnSpPr>
          <p:nvPr/>
        </p:nvCxnSpPr>
        <p:spPr>
          <a:xfrm rot="10800000">
            <a:off x="7064082" y="5297712"/>
            <a:ext cx="1088663" cy="381865"/>
          </a:xfrm>
          <a:prstGeom prst="bentConnector3">
            <a:avLst>
              <a:gd name="adj1" fmla="val 100088"/>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0A726CA-26CE-4979-A07C-703DC39BA93D}"/>
              </a:ext>
            </a:extLst>
          </p:cNvPr>
          <p:cNvSpPr txBox="1"/>
          <p:nvPr/>
        </p:nvSpPr>
        <p:spPr>
          <a:xfrm>
            <a:off x="763385" y="3408039"/>
            <a:ext cx="4178477" cy="3570208"/>
          </a:xfrm>
          <a:prstGeom prst="rect">
            <a:avLst/>
          </a:prstGeom>
          <a:noFill/>
        </p:spPr>
        <p:txBody>
          <a:bodyPr wrap="square" rtlCol="0">
            <a:spAutoFit/>
          </a:bodyPr>
          <a:lstStyle/>
          <a:p>
            <a:pPr marL="592931" lvl="1" indent="-135731">
              <a:lnSpc>
                <a:spcPct val="90000"/>
              </a:lnSpc>
              <a:spcAft>
                <a:spcPts val="150"/>
              </a:spcAft>
              <a:buClr>
                <a:srgbClr val="C00000"/>
              </a:buClr>
              <a:buFont typeface="Arial" panose="020B0604020202020204" pitchFamily="34" charset="0"/>
              <a:buChar char="•"/>
            </a:pPr>
            <a:endParaRPr lang="en-GB" altLang="zh-CN" sz="1600" dirty="0"/>
          </a:p>
          <a:p>
            <a:pPr marL="135731" indent="-135731">
              <a:lnSpc>
                <a:spcPct val="90000"/>
              </a:lnSpc>
              <a:spcAft>
                <a:spcPts val="150"/>
              </a:spcAft>
              <a:buClr>
                <a:srgbClr val="C00000"/>
              </a:buClr>
              <a:buFont typeface="Arial" panose="020B0604020202020204" pitchFamily="34" charset="0"/>
              <a:buChar char="•"/>
            </a:pPr>
            <a:r>
              <a:rPr lang="cs-CZ" altLang="zh-CN" sz="1600" dirty="0"/>
              <a:t>Zvýšení komfortu </a:t>
            </a:r>
            <a:r>
              <a:rPr lang="en-GB" altLang="zh-CN" sz="1600" dirty="0"/>
              <a:t>: </a:t>
            </a:r>
            <a:r>
              <a:rPr lang="cs-CZ" altLang="zh-CN" sz="1600" dirty="0"/>
              <a:t>rychlejší vychlazení </a:t>
            </a:r>
            <a:r>
              <a:rPr lang="en-GB" altLang="zh-CN" sz="1600" dirty="0"/>
              <a:t>(</a:t>
            </a:r>
            <a:r>
              <a:rPr lang="cs-CZ" altLang="zh-CN" sz="1600" dirty="0"/>
              <a:t>násobně rychlejší než samotná klimatizační jednotka</a:t>
            </a:r>
            <a:r>
              <a:rPr lang="en-GB" altLang="zh-CN" sz="1600" dirty="0"/>
              <a:t>, </a:t>
            </a:r>
            <a:r>
              <a:rPr lang="cs-CZ" altLang="zh-CN" sz="1600" dirty="0"/>
              <a:t>vyšší </a:t>
            </a:r>
            <a:r>
              <a:rPr lang="cs-CZ" altLang="zh-CN" sz="1600" dirty="0">
                <a:solidFill>
                  <a:prstClr val="black"/>
                </a:solidFill>
                <a:ea typeface="等线" panose="02010600030101010101" pitchFamily="2" charset="-122"/>
              </a:rPr>
              <a:t>špičkový chladicí výkon</a:t>
            </a:r>
            <a:r>
              <a:rPr lang="en-GB" altLang="zh-CN" sz="1600" dirty="0">
                <a:solidFill>
                  <a:prstClr val="black"/>
                </a:solidFill>
                <a:ea typeface="等线" panose="02010600030101010101" pitchFamily="2" charset="-122"/>
              </a:rPr>
              <a:t>, </a:t>
            </a:r>
            <a:r>
              <a:rPr lang="cs-CZ" altLang="zh-CN" sz="1600" dirty="0">
                <a:solidFill>
                  <a:prstClr val="black"/>
                </a:solidFill>
                <a:ea typeface="等线" panose="02010600030101010101" pitchFamily="2" charset="-122"/>
              </a:rPr>
              <a:t>tepelný výkon nezávisí na dimenzování kompresoru</a:t>
            </a:r>
            <a:r>
              <a:rPr lang="en-GB" altLang="zh-CN" sz="1600" dirty="0">
                <a:solidFill>
                  <a:prstClr val="black"/>
                </a:solidFill>
                <a:ea typeface="等线" panose="02010600030101010101" pitchFamily="2" charset="-122"/>
              </a:rPr>
              <a:t>)</a:t>
            </a:r>
            <a:endParaRPr lang="en-GB" altLang="zh-CN" sz="1600" dirty="0"/>
          </a:p>
          <a:p>
            <a:pPr marL="135731" indent="-135731">
              <a:lnSpc>
                <a:spcPct val="90000"/>
              </a:lnSpc>
              <a:spcAft>
                <a:spcPts val="150"/>
              </a:spcAft>
              <a:buClr>
                <a:srgbClr val="C00000"/>
              </a:buClr>
              <a:buFont typeface="Arial" panose="020B0604020202020204" pitchFamily="34" charset="0"/>
              <a:buChar char="•"/>
            </a:pPr>
            <a:endParaRPr lang="en-GB" altLang="zh-CN" sz="1600" dirty="0"/>
          </a:p>
          <a:p>
            <a:pPr marL="135731" indent="-135731">
              <a:lnSpc>
                <a:spcPct val="90000"/>
              </a:lnSpc>
              <a:spcAft>
                <a:spcPts val="150"/>
              </a:spcAft>
              <a:buClr>
                <a:srgbClr val="C00000"/>
              </a:buClr>
              <a:buFont typeface="Arial" panose="020B0604020202020204" pitchFamily="34" charset="0"/>
              <a:buChar char="•"/>
            </a:pPr>
            <a:r>
              <a:rPr lang="en-GB" altLang="zh-CN" sz="1600" dirty="0" err="1">
                <a:solidFill>
                  <a:prstClr val="black"/>
                </a:solidFill>
                <a:ea typeface="等线" panose="02010600030101010101" pitchFamily="2" charset="-122"/>
              </a:rPr>
              <a:t>Finan</a:t>
            </a:r>
            <a:r>
              <a:rPr lang="cs-CZ" altLang="zh-CN" sz="1600" dirty="0">
                <a:solidFill>
                  <a:prstClr val="black"/>
                </a:solidFill>
                <a:ea typeface="等线" panose="02010600030101010101" pitchFamily="2" charset="-122"/>
              </a:rPr>
              <a:t>ční a systémové přínosy využití fotovoltaiky optimalizace zátěže sítě dálkovým řízením poptávky/odběru  (</a:t>
            </a:r>
            <a:r>
              <a:rPr lang="cs-CZ" altLang="zh-CN" sz="1600" dirty="0" err="1">
                <a:solidFill>
                  <a:prstClr val="black"/>
                </a:solidFill>
                <a:ea typeface="等线" panose="02010600030101010101" pitchFamily="2" charset="-122"/>
              </a:rPr>
              <a:t>Demand</a:t>
            </a:r>
            <a:r>
              <a:rPr lang="cs-CZ" altLang="zh-CN" sz="1600" dirty="0">
                <a:solidFill>
                  <a:prstClr val="black"/>
                </a:solidFill>
                <a:ea typeface="等线" panose="02010600030101010101" pitchFamily="2" charset="-122"/>
              </a:rPr>
              <a:t> </a:t>
            </a:r>
            <a:r>
              <a:rPr lang="en-GB" altLang="zh-CN" sz="1600" dirty="0">
                <a:solidFill>
                  <a:prstClr val="black"/>
                </a:solidFill>
                <a:ea typeface="等线" panose="02010600030101010101" pitchFamily="2" charset="-122"/>
              </a:rPr>
              <a:t>S</a:t>
            </a:r>
            <a:r>
              <a:rPr lang="cs-CZ" altLang="zh-CN" sz="1600" dirty="0">
                <a:solidFill>
                  <a:prstClr val="black"/>
                </a:solidFill>
                <a:ea typeface="等线" panose="02010600030101010101" pitchFamily="2" charset="-122"/>
              </a:rPr>
              <a:t>ide </a:t>
            </a:r>
            <a:r>
              <a:rPr lang="en-GB" altLang="zh-CN" sz="1600" dirty="0">
                <a:solidFill>
                  <a:prstClr val="black"/>
                </a:solidFill>
                <a:ea typeface="等线" panose="02010600030101010101" pitchFamily="2" charset="-122"/>
              </a:rPr>
              <a:t>R</a:t>
            </a:r>
            <a:r>
              <a:rPr lang="cs-CZ" altLang="zh-CN" sz="1600" dirty="0" err="1">
                <a:solidFill>
                  <a:prstClr val="black"/>
                </a:solidFill>
                <a:ea typeface="等线" panose="02010600030101010101" pitchFamily="2" charset="-122"/>
              </a:rPr>
              <a:t>esponse</a:t>
            </a:r>
            <a:r>
              <a:rPr lang="cs-CZ" altLang="zh-CN" sz="1600" dirty="0">
                <a:solidFill>
                  <a:prstClr val="black"/>
                </a:solidFill>
                <a:ea typeface="等线" panose="02010600030101010101" pitchFamily="2" charset="-122"/>
              </a:rPr>
              <a:t> –DSR </a:t>
            </a:r>
            <a:r>
              <a:rPr lang="en-GB" altLang="zh-CN" sz="1600" dirty="0">
                <a:solidFill>
                  <a:prstClr val="black"/>
                </a:solidFill>
                <a:ea typeface="等线" panose="02010600030101010101" pitchFamily="2" charset="-122"/>
              </a:rPr>
              <a:t>grid balancing</a:t>
            </a:r>
            <a:r>
              <a:rPr lang="cs-CZ" altLang="zh-CN" sz="1600" dirty="0">
                <a:solidFill>
                  <a:prstClr val="black"/>
                </a:solidFill>
                <a:ea typeface="等线" panose="02010600030101010101" pitchFamily="2" charset="-122"/>
              </a:rPr>
              <a:t>)</a:t>
            </a:r>
            <a:endParaRPr lang="en-GB" altLang="zh-CN" sz="1600" dirty="0">
              <a:solidFill>
                <a:prstClr val="black"/>
              </a:solidFill>
              <a:ea typeface="等线" panose="02010600030101010101" pitchFamily="2" charset="-122"/>
            </a:endParaRPr>
          </a:p>
          <a:p>
            <a:pPr marL="135731" indent="-135731">
              <a:lnSpc>
                <a:spcPct val="90000"/>
              </a:lnSpc>
              <a:spcAft>
                <a:spcPts val="150"/>
              </a:spcAft>
              <a:buClr>
                <a:srgbClr val="C00000"/>
              </a:buClr>
              <a:buFont typeface="Arial" panose="020B0604020202020204" pitchFamily="34" charset="0"/>
              <a:buChar char="•"/>
            </a:pPr>
            <a:endParaRPr lang="en-GB" altLang="zh-CN" sz="1600" dirty="0">
              <a:solidFill>
                <a:prstClr val="black"/>
              </a:solidFill>
              <a:ea typeface="等线" panose="02010600030101010101" pitchFamily="2" charset="-122"/>
            </a:endParaRPr>
          </a:p>
          <a:p>
            <a:pPr marL="135731" indent="-135731">
              <a:lnSpc>
                <a:spcPct val="90000"/>
              </a:lnSpc>
              <a:spcAft>
                <a:spcPts val="150"/>
              </a:spcAft>
              <a:buClr>
                <a:srgbClr val="C00000"/>
              </a:buClr>
              <a:buFont typeface="Arial" panose="020B0604020202020204" pitchFamily="34" charset="0"/>
              <a:buChar char="•"/>
            </a:pPr>
            <a:r>
              <a:rPr lang="cs-CZ" altLang="zh-CN" sz="1600" dirty="0">
                <a:solidFill>
                  <a:prstClr val="black"/>
                </a:solidFill>
                <a:ea typeface="等线" panose="02010600030101010101" pitchFamily="2" charset="-122"/>
              </a:rPr>
              <a:t>Škálovatelné z RD měřítka na průmyslové procesy</a:t>
            </a:r>
            <a:endParaRPr lang="en-GB" altLang="zh-CN" sz="1600" dirty="0">
              <a:solidFill>
                <a:prstClr val="black"/>
              </a:solidFill>
              <a:ea typeface="等线" panose="02010600030101010101" pitchFamily="2" charset="-122"/>
            </a:endParaRPr>
          </a:p>
          <a:p>
            <a:pPr>
              <a:lnSpc>
                <a:spcPct val="90000"/>
              </a:lnSpc>
              <a:spcAft>
                <a:spcPts val="150"/>
              </a:spcAft>
              <a:buClr>
                <a:srgbClr val="C00000"/>
              </a:buClr>
            </a:pPr>
            <a:endParaRPr lang="en-GB" altLang="zh-CN" sz="1600" dirty="0">
              <a:solidFill>
                <a:prstClr val="black"/>
              </a:solidFill>
              <a:ea typeface="等线" panose="02010600030101010101" pitchFamily="2" charset="-122"/>
            </a:endParaRPr>
          </a:p>
        </p:txBody>
      </p:sp>
      <p:sp>
        <p:nvSpPr>
          <p:cNvPr id="31" name="TextBox 30">
            <a:extLst>
              <a:ext uri="{FF2B5EF4-FFF2-40B4-BE49-F238E27FC236}">
                <a16:creationId xmlns:a16="http://schemas.microsoft.com/office/drawing/2014/main" id="{7C671D0C-7832-4728-8223-80A4954DF679}"/>
              </a:ext>
            </a:extLst>
          </p:cNvPr>
          <p:cNvSpPr txBox="1"/>
          <p:nvPr/>
        </p:nvSpPr>
        <p:spPr>
          <a:xfrm>
            <a:off x="8262456" y="4058058"/>
            <a:ext cx="1730626" cy="300082"/>
          </a:xfrm>
          <a:prstGeom prst="rect">
            <a:avLst/>
          </a:prstGeom>
          <a:noFill/>
        </p:spPr>
        <p:txBody>
          <a:bodyPr wrap="square" rtlCol="0">
            <a:spAutoFit/>
          </a:bodyPr>
          <a:lstStyle/>
          <a:p>
            <a:pPr defTabSz="685800">
              <a:defRPr/>
            </a:pPr>
            <a:r>
              <a:rPr lang="cs-CZ" sz="1350" dirty="0">
                <a:solidFill>
                  <a:prstClr val="black"/>
                </a:solidFill>
                <a:latin typeface="Calibri" panose="020F0502020204030204"/>
              </a:rPr>
              <a:t>Smyčka klimatizace</a:t>
            </a:r>
            <a:endParaRPr lang="en-GB" sz="1350" dirty="0">
              <a:solidFill>
                <a:prstClr val="black"/>
              </a:solidFill>
              <a:latin typeface="Calibri" panose="020F0502020204030204"/>
            </a:endParaRPr>
          </a:p>
        </p:txBody>
      </p:sp>
      <p:sp>
        <p:nvSpPr>
          <p:cNvPr id="64" name="TextBox 63">
            <a:extLst>
              <a:ext uri="{FF2B5EF4-FFF2-40B4-BE49-F238E27FC236}">
                <a16:creationId xmlns:a16="http://schemas.microsoft.com/office/drawing/2014/main" id="{A311E17E-628C-4BCE-AE4B-E690DDF2D062}"/>
              </a:ext>
            </a:extLst>
          </p:cNvPr>
          <p:cNvSpPr txBox="1"/>
          <p:nvPr/>
        </p:nvSpPr>
        <p:spPr>
          <a:xfrm>
            <a:off x="6884566" y="5840713"/>
            <a:ext cx="1299291" cy="300082"/>
          </a:xfrm>
          <a:prstGeom prst="rect">
            <a:avLst/>
          </a:prstGeom>
          <a:noFill/>
        </p:spPr>
        <p:txBody>
          <a:bodyPr wrap="square" rtlCol="0">
            <a:spAutoFit/>
          </a:bodyPr>
          <a:lstStyle/>
          <a:p>
            <a:pPr defTabSz="685800">
              <a:defRPr/>
            </a:pPr>
            <a:r>
              <a:rPr lang="en-GB" sz="1350" dirty="0">
                <a:solidFill>
                  <a:prstClr val="black"/>
                </a:solidFill>
                <a:latin typeface="Calibri" panose="020F0502020204030204"/>
              </a:rPr>
              <a:t>Ch</a:t>
            </a:r>
            <a:r>
              <a:rPr lang="cs-CZ" sz="1350" dirty="0" err="1">
                <a:solidFill>
                  <a:prstClr val="black"/>
                </a:solidFill>
                <a:latin typeface="Calibri" panose="020F0502020204030204"/>
              </a:rPr>
              <a:t>lazená</a:t>
            </a:r>
            <a:r>
              <a:rPr lang="cs-CZ" sz="1350" dirty="0">
                <a:solidFill>
                  <a:prstClr val="black"/>
                </a:solidFill>
                <a:latin typeface="Calibri" panose="020F0502020204030204"/>
              </a:rPr>
              <a:t> voda</a:t>
            </a:r>
            <a:endParaRPr lang="en-GB" sz="1350" dirty="0">
              <a:solidFill>
                <a:prstClr val="black"/>
              </a:solidFill>
              <a:latin typeface="Calibri" panose="020F0502020204030204"/>
            </a:endParaRPr>
          </a:p>
        </p:txBody>
      </p:sp>
      <p:pic>
        <p:nvPicPr>
          <p:cNvPr id="21" name="Picture 20">
            <a:extLst>
              <a:ext uri="{FF2B5EF4-FFF2-40B4-BE49-F238E27FC236}">
                <a16:creationId xmlns:a16="http://schemas.microsoft.com/office/drawing/2014/main" id="{30E44B7D-399E-4811-9159-28A0CCB7E6B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4701018" y="1117308"/>
            <a:ext cx="574243" cy="574243"/>
          </a:xfrm>
          <a:prstGeom prst="rect">
            <a:avLst/>
          </a:prstGeom>
        </p:spPr>
      </p:pic>
      <p:sp>
        <p:nvSpPr>
          <p:cNvPr id="22" name="Rectangle 21">
            <a:extLst>
              <a:ext uri="{FF2B5EF4-FFF2-40B4-BE49-F238E27FC236}">
                <a16:creationId xmlns:a16="http://schemas.microsoft.com/office/drawing/2014/main" id="{A07091B5-6E17-4A36-AB8E-EC3C0A681A9B}"/>
              </a:ext>
            </a:extLst>
          </p:cNvPr>
          <p:cNvSpPr/>
          <p:nvPr/>
        </p:nvSpPr>
        <p:spPr>
          <a:xfrm flipH="1">
            <a:off x="3011337" y="2003104"/>
            <a:ext cx="819675" cy="390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DC/AC inverter</a:t>
            </a:r>
          </a:p>
        </p:txBody>
      </p:sp>
      <p:cxnSp>
        <p:nvCxnSpPr>
          <p:cNvPr id="23" name="Elbow Connector 32">
            <a:extLst>
              <a:ext uri="{FF2B5EF4-FFF2-40B4-BE49-F238E27FC236}">
                <a16:creationId xmlns:a16="http://schemas.microsoft.com/office/drawing/2014/main" id="{7159FBED-2C7D-4576-8B4E-A498921331A5}"/>
              </a:ext>
            </a:extLst>
          </p:cNvPr>
          <p:cNvCxnSpPr>
            <a:stCxn id="22" idx="1"/>
            <a:endCxn id="33" idx="2"/>
          </p:cNvCxnSpPr>
          <p:nvPr/>
        </p:nvCxnSpPr>
        <p:spPr>
          <a:xfrm flipV="1">
            <a:off x="3831012" y="1813602"/>
            <a:ext cx="132077" cy="384764"/>
          </a:xfrm>
          <a:prstGeom prst="bentConnector2">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566F58B-8FE3-40A8-91F8-F8C0276EC463}"/>
              </a:ext>
            </a:extLst>
          </p:cNvPr>
          <p:cNvSpPr/>
          <p:nvPr/>
        </p:nvSpPr>
        <p:spPr>
          <a:xfrm flipH="1">
            <a:off x="1873514" y="2003104"/>
            <a:ext cx="896268" cy="390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350" dirty="0"/>
              <a:t>Rozvaděč</a:t>
            </a:r>
            <a:endParaRPr lang="en-GB" sz="1350" dirty="0"/>
          </a:p>
        </p:txBody>
      </p:sp>
      <p:cxnSp>
        <p:nvCxnSpPr>
          <p:cNvPr id="25" name="Straight Connector 24">
            <a:extLst>
              <a:ext uri="{FF2B5EF4-FFF2-40B4-BE49-F238E27FC236}">
                <a16:creationId xmlns:a16="http://schemas.microsoft.com/office/drawing/2014/main" id="{3F94F87C-9A6D-479D-8186-F9085B74AFA7}"/>
              </a:ext>
            </a:extLst>
          </p:cNvPr>
          <p:cNvCxnSpPr>
            <a:cxnSpLocks/>
            <a:stCxn id="24" idx="1"/>
            <a:endCxn id="22" idx="3"/>
          </p:cNvCxnSpPr>
          <p:nvPr/>
        </p:nvCxnSpPr>
        <p:spPr>
          <a:xfrm>
            <a:off x="2769782" y="2198366"/>
            <a:ext cx="241554" cy="0"/>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0" name="Elbow Connector 36">
            <a:extLst>
              <a:ext uri="{FF2B5EF4-FFF2-40B4-BE49-F238E27FC236}">
                <a16:creationId xmlns:a16="http://schemas.microsoft.com/office/drawing/2014/main" id="{27C624B2-6D70-4CB7-9932-8A43378A20CA}"/>
              </a:ext>
            </a:extLst>
          </p:cNvPr>
          <p:cNvCxnSpPr>
            <a:cxnSpLocks/>
            <a:stCxn id="24" idx="2"/>
            <a:endCxn id="10" idx="1"/>
          </p:cNvCxnSpPr>
          <p:nvPr/>
        </p:nvCxnSpPr>
        <p:spPr>
          <a:xfrm rot="16200000" flipH="1">
            <a:off x="2999191" y="1716086"/>
            <a:ext cx="526197" cy="1881281"/>
          </a:xfrm>
          <a:prstGeom prst="bentConnector2">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pic>
        <p:nvPicPr>
          <p:cNvPr id="33" name="Picture 24" descr="traditional-solar-panels.jpg">
            <a:extLst>
              <a:ext uri="{FF2B5EF4-FFF2-40B4-BE49-F238E27FC236}">
                <a16:creationId xmlns:a16="http://schemas.microsoft.com/office/drawing/2014/main" id="{8DF86BB1-C8E3-49E1-A4AE-A22EBAD2F1C8}"/>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443931" y="1117308"/>
            <a:ext cx="1038314" cy="696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1" name="Elbow Connector 37">
            <a:extLst>
              <a:ext uri="{FF2B5EF4-FFF2-40B4-BE49-F238E27FC236}">
                <a16:creationId xmlns:a16="http://schemas.microsoft.com/office/drawing/2014/main" id="{C3056948-F2C4-4AA9-BA49-FB70E4A3AC90}"/>
              </a:ext>
            </a:extLst>
          </p:cNvPr>
          <p:cNvCxnSpPr>
            <a:cxnSpLocks/>
            <a:endCxn id="42" idx="2"/>
          </p:cNvCxnSpPr>
          <p:nvPr/>
        </p:nvCxnSpPr>
        <p:spPr>
          <a:xfrm rot="5400000" flipH="1" flipV="1">
            <a:off x="2232180" y="1879174"/>
            <a:ext cx="198813" cy="13815"/>
          </a:xfrm>
          <a:prstGeom prst="bentConnector3">
            <a:avLst>
              <a:gd name="adj1" fmla="val 50000"/>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EA31A9AF-4CF4-4789-BF8B-7ED2DAD3ED3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1816964" y="1146931"/>
            <a:ext cx="1043058" cy="639743"/>
          </a:xfrm>
          <a:prstGeom prst="rect">
            <a:avLst/>
          </a:prstGeom>
        </p:spPr>
      </p:pic>
      <p:sp>
        <p:nvSpPr>
          <p:cNvPr id="43" name="TextBox 42">
            <a:extLst>
              <a:ext uri="{FF2B5EF4-FFF2-40B4-BE49-F238E27FC236}">
                <a16:creationId xmlns:a16="http://schemas.microsoft.com/office/drawing/2014/main" id="{13CD5213-DF82-488A-926E-3AF73CB57635}"/>
              </a:ext>
            </a:extLst>
          </p:cNvPr>
          <p:cNvSpPr txBox="1"/>
          <p:nvPr/>
        </p:nvSpPr>
        <p:spPr>
          <a:xfrm>
            <a:off x="6956072" y="1227330"/>
            <a:ext cx="3418964" cy="1720471"/>
          </a:xfrm>
          <a:prstGeom prst="rect">
            <a:avLst/>
          </a:prstGeom>
          <a:noFill/>
        </p:spPr>
        <p:txBody>
          <a:bodyPr wrap="square" rtlCol="0">
            <a:spAutoFit/>
          </a:bodyPr>
          <a:lstStyle/>
          <a:p>
            <a:pPr marL="135731" indent="-135731">
              <a:lnSpc>
                <a:spcPct val="90000"/>
              </a:lnSpc>
              <a:spcAft>
                <a:spcPts val="150"/>
              </a:spcAft>
              <a:buClr>
                <a:srgbClr val="C00000"/>
              </a:buClr>
              <a:buFont typeface="Arial" panose="020B0604020202020204" pitchFamily="34" charset="0"/>
              <a:buChar char="•"/>
            </a:pPr>
            <a:r>
              <a:rPr lang="cs-CZ" altLang="zh-CN" sz="1600" dirty="0"/>
              <a:t>Chlazení se provozuje z FV nebo v čase nízkého tarifu pro nabití baterií </a:t>
            </a:r>
            <a:r>
              <a:rPr lang="cs-CZ" altLang="zh-CN" sz="1600" b="1" dirty="0"/>
              <a:t>chladem</a:t>
            </a:r>
            <a:endParaRPr lang="en-GB" altLang="zh-CN" sz="1600" b="1" dirty="0"/>
          </a:p>
          <a:p>
            <a:pPr marL="135731" indent="-135731">
              <a:lnSpc>
                <a:spcPct val="90000"/>
              </a:lnSpc>
              <a:spcAft>
                <a:spcPts val="150"/>
              </a:spcAft>
              <a:buClr>
                <a:srgbClr val="C00000"/>
              </a:buClr>
              <a:buFont typeface="Arial" panose="020B0604020202020204" pitchFamily="34" charset="0"/>
              <a:buChar char="•"/>
            </a:pPr>
            <a:endParaRPr lang="en-GB" altLang="zh-CN" sz="1600" dirty="0"/>
          </a:p>
          <a:p>
            <a:pPr marL="135731" indent="-135731">
              <a:lnSpc>
                <a:spcPct val="90000"/>
              </a:lnSpc>
              <a:spcAft>
                <a:spcPts val="150"/>
              </a:spcAft>
              <a:buClr>
                <a:srgbClr val="C00000"/>
              </a:buClr>
              <a:buFont typeface="Arial" panose="020B0604020202020204" pitchFamily="34" charset="0"/>
              <a:buChar char="•"/>
            </a:pPr>
            <a:r>
              <a:rPr lang="cs-CZ" altLang="zh-CN" sz="1600" dirty="0"/>
              <a:t>Po západu slunce je chlazení stále v provozu díky </a:t>
            </a:r>
            <a:r>
              <a:rPr lang="cs-CZ" altLang="zh-CN" sz="1600" b="1" dirty="0"/>
              <a:t>chladu z baterie</a:t>
            </a:r>
            <a:endParaRPr lang="en-GB" altLang="zh-CN" sz="1600" b="1" dirty="0">
              <a:solidFill>
                <a:prstClr val="black"/>
              </a:solidFill>
              <a:ea typeface="等线" panose="02010600030101010101" pitchFamily="2" charset="-122"/>
            </a:endParaRPr>
          </a:p>
          <a:p>
            <a:pPr lvl="1">
              <a:lnSpc>
                <a:spcPct val="90000"/>
              </a:lnSpc>
              <a:spcAft>
                <a:spcPts val="150"/>
              </a:spcAft>
            </a:pPr>
            <a:endParaRPr lang="en-GB" altLang="zh-CN" sz="1600" dirty="0">
              <a:solidFill>
                <a:prstClr val="black"/>
              </a:solidFill>
              <a:ea typeface="等线" panose="02010600030101010101" pitchFamily="2" charset="-122"/>
            </a:endParaRPr>
          </a:p>
        </p:txBody>
      </p:sp>
    </p:spTree>
    <p:extLst>
      <p:ext uri="{BB962C8B-B14F-4D97-AF65-F5344CB8AC3E}">
        <p14:creationId xmlns:p14="http://schemas.microsoft.com/office/powerpoint/2010/main" val="20474752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2FC168-DB3B-4706-870B-EA7B542FBF28}"/>
              </a:ext>
            </a:extLst>
          </p:cNvPr>
          <p:cNvSpPr txBox="1"/>
          <p:nvPr/>
        </p:nvSpPr>
        <p:spPr>
          <a:xfrm>
            <a:off x="1524001" y="3553393"/>
            <a:ext cx="8857209" cy="923330"/>
          </a:xfrm>
          <a:prstGeom prst="rect">
            <a:avLst/>
          </a:prstGeom>
          <a:noFill/>
        </p:spPr>
        <p:txBody>
          <a:bodyPr wrap="square" rtlCol="0">
            <a:spAutoFit/>
          </a:bodyPr>
          <a:lstStyle/>
          <a:p>
            <a:pPr algn="ctr"/>
            <a:r>
              <a:rPr lang="cs-CZ" sz="5400" dirty="0"/>
              <a:t>Děkujeme za pozornost</a:t>
            </a:r>
            <a:endParaRPr lang="en-GB" sz="5400" dirty="0"/>
          </a:p>
        </p:txBody>
      </p:sp>
      <p:sp>
        <p:nvSpPr>
          <p:cNvPr id="7" name="TextBox 6">
            <a:extLst>
              <a:ext uri="{FF2B5EF4-FFF2-40B4-BE49-F238E27FC236}">
                <a16:creationId xmlns:a16="http://schemas.microsoft.com/office/drawing/2014/main" id="{4BB9E8B0-13B0-4AFA-8284-C16EBD697D2D}"/>
              </a:ext>
            </a:extLst>
          </p:cNvPr>
          <p:cNvSpPr txBox="1"/>
          <p:nvPr/>
        </p:nvSpPr>
        <p:spPr>
          <a:xfrm>
            <a:off x="6349204" y="5290485"/>
            <a:ext cx="4461927" cy="1200329"/>
          </a:xfrm>
          <a:prstGeom prst="rect">
            <a:avLst/>
          </a:prstGeom>
          <a:noFill/>
        </p:spPr>
        <p:txBody>
          <a:bodyPr wrap="none" rtlCol="0">
            <a:spAutoFit/>
          </a:bodyPr>
          <a:lstStyle/>
          <a:p>
            <a:r>
              <a:rPr lang="cs-CZ" dirty="0"/>
              <a:t>Dodavatel:</a:t>
            </a:r>
          </a:p>
          <a:p>
            <a:r>
              <a:rPr lang="en-GB" dirty="0"/>
              <a:t>YATUN </a:t>
            </a:r>
            <a:r>
              <a:rPr lang="en-GB" dirty="0" err="1"/>
              <a:t>s.r.o.</a:t>
            </a:r>
            <a:r>
              <a:rPr lang="en-GB" dirty="0"/>
              <a:t> </a:t>
            </a:r>
            <a:r>
              <a:rPr lang="cs-CZ" dirty="0"/>
              <a:t>             </a:t>
            </a:r>
            <a:r>
              <a:rPr lang="en-GB" dirty="0">
                <a:hlinkClick r:id="rId2"/>
              </a:rPr>
              <a:t>WWW.YATUN.CZ</a:t>
            </a:r>
            <a:endParaRPr lang="en-US" dirty="0"/>
          </a:p>
          <a:p>
            <a:r>
              <a:rPr lang="en-GB" dirty="0"/>
              <a:t>V </a:t>
            </a:r>
            <a:r>
              <a:rPr lang="en-GB" dirty="0" err="1"/>
              <a:t>Olšinách</a:t>
            </a:r>
            <a:r>
              <a:rPr lang="en-GB" dirty="0"/>
              <a:t> 75,  Praha   100 00  Czech Republic</a:t>
            </a:r>
            <a:endParaRPr lang="cs-CZ" dirty="0"/>
          </a:p>
          <a:p>
            <a:r>
              <a:rPr lang="en-GB" dirty="0" err="1"/>
              <a:t>tel</a:t>
            </a:r>
            <a:r>
              <a:rPr lang="en-GB" dirty="0"/>
              <a:t>: +420  222364491       </a:t>
            </a:r>
            <a:endParaRPr lang="cs-CZ" dirty="0"/>
          </a:p>
        </p:txBody>
      </p:sp>
      <p:pic>
        <p:nvPicPr>
          <p:cNvPr id="11" name="Content Placeholder 3">
            <a:extLst>
              <a:ext uri="{FF2B5EF4-FFF2-40B4-BE49-F238E27FC236}">
                <a16:creationId xmlns:a16="http://schemas.microsoft.com/office/drawing/2014/main" id="{052C368D-6297-4250-956E-ACFB455228A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3728313" y="1816091"/>
            <a:ext cx="3329098" cy="1036265"/>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7A0EA52F-AE1B-4217-A7AE-63F4807EA2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864" y="136523"/>
            <a:ext cx="2027612" cy="611061"/>
          </a:xfrm>
          <a:prstGeom prst="rect">
            <a:avLst/>
          </a:prstGeom>
        </p:spPr>
      </p:pic>
      <p:pic>
        <p:nvPicPr>
          <p:cNvPr id="13" name="Obrázek 1">
            <a:extLst>
              <a:ext uri="{FF2B5EF4-FFF2-40B4-BE49-F238E27FC236}">
                <a16:creationId xmlns:a16="http://schemas.microsoft.com/office/drawing/2014/main" id="{E6877D1A-AADC-4664-BEA6-03B3B2B39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82" y="4842533"/>
            <a:ext cx="5366176" cy="1648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5989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CAB7A3-DEF0-4303-865A-4F0F9F2C6DD1}"/>
              </a:ext>
            </a:extLst>
          </p:cNvPr>
          <p:cNvSpPr>
            <a:spLocks noGrp="1"/>
          </p:cNvSpPr>
          <p:nvPr>
            <p:ph type="title"/>
          </p:nvPr>
        </p:nvSpPr>
        <p:spPr/>
        <p:txBody>
          <a:bodyPr>
            <a:normAutofit fontScale="90000"/>
          </a:bodyPr>
          <a:lstStyle/>
          <a:p>
            <a:r>
              <a:rPr lang="cs-CZ" dirty="0" err="1"/>
              <a:t>Sunamp</a:t>
            </a:r>
            <a:r>
              <a:rPr lang="cs-CZ" dirty="0"/>
              <a:t> - </a:t>
            </a:r>
            <a:r>
              <a:rPr lang="cs-CZ" dirty="0" err="1"/>
              <a:t>Value</a:t>
            </a:r>
            <a:r>
              <a:rPr lang="cs-CZ" dirty="0"/>
              <a:t> </a:t>
            </a:r>
            <a:r>
              <a:rPr lang="cs-CZ" dirty="0" err="1"/>
              <a:t>proposition</a:t>
            </a:r>
            <a:r>
              <a:rPr lang="cs-CZ" dirty="0"/>
              <a:t> </a:t>
            </a:r>
          </a:p>
        </p:txBody>
      </p:sp>
      <p:pic>
        <p:nvPicPr>
          <p:cNvPr id="4" name="Zástupný obsah 3">
            <a:extLst>
              <a:ext uri="{FF2B5EF4-FFF2-40B4-BE49-F238E27FC236}">
                <a16:creationId xmlns:a16="http://schemas.microsoft.com/office/drawing/2014/main" id="{1CD6DF47-54A2-4510-AB39-2B685422A543}"/>
              </a:ext>
            </a:extLst>
          </p:cNvPr>
          <p:cNvPicPr>
            <a:picLocks noGrp="1" noChangeAspect="1"/>
          </p:cNvPicPr>
          <p:nvPr>
            <p:ph idx="1"/>
          </p:nvPr>
        </p:nvPicPr>
        <p:blipFill>
          <a:blip r:embed="rId2"/>
          <a:stretch>
            <a:fillRect/>
          </a:stretch>
        </p:blipFill>
        <p:spPr>
          <a:xfrm>
            <a:off x="1392628" y="1150938"/>
            <a:ext cx="9373407" cy="4703762"/>
          </a:xfrm>
          <a:prstGeom prst="rect">
            <a:avLst/>
          </a:prstGeom>
        </p:spPr>
      </p:pic>
    </p:spTree>
    <p:extLst>
      <p:ext uri="{BB962C8B-B14F-4D97-AF65-F5344CB8AC3E}">
        <p14:creationId xmlns:p14="http://schemas.microsoft.com/office/powerpoint/2010/main" val="9984645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616B2E-9ABE-4603-96B7-B20571B926C3}"/>
              </a:ext>
            </a:extLst>
          </p:cNvPr>
          <p:cNvSpPr>
            <a:spLocks noGrp="1"/>
          </p:cNvSpPr>
          <p:nvPr>
            <p:ph type="title"/>
          </p:nvPr>
        </p:nvSpPr>
        <p:spPr/>
        <p:txBody>
          <a:bodyPr>
            <a:normAutofit fontScale="90000"/>
          </a:bodyPr>
          <a:lstStyle/>
          <a:p>
            <a:r>
              <a:rPr lang="cs-CZ" dirty="0" err="1"/>
              <a:t>Energy</a:t>
            </a:r>
            <a:r>
              <a:rPr lang="cs-CZ" dirty="0"/>
              <a:t> </a:t>
            </a:r>
            <a:r>
              <a:rPr lang="cs-CZ" dirty="0" err="1"/>
              <a:t>Storage</a:t>
            </a:r>
            <a:r>
              <a:rPr lang="cs-CZ" dirty="0"/>
              <a:t> Use </a:t>
            </a:r>
            <a:r>
              <a:rPr lang="cs-CZ" dirty="0" err="1"/>
              <a:t>Cases</a:t>
            </a:r>
            <a:endParaRPr lang="cs-CZ" dirty="0"/>
          </a:p>
        </p:txBody>
      </p:sp>
      <p:sp>
        <p:nvSpPr>
          <p:cNvPr id="3" name="Zástupný obsah 2">
            <a:extLst>
              <a:ext uri="{FF2B5EF4-FFF2-40B4-BE49-F238E27FC236}">
                <a16:creationId xmlns:a16="http://schemas.microsoft.com/office/drawing/2014/main" id="{C15C932A-7421-49B7-9D71-716AE521EF08}"/>
              </a:ext>
            </a:extLst>
          </p:cNvPr>
          <p:cNvSpPr>
            <a:spLocks noGrp="1"/>
          </p:cNvSpPr>
          <p:nvPr>
            <p:ph idx="1"/>
          </p:nvPr>
        </p:nvSpPr>
        <p:spPr>
          <a:xfrm>
            <a:off x="496710" y="1151467"/>
            <a:ext cx="11488211" cy="4703762"/>
          </a:xfrm>
        </p:spPr>
        <p:txBody>
          <a:bodyPr>
            <a:normAutofit fontScale="77500" lnSpcReduction="20000"/>
          </a:bodyPr>
          <a:lstStyle/>
          <a:p>
            <a:endParaRPr lang="en-US" dirty="0"/>
          </a:p>
          <a:p>
            <a:r>
              <a:rPr lang="en-US" dirty="0"/>
              <a:t>Behind-the-meter renewable energy time shifting</a:t>
            </a:r>
            <a:r>
              <a:rPr lang="cs-CZ" dirty="0"/>
              <a:t> -m</a:t>
            </a:r>
            <a:r>
              <a:rPr lang="en-US" dirty="0" err="1"/>
              <a:t>anaging</a:t>
            </a:r>
            <a:r>
              <a:rPr lang="en-US" dirty="0"/>
              <a:t> the self-supply of intermittent solar or </a:t>
            </a:r>
            <a:r>
              <a:rPr lang="cs-CZ" dirty="0" err="1"/>
              <a:t>other</a:t>
            </a:r>
            <a:r>
              <a:rPr lang="en-US" dirty="0"/>
              <a:t> energy</a:t>
            </a:r>
            <a:endParaRPr lang="cs-CZ" dirty="0"/>
          </a:p>
          <a:p>
            <a:r>
              <a:rPr lang="en-US" dirty="0"/>
              <a:t>Time-of-use tariff arbitrage</a:t>
            </a:r>
            <a:r>
              <a:rPr lang="cs-CZ" dirty="0"/>
              <a:t>    -m</a:t>
            </a:r>
            <a:r>
              <a:rPr lang="en-US" dirty="0" err="1"/>
              <a:t>aximizing</a:t>
            </a:r>
            <a:r>
              <a:rPr lang="en-US" dirty="0"/>
              <a:t> savings from existing utility tariffs for demand charges and time-of-use rates</a:t>
            </a:r>
          </a:p>
          <a:p>
            <a:r>
              <a:rPr lang="en-US" dirty="0"/>
              <a:t>Energy security</a:t>
            </a:r>
            <a:r>
              <a:rPr lang="cs-CZ" dirty="0"/>
              <a:t>  -p</a:t>
            </a:r>
            <a:r>
              <a:rPr lang="en-US" dirty="0" err="1"/>
              <a:t>rotecting</a:t>
            </a:r>
            <a:r>
              <a:rPr lang="en-US" dirty="0"/>
              <a:t> your facility’s energy security from grid outages</a:t>
            </a:r>
            <a:endParaRPr lang="cs-CZ" dirty="0"/>
          </a:p>
          <a:p>
            <a:r>
              <a:rPr lang="en-US" dirty="0"/>
              <a:t>Demand charge management</a:t>
            </a:r>
            <a:r>
              <a:rPr lang="cs-CZ" dirty="0"/>
              <a:t> </a:t>
            </a:r>
            <a:endParaRPr lang="en-US" dirty="0"/>
          </a:p>
          <a:p>
            <a:r>
              <a:rPr lang="en-US" dirty="0"/>
              <a:t>Utility ancillary services (where allowed)</a:t>
            </a:r>
            <a:endParaRPr lang="cs-CZ" dirty="0"/>
          </a:p>
          <a:p>
            <a:pPr marL="0" indent="0">
              <a:buNone/>
            </a:pPr>
            <a:endParaRPr lang="en-US" dirty="0"/>
          </a:p>
          <a:p>
            <a:pPr marL="0" indent="0">
              <a:buNone/>
            </a:pPr>
            <a:r>
              <a:rPr lang="en-US" dirty="0"/>
              <a:t> </a:t>
            </a:r>
          </a:p>
          <a:p>
            <a:pPr marL="0" indent="0">
              <a:buNone/>
            </a:pPr>
            <a:r>
              <a:rPr lang="en-US" dirty="0"/>
              <a:t>Demand Charge Reduction:</a:t>
            </a:r>
          </a:p>
          <a:p>
            <a:r>
              <a:rPr lang="en-US" dirty="0"/>
              <a:t>For C&amp;I customers, energy storage can be utilized in response to peak electricity needs. By discharging stored energy at the “high water mark” of usage, energy storage effectively reduces an organization’s demand charges.</a:t>
            </a:r>
          </a:p>
          <a:p>
            <a:endParaRPr lang="cs-CZ" dirty="0"/>
          </a:p>
        </p:txBody>
      </p:sp>
    </p:spTree>
    <p:extLst>
      <p:ext uri="{BB962C8B-B14F-4D97-AF65-F5344CB8AC3E}">
        <p14:creationId xmlns:p14="http://schemas.microsoft.com/office/powerpoint/2010/main" val="38805464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B42F90-B41F-476B-98E2-2215656F790C}"/>
              </a:ext>
            </a:extLst>
          </p:cNvPr>
          <p:cNvSpPr>
            <a:spLocks noGrp="1"/>
          </p:cNvSpPr>
          <p:nvPr>
            <p:ph type="title"/>
          </p:nvPr>
        </p:nvSpPr>
        <p:spPr/>
        <p:txBody>
          <a:bodyPr>
            <a:normAutofit fontScale="90000"/>
          </a:bodyPr>
          <a:lstStyle/>
          <a:p>
            <a:r>
              <a:rPr lang="cs-CZ" dirty="0" err="1"/>
              <a:t>Can</a:t>
            </a:r>
            <a:r>
              <a:rPr lang="cs-CZ" dirty="0"/>
              <a:t> go </a:t>
            </a:r>
            <a:r>
              <a:rPr lang="cs-CZ" dirty="0" err="1"/>
              <a:t>cost</a:t>
            </a:r>
            <a:r>
              <a:rPr lang="cs-CZ" dirty="0"/>
              <a:t> </a:t>
            </a:r>
            <a:r>
              <a:rPr lang="cs-CZ" dirty="0" err="1"/>
              <a:t>curve</a:t>
            </a:r>
            <a:r>
              <a:rPr lang="cs-CZ" dirty="0"/>
              <a:t> lot </a:t>
            </a:r>
            <a:r>
              <a:rPr lang="cs-CZ" dirty="0" err="1"/>
              <a:t>further</a:t>
            </a:r>
            <a:r>
              <a:rPr lang="cs-CZ" dirty="0"/>
              <a:t> </a:t>
            </a:r>
            <a:r>
              <a:rPr lang="cs-CZ" dirty="0" err="1"/>
              <a:t>than</a:t>
            </a:r>
            <a:r>
              <a:rPr lang="cs-CZ" dirty="0"/>
              <a:t> </a:t>
            </a:r>
            <a:r>
              <a:rPr lang="cs-CZ" dirty="0" err="1"/>
              <a:t>water</a:t>
            </a:r>
            <a:r>
              <a:rPr lang="cs-CZ" dirty="0"/>
              <a:t> </a:t>
            </a:r>
            <a:r>
              <a:rPr lang="cs-CZ" dirty="0" err="1"/>
              <a:t>tanks</a:t>
            </a:r>
            <a:endParaRPr lang="cs-CZ" dirty="0"/>
          </a:p>
        </p:txBody>
      </p:sp>
      <p:pic>
        <p:nvPicPr>
          <p:cNvPr id="4" name="Obrázek 3">
            <a:extLst>
              <a:ext uri="{FF2B5EF4-FFF2-40B4-BE49-F238E27FC236}">
                <a16:creationId xmlns:a16="http://schemas.microsoft.com/office/drawing/2014/main" id="{C65AEDA8-26AD-4F5B-A0E5-00B9871A47D4}"/>
              </a:ext>
            </a:extLst>
          </p:cNvPr>
          <p:cNvPicPr>
            <a:picLocks noChangeAspect="1"/>
          </p:cNvPicPr>
          <p:nvPr/>
        </p:nvPicPr>
        <p:blipFill>
          <a:blip r:embed="rId2"/>
          <a:stretch>
            <a:fillRect/>
          </a:stretch>
        </p:blipFill>
        <p:spPr>
          <a:xfrm>
            <a:off x="1429172" y="1845686"/>
            <a:ext cx="7978987" cy="4269529"/>
          </a:xfrm>
          <a:prstGeom prst="rect">
            <a:avLst/>
          </a:prstGeom>
        </p:spPr>
      </p:pic>
    </p:spTree>
    <p:extLst>
      <p:ext uri="{BB962C8B-B14F-4D97-AF65-F5344CB8AC3E}">
        <p14:creationId xmlns:p14="http://schemas.microsoft.com/office/powerpoint/2010/main" val="33520579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80EB40-9145-4C9F-A48A-941BDF984D17}"/>
              </a:ext>
            </a:extLst>
          </p:cNvPr>
          <p:cNvSpPr>
            <a:spLocks noGrp="1"/>
          </p:cNvSpPr>
          <p:nvPr>
            <p:ph type="title"/>
          </p:nvPr>
        </p:nvSpPr>
        <p:spPr/>
        <p:txBody>
          <a:bodyPr>
            <a:normAutofit fontScale="90000"/>
          </a:bodyPr>
          <a:lstStyle/>
          <a:p>
            <a:endParaRPr lang="cs-CZ"/>
          </a:p>
        </p:txBody>
      </p:sp>
      <p:sp>
        <p:nvSpPr>
          <p:cNvPr id="3" name="Zástupný obsah 2">
            <a:extLst>
              <a:ext uri="{FF2B5EF4-FFF2-40B4-BE49-F238E27FC236}">
                <a16:creationId xmlns:a16="http://schemas.microsoft.com/office/drawing/2014/main" id="{073C231B-AC3C-4A23-9950-4F93FE2A4DB0}"/>
              </a:ext>
            </a:extLst>
          </p:cNvPr>
          <p:cNvSpPr>
            <a:spLocks noGrp="1"/>
          </p:cNvSpPr>
          <p:nvPr>
            <p:ph idx="1"/>
          </p:nvPr>
        </p:nvSpPr>
        <p:spPr/>
        <p:txBody>
          <a:bodyPr/>
          <a:lstStyle/>
          <a:p>
            <a:pPr marL="0" indent="0">
              <a:buNone/>
            </a:pPr>
            <a:r>
              <a:rPr lang="cs-CZ" dirty="0"/>
              <a:t>Logika akumulace</a:t>
            </a:r>
          </a:p>
          <a:p>
            <a:pPr>
              <a:buFontTx/>
              <a:buChar char="-"/>
            </a:pPr>
            <a:r>
              <a:rPr lang="cs-CZ" dirty="0"/>
              <a:t>Posun spotřeby (krátkodobé ukládání- v rámci dne)</a:t>
            </a:r>
          </a:p>
          <a:p>
            <a:pPr>
              <a:buFontTx/>
              <a:buChar char="-"/>
            </a:pPr>
            <a:r>
              <a:rPr lang="cs-CZ" dirty="0"/>
              <a:t>Záloha (delší uložení–několik dní)</a:t>
            </a:r>
          </a:p>
          <a:p>
            <a:pPr>
              <a:buFontTx/>
              <a:buChar char="-"/>
            </a:pPr>
            <a:r>
              <a:rPr lang="cs-CZ" dirty="0"/>
              <a:t>Sezónní akumulace ( měsíce )</a:t>
            </a:r>
          </a:p>
          <a:p>
            <a:pPr>
              <a:buFontTx/>
              <a:buChar char="-"/>
            </a:pPr>
            <a:endParaRPr lang="cs-CZ" dirty="0"/>
          </a:p>
          <a:p>
            <a:pPr marL="0" indent="0">
              <a:buNone/>
            </a:pPr>
            <a:r>
              <a:rPr lang="cs-CZ" dirty="0"/>
              <a:t>Logika dimenzování – investiční rozhodnutí </a:t>
            </a:r>
          </a:p>
          <a:p>
            <a:pPr>
              <a:buFontTx/>
              <a:buChar char="-"/>
            </a:pPr>
            <a:r>
              <a:rPr lang="cs-CZ" dirty="0"/>
              <a:t>Posun spotřeby –vše uložené spotřebovat</a:t>
            </a:r>
          </a:p>
          <a:p>
            <a:pPr>
              <a:buFontTx/>
              <a:buChar char="-"/>
            </a:pPr>
            <a:r>
              <a:rPr lang="cs-CZ" dirty="0"/>
              <a:t>Záloha část uložené energie udržovat v záloze</a:t>
            </a:r>
          </a:p>
        </p:txBody>
      </p:sp>
    </p:spTree>
    <p:extLst>
      <p:ext uri="{BB962C8B-B14F-4D97-AF65-F5344CB8AC3E}">
        <p14:creationId xmlns:p14="http://schemas.microsoft.com/office/powerpoint/2010/main" val="1924935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278" y="-129174"/>
            <a:ext cx="9190686" cy="1155891"/>
          </a:xfrm>
        </p:spPr>
        <p:txBody>
          <a:bodyPr>
            <a:normAutofit/>
          </a:bodyPr>
          <a:lstStyle/>
          <a:p>
            <a:r>
              <a:rPr lang="cs-CZ" sz="4000" dirty="0"/>
              <a:t>Klíčové charakteristiky technologie </a:t>
            </a:r>
            <a:r>
              <a:rPr lang="en-GB" sz="4000" dirty="0" err="1"/>
              <a:t>Sunamp</a:t>
            </a:r>
            <a:endParaRPr lang="en-GB" sz="4000" dirty="0"/>
          </a:p>
        </p:txBody>
      </p:sp>
      <p:pic>
        <p:nvPicPr>
          <p:cNvPr id="6" name="Picture 5"/>
          <p:cNvPicPr>
            <a:picLocks noChangeAspect="1"/>
          </p:cNvPicPr>
          <p:nvPr/>
        </p:nvPicPr>
        <p:blipFill>
          <a:blip r:embed="rId3"/>
          <a:stretch>
            <a:fillRect/>
          </a:stretch>
        </p:blipFill>
        <p:spPr>
          <a:xfrm>
            <a:off x="83111" y="1102081"/>
            <a:ext cx="4986195" cy="5324475"/>
          </a:xfrm>
          <a:prstGeom prst="rect">
            <a:avLst/>
          </a:prstGeom>
        </p:spPr>
      </p:pic>
      <p:sp>
        <p:nvSpPr>
          <p:cNvPr id="7" name="TextBox 6"/>
          <p:cNvSpPr txBox="1"/>
          <p:nvPr/>
        </p:nvSpPr>
        <p:spPr>
          <a:xfrm>
            <a:off x="1958386" y="2173870"/>
            <a:ext cx="1546945" cy="800219"/>
          </a:xfrm>
          <a:prstGeom prst="rect">
            <a:avLst/>
          </a:prstGeom>
          <a:solidFill>
            <a:schemeClr val="bg1"/>
          </a:solidFill>
        </p:spPr>
        <p:txBody>
          <a:bodyPr wrap="square" rtlCol="0">
            <a:spAutoFit/>
          </a:bodyPr>
          <a:lstStyle/>
          <a:p>
            <a:pPr algn="ctr"/>
            <a:r>
              <a:rPr lang="en-GB" dirty="0"/>
              <a:t>Sunamp Ltd</a:t>
            </a:r>
          </a:p>
          <a:p>
            <a:pPr algn="ctr"/>
            <a:r>
              <a:rPr lang="en-GB" sz="1400" dirty="0"/>
              <a:t>Edinburgh</a:t>
            </a:r>
          </a:p>
          <a:p>
            <a:pPr algn="ctr"/>
            <a:r>
              <a:rPr lang="en-US" sz="1400" dirty="0"/>
              <a:t>H</a:t>
            </a:r>
            <a:r>
              <a:rPr lang="en-GB" sz="1400" dirty="0"/>
              <a:t>Q &amp; Factory</a:t>
            </a:r>
          </a:p>
        </p:txBody>
      </p:sp>
      <p:cxnSp>
        <p:nvCxnSpPr>
          <p:cNvPr id="10" name="Straight Connector 9"/>
          <p:cNvCxnSpPr>
            <a:cxnSpLocks/>
            <a:endCxn id="11" idx="2"/>
          </p:cNvCxnSpPr>
          <p:nvPr/>
        </p:nvCxnSpPr>
        <p:spPr>
          <a:xfrm flipH="1" flipV="1">
            <a:off x="1267936" y="2250271"/>
            <a:ext cx="690450" cy="2419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flipH="1">
            <a:off x="1212056" y="2227411"/>
            <a:ext cx="55880" cy="4571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1427408" y="4710437"/>
            <a:ext cx="1867705" cy="461665"/>
          </a:xfrm>
          <a:prstGeom prst="rect">
            <a:avLst/>
          </a:prstGeom>
          <a:solidFill>
            <a:schemeClr val="bg1"/>
          </a:solidFill>
        </p:spPr>
        <p:txBody>
          <a:bodyPr wrap="square" rtlCol="0">
            <a:spAutoFit/>
          </a:bodyPr>
          <a:lstStyle/>
          <a:p>
            <a:pPr algn="ctr"/>
            <a:r>
              <a:rPr lang="en-GB" sz="1200"/>
              <a:t>Sunamp Switzerland </a:t>
            </a:r>
            <a:r>
              <a:rPr lang="en-GB" sz="1200" dirty="0"/>
              <a:t>GmbH</a:t>
            </a:r>
          </a:p>
          <a:p>
            <a:pPr algn="ctr"/>
            <a:r>
              <a:rPr lang="en-GB" sz="1200" dirty="0"/>
              <a:t>Zurich</a:t>
            </a:r>
          </a:p>
        </p:txBody>
      </p:sp>
      <p:cxnSp>
        <p:nvCxnSpPr>
          <p:cNvPr id="17" name="Straight Connector 16"/>
          <p:cNvCxnSpPr>
            <a:cxnSpLocks/>
            <a:stCxn id="15" idx="3"/>
            <a:endCxn id="18" idx="2"/>
          </p:cNvCxnSpPr>
          <p:nvPr/>
        </p:nvCxnSpPr>
        <p:spPr>
          <a:xfrm>
            <a:off x="3295113" y="4941270"/>
            <a:ext cx="154151" cy="1050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3449264" y="5020484"/>
            <a:ext cx="45719" cy="5157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ontent Placeholder 2"/>
          <p:cNvSpPr>
            <a:spLocks noGrp="1"/>
          </p:cNvSpPr>
          <p:nvPr>
            <p:ph idx="1"/>
          </p:nvPr>
        </p:nvSpPr>
        <p:spPr>
          <a:xfrm>
            <a:off x="5223457" y="1102080"/>
            <a:ext cx="7229265" cy="5324475"/>
          </a:xfrm>
        </p:spPr>
        <p:txBody>
          <a:bodyPr>
            <a:noAutofit/>
          </a:bodyPr>
          <a:lstStyle/>
          <a:p>
            <a:pPr>
              <a:buFont typeface="Arial" charset="0"/>
              <a:buChar char="•"/>
            </a:pPr>
            <a:r>
              <a:rPr lang="cs-CZ" sz="2400" dirty="0"/>
              <a:t>Pokročilý systém ukládání energie</a:t>
            </a:r>
            <a:endParaRPr lang="en-US" sz="2400" dirty="0"/>
          </a:p>
          <a:p>
            <a:pPr>
              <a:buFont typeface="Arial" charset="0"/>
              <a:buChar char="•"/>
            </a:pPr>
            <a:r>
              <a:rPr lang="cs-CZ" sz="2400" dirty="0"/>
              <a:t>Založeno </a:t>
            </a:r>
            <a:r>
              <a:rPr lang="en-GB" sz="2400" dirty="0"/>
              <a:t>2005 </a:t>
            </a:r>
            <a:r>
              <a:rPr lang="cs-CZ" sz="2400" dirty="0"/>
              <a:t>v </a:t>
            </a:r>
            <a:r>
              <a:rPr lang="en-US" sz="2400" dirty="0" err="1"/>
              <a:t>Edinbur</a:t>
            </a:r>
            <a:r>
              <a:rPr lang="cs-CZ" sz="2400" dirty="0"/>
              <a:t>ku</a:t>
            </a:r>
            <a:endParaRPr lang="en-US" sz="2400" dirty="0"/>
          </a:p>
          <a:p>
            <a:pPr>
              <a:buFont typeface="Arial" charset="0"/>
              <a:buChar char="•"/>
            </a:pPr>
            <a:r>
              <a:rPr lang="cs-CZ" sz="2400" dirty="0"/>
              <a:t>Výzkumné a vývojové </a:t>
            </a:r>
            <a:r>
              <a:rPr lang="en-US" sz="2400" dirty="0"/>
              <a:t>partners</a:t>
            </a:r>
            <a:r>
              <a:rPr lang="cs-CZ" sz="2400" dirty="0"/>
              <a:t>tví s univerzitou v </a:t>
            </a:r>
            <a:r>
              <a:rPr lang="en-US" sz="2400" dirty="0" err="1"/>
              <a:t>Edinbur</a:t>
            </a:r>
            <a:r>
              <a:rPr lang="cs-CZ" sz="2400" dirty="0"/>
              <a:t>ku</a:t>
            </a:r>
            <a:endParaRPr lang="en-US" sz="2400" dirty="0"/>
          </a:p>
          <a:p>
            <a:pPr>
              <a:buFont typeface="Arial" charset="0"/>
              <a:buChar char="•"/>
            </a:pPr>
            <a:r>
              <a:rPr lang="cs-CZ" sz="2400" dirty="0"/>
              <a:t>Výroba a výzkum ve Velké Británii</a:t>
            </a:r>
          </a:p>
          <a:p>
            <a:pPr>
              <a:buFont typeface="Arial" charset="0"/>
              <a:buChar char="•"/>
            </a:pPr>
            <a:r>
              <a:rPr lang="en-US" sz="2400" dirty="0" err="1"/>
              <a:t>Produ</a:t>
            </a:r>
            <a:r>
              <a:rPr lang="cs-CZ" sz="2400" dirty="0" err="1"/>
              <a:t>kty</a:t>
            </a:r>
            <a:r>
              <a:rPr lang="cs-CZ" sz="2400" dirty="0"/>
              <a:t> sériově vyráběny</a:t>
            </a:r>
            <a:endParaRPr lang="en-GB" sz="2400" dirty="0"/>
          </a:p>
          <a:p>
            <a:r>
              <a:rPr lang="en-GB" sz="2400" dirty="0">
                <a:solidFill>
                  <a:srgbClr val="000000"/>
                </a:solidFill>
                <a:latin typeface="Calibri" charset="0"/>
              </a:rPr>
              <a:t>&gt;</a:t>
            </a:r>
            <a:r>
              <a:rPr lang="cs-CZ" sz="2400" dirty="0">
                <a:solidFill>
                  <a:srgbClr val="000000"/>
                </a:solidFill>
                <a:latin typeface="Calibri" charset="0"/>
              </a:rPr>
              <a:t> </a:t>
            </a:r>
            <a:r>
              <a:rPr lang="en-GB" sz="2400" dirty="0">
                <a:solidFill>
                  <a:srgbClr val="000000"/>
                </a:solidFill>
                <a:latin typeface="Calibri" charset="0"/>
              </a:rPr>
              <a:t>50</a:t>
            </a:r>
            <a:r>
              <a:rPr lang="en-US" sz="2400" dirty="0">
                <a:solidFill>
                  <a:srgbClr val="000000"/>
                </a:solidFill>
                <a:latin typeface="Calibri" charset="0"/>
              </a:rPr>
              <a:t> </a:t>
            </a:r>
            <a:r>
              <a:rPr lang="cs-CZ" sz="2400" dirty="0">
                <a:solidFill>
                  <a:srgbClr val="000000"/>
                </a:solidFill>
                <a:latin typeface="Calibri" charset="0"/>
              </a:rPr>
              <a:t>zaměstnanců</a:t>
            </a:r>
            <a:endParaRPr lang="en-US" sz="2400" dirty="0">
              <a:solidFill>
                <a:srgbClr val="000000"/>
              </a:solidFill>
              <a:latin typeface="Calibri" charset="0"/>
            </a:endParaRPr>
          </a:p>
          <a:p>
            <a:r>
              <a:rPr lang="en-GB" sz="2400" dirty="0">
                <a:solidFill>
                  <a:srgbClr val="000000"/>
                </a:solidFill>
                <a:latin typeface="Calibri" charset="0"/>
              </a:rPr>
              <a:t>&gt;</a:t>
            </a:r>
            <a:r>
              <a:rPr lang="cs-CZ" sz="2400" dirty="0">
                <a:solidFill>
                  <a:srgbClr val="000000"/>
                </a:solidFill>
                <a:latin typeface="Calibri" charset="0"/>
              </a:rPr>
              <a:t> </a:t>
            </a:r>
            <a:r>
              <a:rPr lang="en-GB" sz="2400" dirty="0">
                <a:solidFill>
                  <a:srgbClr val="000000"/>
                </a:solidFill>
                <a:latin typeface="Calibri" charset="0"/>
              </a:rPr>
              <a:t>2500 </a:t>
            </a:r>
            <a:r>
              <a:rPr lang="cs-CZ" sz="2400" dirty="0">
                <a:solidFill>
                  <a:srgbClr val="000000"/>
                </a:solidFill>
                <a:latin typeface="Calibri" charset="0"/>
              </a:rPr>
              <a:t>domů vybaveno</a:t>
            </a:r>
            <a:r>
              <a:rPr lang="en-GB" sz="2400" dirty="0">
                <a:solidFill>
                  <a:srgbClr val="000000"/>
                </a:solidFill>
                <a:latin typeface="Calibri" charset="0"/>
              </a:rPr>
              <a:t>:</a:t>
            </a:r>
            <a:r>
              <a:rPr lang="en-US" sz="2400" dirty="0">
                <a:solidFill>
                  <a:srgbClr val="000000"/>
                </a:solidFill>
                <a:latin typeface="Calibri" charset="0"/>
              </a:rPr>
              <a:t> </a:t>
            </a:r>
            <a:endParaRPr lang="en-GB" sz="2400" dirty="0">
              <a:solidFill>
                <a:srgbClr val="000000"/>
              </a:solidFill>
              <a:latin typeface="Calibri" charset="0"/>
            </a:endParaRPr>
          </a:p>
          <a:p>
            <a:pPr lvl="1"/>
            <a:r>
              <a:rPr lang="en-US" dirty="0">
                <a:solidFill>
                  <a:srgbClr val="000000"/>
                </a:solidFill>
                <a:latin typeface="Calibri" charset="0"/>
              </a:rPr>
              <a:t>&gt;</a:t>
            </a:r>
            <a:r>
              <a:rPr lang="en-GB" dirty="0">
                <a:solidFill>
                  <a:srgbClr val="000000"/>
                </a:solidFill>
                <a:latin typeface="Calibri" charset="0"/>
              </a:rPr>
              <a:t>800</a:t>
            </a:r>
            <a:r>
              <a:rPr lang="en-US" dirty="0">
                <a:solidFill>
                  <a:srgbClr val="000000"/>
                </a:solidFill>
                <a:latin typeface="Calibri" charset="0"/>
              </a:rPr>
              <a:t> </a:t>
            </a:r>
            <a:r>
              <a:rPr lang="en-US" dirty="0" err="1">
                <a:solidFill>
                  <a:srgbClr val="000000"/>
                </a:solidFill>
                <a:latin typeface="Calibri" charset="0"/>
              </a:rPr>
              <a:t>soci</a:t>
            </a:r>
            <a:r>
              <a:rPr lang="cs-CZ" dirty="0" err="1">
                <a:solidFill>
                  <a:srgbClr val="000000"/>
                </a:solidFill>
                <a:latin typeface="Calibri" charset="0"/>
              </a:rPr>
              <a:t>ální</a:t>
            </a:r>
            <a:r>
              <a:rPr lang="cs-CZ" dirty="0">
                <a:solidFill>
                  <a:srgbClr val="000000"/>
                </a:solidFill>
                <a:latin typeface="Calibri" charset="0"/>
              </a:rPr>
              <a:t> bydlení</a:t>
            </a:r>
            <a:r>
              <a:rPr lang="en-GB" dirty="0">
                <a:solidFill>
                  <a:srgbClr val="000000"/>
                </a:solidFill>
                <a:latin typeface="Calibri" charset="0"/>
              </a:rPr>
              <a:t> </a:t>
            </a:r>
          </a:p>
          <a:p>
            <a:pPr lvl="1"/>
            <a:r>
              <a:rPr lang="en-GB" dirty="0">
                <a:solidFill>
                  <a:srgbClr val="000000"/>
                </a:solidFill>
                <a:latin typeface="Calibri" charset="0"/>
              </a:rPr>
              <a:t>&gt;700 </a:t>
            </a:r>
            <a:r>
              <a:rPr lang="cs-CZ" dirty="0">
                <a:solidFill>
                  <a:srgbClr val="000000"/>
                </a:solidFill>
                <a:latin typeface="Calibri" charset="0"/>
              </a:rPr>
              <a:t>prostřednictvím </a:t>
            </a:r>
            <a:r>
              <a:rPr lang="en-GB" dirty="0">
                <a:solidFill>
                  <a:srgbClr val="000000"/>
                </a:solidFill>
                <a:latin typeface="Calibri" charset="0"/>
              </a:rPr>
              <a:t>OEM</a:t>
            </a:r>
            <a:r>
              <a:rPr lang="cs-CZ" dirty="0">
                <a:solidFill>
                  <a:srgbClr val="000000"/>
                </a:solidFill>
                <a:latin typeface="Calibri" charset="0"/>
              </a:rPr>
              <a:t> partnerů</a:t>
            </a:r>
            <a:endParaRPr lang="en-GB" dirty="0">
              <a:solidFill>
                <a:srgbClr val="000000"/>
              </a:solidFill>
              <a:latin typeface="Calibri" charset="0"/>
            </a:endParaRPr>
          </a:p>
          <a:p>
            <a:pPr lvl="1"/>
            <a:r>
              <a:rPr lang="cs-CZ" dirty="0">
                <a:solidFill>
                  <a:srgbClr val="000000"/>
                </a:solidFill>
                <a:latin typeface="Calibri" charset="0"/>
              </a:rPr>
              <a:t>Stovky dalších přímých zákazníků a přes prodejce</a:t>
            </a:r>
            <a:endParaRPr lang="en-GB" dirty="0">
              <a:solidFill>
                <a:srgbClr val="000000"/>
              </a:solidFill>
              <a:latin typeface="Calibri" charset="0"/>
            </a:endParaRPr>
          </a:p>
          <a:p>
            <a:r>
              <a:rPr lang="cs-CZ" sz="2400" dirty="0">
                <a:solidFill>
                  <a:srgbClr val="000000"/>
                </a:solidFill>
                <a:latin typeface="Calibri" charset="0"/>
              </a:rPr>
              <a:t>Továrna s kapacitou dimenzovanou na </a:t>
            </a:r>
            <a:r>
              <a:rPr lang="en-GB" sz="2400" dirty="0">
                <a:solidFill>
                  <a:srgbClr val="000000"/>
                </a:solidFill>
                <a:latin typeface="Calibri" charset="0"/>
              </a:rPr>
              <a:t>20</a:t>
            </a:r>
            <a:r>
              <a:rPr lang="cs-CZ" sz="2400" dirty="0">
                <a:solidFill>
                  <a:srgbClr val="000000"/>
                </a:solidFill>
                <a:latin typeface="Calibri" charset="0"/>
              </a:rPr>
              <a:t> </a:t>
            </a:r>
            <a:r>
              <a:rPr lang="en-GB" sz="2400" dirty="0">
                <a:solidFill>
                  <a:srgbClr val="000000"/>
                </a:solidFill>
                <a:latin typeface="Calibri" charset="0"/>
              </a:rPr>
              <a:t>000 </a:t>
            </a:r>
            <a:r>
              <a:rPr lang="cs-CZ" sz="2400" dirty="0">
                <a:solidFill>
                  <a:srgbClr val="000000"/>
                </a:solidFill>
                <a:latin typeface="Calibri" charset="0"/>
              </a:rPr>
              <a:t>ks ročně</a:t>
            </a:r>
            <a:endParaRPr lang="en-GB" sz="2400" dirty="0">
              <a:solidFill>
                <a:srgbClr val="000000"/>
              </a:solidFill>
              <a:latin typeface="Calibri" charset="0"/>
            </a:endParaRPr>
          </a:p>
          <a:p>
            <a:r>
              <a:rPr lang="cs-CZ" sz="2400" dirty="0">
                <a:solidFill>
                  <a:srgbClr val="000000"/>
                </a:solidFill>
                <a:latin typeface="Calibri" charset="0"/>
              </a:rPr>
              <a:t>Dva </a:t>
            </a:r>
            <a:r>
              <a:rPr lang="en-GB" sz="2400" dirty="0">
                <a:solidFill>
                  <a:srgbClr val="000000"/>
                </a:solidFill>
                <a:latin typeface="Calibri" charset="0"/>
              </a:rPr>
              <a:t>OEM</a:t>
            </a:r>
            <a:r>
              <a:rPr lang="cs-CZ" sz="2400" dirty="0">
                <a:solidFill>
                  <a:srgbClr val="000000"/>
                </a:solidFill>
                <a:latin typeface="Calibri" charset="0"/>
              </a:rPr>
              <a:t> partneři pro g</a:t>
            </a:r>
            <a:r>
              <a:rPr lang="en-GB" sz="2400" dirty="0">
                <a:solidFill>
                  <a:srgbClr val="000000"/>
                </a:solidFill>
                <a:latin typeface="Calibri" charset="0"/>
              </a:rPr>
              <a:t>lob</a:t>
            </a:r>
            <a:r>
              <a:rPr lang="cs-CZ" sz="2400" dirty="0">
                <a:solidFill>
                  <a:srgbClr val="000000"/>
                </a:solidFill>
                <a:latin typeface="Calibri" charset="0"/>
              </a:rPr>
              <a:t>á</a:t>
            </a:r>
            <a:r>
              <a:rPr lang="en-GB" sz="2400" dirty="0">
                <a:solidFill>
                  <a:srgbClr val="000000"/>
                </a:solidFill>
                <a:latin typeface="Calibri" charset="0"/>
              </a:rPr>
              <a:t>l</a:t>
            </a:r>
            <a:r>
              <a:rPr lang="cs-CZ" sz="2400" dirty="0">
                <a:solidFill>
                  <a:srgbClr val="000000"/>
                </a:solidFill>
                <a:latin typeface="Calibri" charset="0"/>
              </a:rPr>
              <a:t>ní trhy</a:t>
            </a:r>
            <a:endParaRPr lang="en-US" sz="2400" dirty="0">
              <a:solidFill>
                <a:srgbClr val="000000"/>
              </a:solidFill>
              <a:latin typeface="Calibri" charset="0"/>
            </a:endParaRPr>
          </a:p>
        </p:txBody>
      </p:sp>
      <p:pic>
        <p:nvPicPr>
          <p:cNvPr id="12" name="Picture 11" descr="A picture containing clipart&#10;&#10;Description automatically generated">
            <a:extLst>
              <a:ext uri="{FF2B5EF4-FFF2-40B4-BE49-F238E27FC236}">
                <a16:creationId xmlns:a16="http://schemas.microsoft.com/office/drawing/2014/main" id="{57E14478-CDB5-47FB-9612-303FD75B84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864" y="136523"/>
            <a:ext cx="2027612" cy="611061"/>
          </a:xfrm>
          <a:prstGeom prst="rect">
            <a:avLst/>
          </a:prstGeom>
        </p:spPr>
      </p:pic>
    </p:spTree>
    <p:extLst>
      <p:ext uri="{BB962C8B-B14F-4D97-AF65-F5344CB8AC3E}">
        <p14:creationId xmlns:p14="http://schemas.microsoft.com/office/powerpoint/2010/main" val="15923936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5E9B4D-F0E2-4471-842B-6792E8B58AF6}"/>
              </a:ext>
            </a:extLst>
          </p:cNvPr>
          <p:cNvSpPr>
            <a:spLocks noGrp="1"/>
          </p:cNvSpPr>
          <p:nvPr>
            <p:ph type="title"/>
          </p:nvPr>
        </p:nvSpPr>
        <p:spPr/>
        <p:txBody>
          <a:bodyPr>
            <a:normAutofit fontScale="90000"/>
          </a:bodyPr>
          <a:lstStyle/>
          <a:p>
            <a:r>
              <a:rPr lang="cs-CZ" dirty="0"/>
              <a:t>Kapacita Výkon Životnost Rozměry</a:t>
            </a:r>
          </a:p>
        </p:txBody>
      </p:sp>
      <p:sp>
        <p:nvSpPr>
          <p:cNvPr id="3" name="Zástupný obsah 2">
            <a:extLst>
              <a:ext uri="{FF2B5EF4-FFF2-40B4-BE49-F238E27FC236}">
                <a16:creationId xmlns:a16="http://schemas.microsoft.com/office/drawing/2014/main" id="{E8154D16-5CDF-4F52-B46F-432DF3E8EBB0}"/>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2659683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525" y="-191057"/>
            <a:ext cx="10515600" cy="1325563"/>
          </a:xfrm>
        </p:spPr>
        <p:txBody>
          <a:bodyPr>
            <a:normAutofit/>
          </a:bodyPr>
          <a:lstStyle/>
          <a:p>
            <a:r>
              <a:rPr lang="cs-CZ" sz="3600" dirty="0"/>
              <a:t>Příležitosti v teple</a:t>
            </a:r>
            <a:endParaRPr lang="en-US" sz="3600" dirty="0"/>
          </a:p>
        </p:txBody>
      </p:sp>
      <p:pic>
        <p:nvPicPr>
          <p:cNvPr id="12" name="Picture 11">
            <a:extLst>
              <a:ext uri="{FF2B5EF4-FFF2-40B4-BE49-F238E27FC236}">
                <a16:creationId xmlns:a16="http://schemas.microsoft.com/office/drawing/2014/main" id="{3453FFD4-CE62-4F52-A91C-B023E8701ED3}"/>
              </a:ext>
            </a:extLst>
          </p:cNvPr>
          <p:cNvPicPr>
            <a:picLocks noChangeAspect="1"/>
          </p:cNvPicPr>
          <p:nvPr/>
        </p:nvPicPr>
        <p:blipFill>
          <a:blip r:embed="rId3"/>
          <a:stretch>
            <a:fillRect/>
          </a:stretch>
        </p:blipFill>
        <p:spPr>
          <a:xfrm>
            <a:off x="3314485" y="1226868"/>
            <a:ext cx="4958193" cy="3232007"/>
          </a:xfrm>
          <a:prstGeom prst="rect">
            <a:avLst/>
          </a:prstGeom>
        </p:spPr>
      </p:pic>
      <p:sp>
        <p:nvSpPr>
          <p:cNvPr id="13" name="TextBox 12">
            <a:extLst>
              <a:ext uri="{FF2B5EF4-FFF2-40B4-BE49-F238E27FC236}">
                <a16:creationId xmlns:a16="http://schemas.microsoft.com/office/drawing/2014/main" id="{4282F896-DDA4-4E4E-A46E-5B7EB3DB5B91}"/>
              </a:ext>
            </a:extLst>
          </p:cNvPr>
          <p:cNvSpPr txBox="1"/>
          <p:nvPr/>
        </p:nvSpPr>
        <p:spPr>
          <a:xfrm>
            <a:off x="2108972" y="1492869"/>
            <a:ext cx="1010661" cy="646331"/>
          </a:xfrm>
          <a:prstGeom prst="rect">
            <a:avLst/>
          </a:prstGeom>
          <a:noFill/>
        </p:spPr>
        <p:txBody>
          <a:bodyPr wrap="none" rtlCol="0">
            <a:spAutoFit/>
          </a:bodyPr>
          <a:lstStyle/>
          <a:p>
            <a:r>
              <a:rPr lang="en-GB" dirty="0"/>
              <a:t> </a:t>
            </a:r>
            <a:r>
              <a:rPr lang="en-GB" b="1" dirty="0"/>
              <a:t>17.5%</a:t>
            </a:r>
          </a:p>
          <a:p>
            <a:r>
              <a:rPr lang="en-GB" dirty="0" err="1"/>
              <a:t>Ele</a:t>
            </a:r>
            <a:r>
              <a:rPr lang="cs-CZ" dirty="0" err="1"/>
              <a:t>ktřina</a:t>
            </a:r>
            <a:endParaRPr lang="en-GB" dirty="0"/>
          </a:p>
        </p:txBody>
      </p:sp>
      <p:grpSp>
        <p:nvGrpSpPr>
          <p:cNvPr id="14" name="Group 13">
            <a:extLst>
              <a:ext uri="{FF2B5EF4-FFF2-40B4-BE49-F238E27FC236}">
                <a16:creationId xmlns:a16="http://schemas.microsoft.com/office/drawing/2014/main" id="{0C99F35F-BFC8-4A04-8BA3-DC688BF7761C}"/>
              </a:ext>
            </a:extLst>
          </p:cNvPr>
          <p:cNvGrpSpPr/>
          <p:nvPr/>
        </p:nvGrpSpPr>
        <p:grpSpPr>
          <a:xfrm>
            <a:off x="2201126" y="1792422"/>
            <a:ext cx="2783875" cy="77273"/>
            <a:chOff x="422960" y="2756077"/>
            <a:chExt cx="2783875" cy="77273"/>
          </a:xfrm>
        </p:grpSpPr>
        <p:cxnSp>
          <p:nvCxnSpPr>
            <p:cNvPr id="15" name="Straight Connector 14">
              <a:extLst>
                <a:ext uri="{FF2B5EF4-FFF2-40B4-BE49-F238E27FC236}">
                  <a16:creationId xmlns:a16="http://schemas.microsoft.com/office/drawing/2014/main" id="{D38D6EE8-FD09-4DF9-BD2D-52B322680564}"/>
                </a:ext>
              </a:extLst>
            </p:cNvPr>
            <p:cNvCxnSpPr/>
            <p:nvPr/>
          </p:nvCxnSpPr>
          <p:spPr>
            <a:xfrm>
              <a:off x="422960" y="2768722"/>
              <a:ext cx="2721906" cy="237"/>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B75E4D82-621D-4EC5-A607-F908594D7EE7}"/>
                </a:ext>
              </a:extLst>
            </p:cNvPr>
            <p:cNvSpPr/>
            <p:nvPr/>
          </p:nvSpPr>
          <p:spPr>
            <a:xfrm>
              <a:off x="3129562" y="2756077"/>
              <a:ext cx="77273" cy="772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TextBox 16">
            <a:extLst>
              <a:ext uri="{FF2B5EF4-FFF2-40B4-BE49-F238E27FC236}">
                <a16:creationId xmlns:a16="http://schemas.microsoft.com/office/drawing/2014/main" id="{5F1D534E-EFD6-4871-9452-99A678E2B495}"/>
              </a:ext>
            </a:extLst>
          </p:cNvPr>
          <p:cNvSpPr txBox="1"/>
          <p:nvPr/>
        </p:nvSpPr>
        <p:spPr>
          <a:xfrm>
            <a:off x="1809292" y="3513667"/>
            <a:ext cx="964559" cy="646331"/>
          </a:xfrm>
          <a:prstGeom prst="rect">
            <a:avLst/>
          </a:prstGeom>
          <a:noFill/>
        </p:spPr>
        <p:txBody>
          <a:bodyPr wrap="none" rtlCol="0">
            <a:spAutoFit/>
          </a:bodyPr>
          <a:lstStyle/>
          <a:p>
            <a:r>
              <a:rPr lang="en-GB" b="1" dirty="0"/>
              <a:t>27.5%</a:t>
            </a:r>
          </a:p>
          <a:p>
            <a:r>
              <a:rPr lang="cs-CZ" dirty="0"/>
              <a:t>Doprava</a:t>
            </a:r>
            <a:endParaRPr lang="en-GB" dirty="0"/>
          </a:p>
        </p:txBody>
      </p:sp>
      <p:cxnSp>
        <p:nvCxnSpPr>
          <p:cNvPr id="18" name="Straight Connector 17">
            <a:extLst>
              <a:ext uri="{FF2B5EF4-FFF2-40B4-BE49-F238E27FC236}">
                <a16:creationId xmlns:a16="http://schemas.microsoft.com/office/drawing/2014/main" id="{3DA3854D-FD39-490A-B457-25812D49FC38}"/>
              </a:ext>
            </a:extLst>
          </p:cNvPr>
          <p:cNvCxnSpPr/>
          <p:nvPr/>
        </p:nvCxnSpPr>
        <p:spPr>
          <a:xfrm>
            <a:off x="2057400" y="3843539"/>
            <a:ext cx="144462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0FEADB0-B81B-40CF-AB47-7221D0DF98DC}"/>
              </a:ext>
            </a:extLst>
          </p:cNvPr>
          <p:cNvCxnSpPr/>
          <p:nvPr/>
        </p:nvCxnSpPr>
        <p:spPr>
          <a:xfrm flipV="1">
            <a:off x="3498634" y="3513407"/>
            <a:ext cx="479710" cy="332764"/>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605AAFF-4426-4D8D-A3A2-0C462908495B}"/>
              </a:ext>
            </a:extLst>
          </p:cNvPr>
          <p:cNvSpPr/>
          <p:nvPr/>
        </p:nvSpPr>
        <p:spPr>
          <a:xfrm flipH="1">
            <a:off x="3962401" y="3443376"/>
            <a:ext cx="83190" cy="8319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A53A1EBD-C13F-4ED7-91C3-E9BEC8616B09}"/>
              </a:ext>
            </a:extLst>
          </p:cNvPr>
          <p:cNvSpPr/>
          <p:nvPr/>
        </p:nvSpPr>
        <p:spPr>
          <a:xfrm>
            <a:off x="5202349" y="3778869"/>
            <a:ext cx="77273" cy="772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a:extLst>
              <a:ext uri="{FF2B5EF4-FFF2-40B4-BE49-F238E27FC236}">
                <a16:creationId xmlns:a16="http://schemas.microsoft.com/office/drawing/2014/main" id="{853E2564-422C-4A05-A239-F5457D52AAF0}"/>
              </a:ext>
            </a:extLst>
          </p:cNvPr>
          <p:cNvCxnSpPr/>
          <p:nvPr/>
        </p:nvCxnSpPr>
        <p:spPr>
          <a:xfrm flipV="1">
            <a:off x="4917252" y="3849275"/>
            <a:ext cx="302448" cy="403368"/>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2A0F05D-8D0C-46B5-9353-8D5EAA33AB67}"/>
              </a:ext>
            </a:extLst>
          </p:cNvPr>
          <p:cNvCxnSpPr/>
          <p:nvPr/>
        </p:nvCxnSpPr>
        <p:spPr>
          <a:xfrm>
            <a:off x="3594897" y="4240188"/>
            <a:ext cx="133241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6010177-B8D4-48E4-9ABE-56EA507F0815}"/>
              </a:ext>
            </a:extLst>
          </p:cNvPr>
          <p:cNvSpPr txBox="1"/>
          <p:nvPr/>
        </p:nvSpPr>
        <p:spPr>
          <a:xfrm>
            <a:off x="3128987" y="3931866"/>
            <a:ext cx="1196674" cy="369332"/>
          </a:xfrm>
          <a:prstGeom prst="rect">
            <a:avLst/>
          </a:prstGeom>
          <a:noFill/>
        </p:spPr>
        <p:txBody>
          <a:bodyPr wrap="none" rtlCol="0">
            <a:spAutoFit/>
          </a:bodyPr>
          <a:lstStyle/>
          <a:p>
            <a:r>
              <a:rPr lang="en-GB" dirty="0"/>
              <a:t>O</a:t>
            </a:r>
            <a:r>
              <a:rPr lang="cs-CZ" dirty="0"/>
              <a:t>statní </a:t>
            </a:r>
            <a:r>
              <a:rPr lang="en-GB" b="1" dirty="0"/>
              <a:t>9%</a:t>
            </a:r>
          </a:p>
        </p:txBody>
      </p:sp>
      <p:sp>
        <p:nvSpPr>
          <p:cNvPr id="25" name="Oval 24">
            <a:extLst>
              <a:ext uri="{FF2B5EF4-FFF2-40B4-BE49-F238E27FC236}">
                <a16:creationId xmlns:a16="http://schemas.microsoft.com/office/drawing/2014/main" id="{4D54D3BB-46B1-4EFD-B8FB-2ECA07241367}"/>
              </a:ext>
            </a:extLst>
          </p:cNvPr>
          <p:cNvSpPr/>
          <p:nvPr/>
        </p:nvSpPr>
        <p:spPr>
          <a:xfrm>
            <a:off x="7109466" y="2331054"/>
            <a:ext cx="77273" cy="772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a:extLst>
              <a:ext uri="{FF2B5EF4-FFF2-40B4-BE49-F238E27FC236}">
                <a16:creationId xmlns:a16="http://schemas.microsoft.com/office/drawing/2014/main" id="{05F2B225-570E-4DF2-9F96-CAB1B7BA64EF}"/>
              </a:ext>
            </a:extLst>
          </p:cNvPr>
          <p:cNvCxnSpPr/>
          <p:nvPr/>
        </p:nvCxnSpPr>
        <p:spPr>
          <a:xfrm flipV="1">
            <a:off x="7157627" y="1658287"/>
            <a:ext cx="458431" cy="679993"/>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F19CB07-2217-4B6E-A4C1-D59BCBAABE71}"/>
              </a:ext>
            </a:extLst>
          </p:cNvPr>
          <p:cNvCxnSpPr/>
          <p:nvPr/>
        </p:nvCxnSpPr>
        <p:spPr>
          <a:xfrm>
            <a:off x="7615273" y="1646460"/>
            <a:ext cx="88299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5E3BB46-A016-479D-BE1B-2FC145CB44EE}"/>
              </a:ext>
            </a:extLst>
          </p:cNvPr>
          <p:cNvSpPr txBox="1"/>
          <p:nvPr/>
        </p:nvSpPr>
        <p:spPr>
          <a:xfrm>
            <a:off x="7536775" y="1304602"/>
            <a:ext cx="688330" cy="646331"/>
          </a:xfrm>
          <a:prstGeom prst="rect">
            <a:avLst/>
          </a:prstGeom>
          <a:noFill/>
        </p:spPr>
        <p:txBody>
          <a:bodyPr wrap="none" rtlCol="0">
            <a:spAutoFit/>
          </a:bodyPr>
          <a:lstStyle/>
          <a:p>
            <a:r>
              <a:rPr lang="en-GB" b="1" dirty="0">
                <a:solidFill>
                  <a:srgbClr val="FF0000"/>
                </a:solidFill>
              </a:rPr>
              <a:t>46%</a:t>
            </a:r>
          </a:p>
          <a:p>
            <a:r>
              <a:rPr lang="cs-CZ" dirty="0">
                <a:solidFill>
                  <a:srgbClr val="FF0000"/>
                </a:solidFill>
              </a:rPr>
              <a:t>Teplo</a:t>
            </a:r>
            <a:endParaRPr lang="en-GB" dirty="0">
              <a:solidFill>
                <a:srgbClr val="FF0000"/>
              </a:solidFill>
            </a:endParaRPr>
          </a:p>
        </p:txBody>
      </p:sp>
      <p:sp>
        <p:nvSpPr>
          <p:cNvPr id="29" name="TextBox 28">
            <a:extLst>
              <a:ext uri="{FF2B5EF4-FFF2-40B4-BE49-F238E27FC236}">
                <a16:creationId xmlns:a16="http://schemas.microsoft.com/office/drawing/2014/main" id="{79A20C56-0258-4E7E-9D42-5F5BA9D7756C}"/>
              </a:ext>
            </a:extLst>
          </p:cNvPr>
          <p:cNvSpPr txBox="1"/>
          <p:nvPr/>
        </p:nvSpPr>
        <p:spPr>
          <a:xfrm>
            <a:off x="9070710" y="3363370"/>
            <a:ext cx="2989921" cy="1077218"/>
          </a:xfrm>
          <a:prstGeom prst="rect">
            <a:avLst/>
          </a:prstGeom>
          <a:noFill/>
        </p:spPr>
        <p:txBody>
          <a:bodyPr wrap="none" rtlCol="0">
            <a:spAutoFit/>
          </a:bodyPr>
          <a:lstStyle/>
          <a:p>
            <a:r>
              <a:rPr lang="cs-CZ" sz="1600" i="1" dirty="0"/>
              <a:t>Zdroj - dokument:</a:t>
            </a:r>
          </a:p>
          <a:p>
            <a:r>
              <a:rPr lang="en-GB" sz="1600" i="1" dirty="0"/>
              <a:t>Heating without  global warming,</a:t>
            </a:r>
          </a:p>
          <a:p>
            <a:r>
              <a:rPr lang="en-GB" sz="1600" i="1" dirty="0"/>
              <a:t>IEA, 2014.</a:t>
            </a:r>
          </a:p>
          <a:p>
            <a:endParaRPr lang="en-GB" sz="1600" i="1" dirty="0"/>
          </a:p>
        </p:txBody>
      </p:sp>
      <p:sp>
        <p:nvSpPr>
          <p:cNvPr id="30" name="TextBox 29">
            <a:extLst>
              <a:ext uri="{FF2B5EF4-FFF2-40B4-BE49-F238E27FC236}">
                <a16:creationId xmlns:a16="http://schemas.microsoft.com/office/drawing/2014/main" id="{C1917C2C-6E12-4F59-ADA0-1A8654C6D8D4}"/>
              </a:ext>
            </a:extLst>
          </p:cNvPr>
          <p:cNvSpPr txBox="1"/>
          <p:nvPr/>
        </p:nvSpPr>
        <p:spPr>
          <a:xfrm>
            <a:off x="40344" y="909763"/>
            <a:ext cx="3088643" cy="646331"/>
          </a:xfrm>
          <a:prstGeom prst="rect">
            <a:avLst/>
          </a:prstGeom>
          <a:noFill/>
        </p:spPr>
        <p:txBody>
          <a:bodyPr wrap="square" rtlCol="0">
            <a:spAutoFit/>
          </a:bodyPr>
          <a:lstStyle/>
          <a:p>
            <a:r>
              <a:rPr lang="cs-CZ" i="1" dirty="0"/>
              <a:t>Světová spotřeba energie</a:t>
            </a:r>
            <a:endParaRPr lang="en-US" i="1" dirty="0"/>
          </a:p>
          <a:p>
            <a:endParaRPr lang="en-US" i="1" dirty="0"/>
          </a:p>
        </p:txBody>
      </p:sp>
      <p:cxnSp>
        <p:nvCxnSpPr>
          <p:cNvPr id="31" name="Straight Arrow Connector 30">
            <a:extLst>
              <a:ext uri="{FF2B5EF4-FFF2-40B4-BE49-F238E27FC236}">
                <a16:creationId xmlns:a16="http://schemas.microsoft.com/office/drawing/2014/main" id="{6D290F92-63B8-4DC2-A72D-58DB71D47ED7}"/>
              </a:ext>
            </a:extLst>
          </p:cNvPr>
          <p:cNvCxnSpPr/>
          <p:nvPr/>
        </p:nvCxnSpPr>
        <p:spPr>
          <a:xfrm flipH="1">
            <a:off x="5071192" y="1424234"/>
            <a:ext cx="1510768" cy="0"/>
          </a:xfrm>
          <a:prstGeom prst="straightConnector1">
            <a:avLst/>
          </a:prstGeom>
          <a:ln w="762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FC20D6F-4D11-4965-935C-C01316E68D2E}"/>
              </a:ext>
            </a:extLst>
          </p:cNvPr>
          <p:cNvSpPr txBox="1"/>
          <p:nvPr/>
        </p:nvSpPr>
        <p:spPr>
          <a:xfrm>
            <a:off x="5279622" y="795235"/>
            <a:ext cx="987771" cy="646331"/>
          </a:xfrm>
          <a:prstGeom prst="rect">
            <a:avLst/>
          </a:prstGeom>
          <a:noFill/>
        </p:spPr>
        <p:txBody>
          <a:bodyPr wrap="none" rtlCol="0">
            <a:spAutoFit/>
          </a:bodyPr>
          <a:lstStyle/>
          <a:p>
            <a:r>
              <a:rPr lang="en-GB" sz="3600" b="1" dirty="0">
                <a:solidFill>
                  <a:srgbClr val="FF0000"/>
                </a:solidFill>
              </a:rPr>
              <a:t>x2.5</a:t>
            </a:r>
          </a:p>
        </p:txBody>
      </p:sp>
      <p:sp>
        <p:nvSpPr>
          <p:cNvPr id="33" name="Left Brace 32">
            <a:extLst>
              <a:ext uri="{FF2B5EF4-FFF2-40B4-BE49-F238E27FC236}">
                <a16:creationId xmlns:a16="http://schemas.microsoft.com/office/drawing/2014/main" id="{71A435D2-95C0-4EE0-997A-DCAD68A053C9}"/>
              </a:ext>
            </a:extLst>
          </p:cNvPr>
          <p:cNvSpPr/>
          <p:nvPr/>
        </p:nvSpPr>
        <p:spPr>
          <a:xfrm>
            <a:off x="8580544" y="1424188"/>
            <a:ext cx="354502" cy="1305116"/>
          </a:xfrm>
          <a:prstGeom prst="leftBrace">
            <a:avLst>
              <a:gd name="adj1" fmla="val 8333"/>
              <a:gd name="adj2" fmla="val 1859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4" name="TextBox 33">
            <a:extLst>
              <a:ext uri="{FF2B5EF4-FFF2-40B4-BE49-F238E27FC236}">
                <a16:creationId xmlns:a16="http://schemas.microsoft.com/office/drawing/2014/main" id="{580032BA-9DDD-4C38-81CB-88737E983793}"/>
              </a:ext>
            </a:extLst>
          </p:cNvPr>
          <p:cNvSpPr txBox="1"/>
          <p:nvPr/>
        </p:nvSpPr>
        <p:spPr>
          <a:xfrm>
            <a:off x="8764711" y="1460072"/>
            <a:ext cx="3601921" cy="1200329"/>
          </a:xfrm>
          <a:prstGeom prst="rect">
            <a:avLst/>
          </a:prstGeom>
          <a:noFill/>
        </p:spPr>
        <p:txBody>
          <a:bodyPr wrap="square" rtlCol="0">
            <a:spAutoFit/>
          </a:bodyPr>
          <a:lstStyle/>
          <a:p>
            <a:pPr marL="285750" indent="-285750">
              <a:buFont typeface="Arial" charset="0"/>
              <a:buChar char="•"/>
            </a:pPr>
            <a:r>
              <a:rPr lang="cs-CZ" dirty="0"/>
              <a:t>Topení</a:t>
            </a:r>
            <a:endParaRPr lang="es-ES" dirty="0"/>
          </a:p>
          <a:p>
            <a:pPr marL="285750" indent="-285750">
              <a:buFont typeface="Arial" charset="0"/>
              <a:buChar char="•"/>
            </a:pPr>
            <a:r>
              <a:rPr lang="cs-CZ" dirty="0"/>
              <a:t>Teplá voda</a:t>
            </a:r>
            <a:endParaRPr lang="en-US" dirty="0"/>
          </a:p>
          <a:p>
            <a:pPr marL="285750" indent="-285750">
              <a:buFont typeface="Arial" charset="0"/>
              <a:buChar char="•"/>
            </a:pPr>
            <a:r>
              <a:rPr lang="cs-CZ" dirty="0"/>
              <a:t>Teplo pro p</a:t>
            </a:r>
            <a:r>
              <a:rPr lang="en-US" dirty="0"/>
              <a:t>r</a:t>
            </a:r>
            <a:r>
              <a:rPr lang="cs-CZ" dirty="0" err="1"/>
              <a:t>ůmyslové</a:t>
            </a:r>
            <a:r>
              <a:rPr lang="cs-CZ" dirty="0"/>
              <a:t> procesy </a:t>
            </a:r>
            <a:endParaRPr lang="en-US" dirty="0"/>
          </a:p>
          <a:p>
            <a:pPr marL="285750" indent="-285750">
              <a:buFont typeface="Arial" charset="0"/>
              <a:buChar char="•"/>
            </a:pPr>
            <a:r>
              <a:rPr lang="es-ES" dirty="0"/>
              <a:t>C</a:t>
            </a:r>
            <a:r>
              <a:rPr lang="cs-CZ" dirty="0"/>
              <a:t>hlazení</a:t>
            </a:r>
            <a:endParaRPr lang="es-ES" dirty="0"/>
          </a:p>
        </p:txBody>
      </p:sp>
      <p:sp>
        <p:nvSpPr>
          <p:cNvPr id="35" name="TextBox 34">
            <a:extLst>
              <a:ext uri="{FF2B5EF4-FFF2-40B4-BE49-F238E27FC236}">
                <a16:creationId xmlns:a16="http://schemas.microsoft.com/office/drawing/2014/main" id="{D4F0F188-BAB1-4C4D-8468-F5F341733956}"/>
              </a:ext>
            </a:extLst>
          </p:cNvPr>
          <p:cNvSpPr txBox="1"/>
          <p:nvPr/>
        </p:nvSpPr>
        <p:spPr>
          <a:xfrm>
            <a:off x="2319011" y="4616560"/>
            <a:ext cx="6261533" cy="1978811"/>
          </a:xfrm>
          <a:prstGeom prst="rect">
            <a:avLst/>
          </a:prstGeom>
          <a:noFill/>
        </p:spPr>
        <p:txBody>
          <a:bodyPr wrap="square" rtlCol="0">
            <a:spAutoFit/>
          </a:bodyPr>
          <a:lstStyle/>
          <a:p>
            <a:pPr>
              <a:lnSpc>
                <a:spcPts val="3000"/>
              </a:lnSpc>
            </a:pPr>
            <a:r>
              <a:rPr lang="cs-CZ" dirty="0"/>
              <a:t>Ukládání elektřiny</a:t>
            </a:r>
            <a:r>
              <a:rPr lang="en-GB" dirty="0"/>
              <a:t>:</a:t>
            </a:r>
          </a:p>
          <a:p>
            <a:pPr lvl="1">
              <a:lnSpc>
                <a:spcPts val="3000"/>
              </a:lnSpc>
            </a:pPr>
            <a:r>
              <a:rPr lang="en-GB" dirty="0">
                <a:solidFill>
                  <a:srgbClr val="FF0000"/>
                </a:solidFill>
                <a:latin typeface="Zapf Dingbats"/>
                <a:ea typeface="Zapf Dingbats"/>
                <a:cs typeface="Zapf Dingbats"/>
                <a:sym typeface="Zapf Dingbats"/>
              </a:rPr>
              <a:t>✗</a:t>
            </a:r>
            <a:r>
              <a:rPr lang="en-GB" dirty="0">
                <a:sym typeface="Zapf Dingbats"/>
              </a:rPr>
              <a:t>	</a:t>
            </a:r>
            <a:r>
              <a:rPr lang="cs-CZ" dirty="0">
                <a:sym typeface="Zapf Dingbats"/>
              </a:rPr>
              <a:t>Přeinvestováno</a:t>
            </a:r>
            <a:endParaRPr lang="es-ES" dirty="0"/>
          </a:p>
          <a:p>
            <a:pPr lvl="1">
              <a:lnSpc>
                <a:spcPts val="3000"/>
              </a:lnSpc>
            </a:pPr>
            <a:r>
              <a:rPr lang="en-GB" dirty="0">
                <a:solidFill>
                  <a:srgbClr val="FF0000"/>
                </a:solidFill>
                <a:latin typeface="Zapf Dingbats"/>
                <a:ea typeface="Zapf Dingbats"/>
                <a:cs typeface="Zapf Dingbats"/>
                <a:sym typeface="Zapf Dingbats"/>
              </a:rPr>
              <a:t>✗</a:t>
            </a:r>
            <a:r>
              <a:rPr lang="en-GB" dirty="0">
                <a:sym typeface="Zapf Dingbats"/>
              </a:rPr>
              <a:t>	</a:t>
            </a:r>
            <a:r>
              <a:rPr lang="cs-CZ" dirty="0">
                <a:sym typeface="Zapf Dingbats"/>
              </a:rPr>
              <a:t>Přeplněný zájemci</a:t>
            </a:r>
            <a:endParaRPr lang="en-GB" dirty="0"/>
          </a:p>
          <a:p>
            <a:pPr lvl="1">
              <a:lnSpc>
                <a:spcPts val="3000"/>
              </a:lnSpc>
            </a:pPr>
            <a:r>
              <a:rPr lang="en-GB" dirty="0">
                <a:solidFill>
                  <a:srgbClr val="FF0000"/>
                </a:solidFill>
                <a:latin typeface="Zapf Dingbats"/>
                <a:ea typeface="Zapf Dingbats"/>
                <a:cs typeface="Zapf Dingbats"/>
                <a:sym typeface="Zapf Dingbats"/>
              </a:rPr>
              <a:t>✗</a:t>
            </a:r>
            <a:r>
              <a:rPr lang="en-GB" dirty="0">
                <a:sym typeface="Zapf Dingbats"/>
              </a:rPr>
              <a:t>	</a:t>
            </a:r>
            <a:r>
              <a:rPr lang="cs-CZ" dirty="0">
                <a:sym typeface="Zapf Dingbats"/>
              </a:rPr>
              <a:t>Vysoké vstupní náklady</a:t>
            </a:r>
            <a:endParaRPr lang="en-GB" dirty="0"/>
          </a:p>
          <a:p>
            <a:pPr lvl="1">
              <a:lnSpc>
                <a:spcPts val="3000"/>
              </a:lnSpc>
            </a:pPr>
            <a:r>
              <a:rPr lang="en-GB" dirty="0">
                <a:solidFill>
                  <a:srgbClr val="FF0000"/>
                </a:solidFill>
                <a:latin typeface="Zapf Dingbats"/>
                <a:ea typeface="Zapf Dingbats"/>
                <a:cs typeface="Zapf Dingbats"/>
                <a:sym typeface="Zapf Dingbats"/>
              </a:rPr>
              <a:t>✗</a:t>
            </a:r>
            <a:r>
              <a:rPr lang="en-GB" dirty="0">
                <a:sym typeface="Zapf Dingbats"/>
              </a:rPr>
              <a:t>	</a:t>
            </a:r>
            <a:r>
              <a:rPr lang="cs-CZ" dirty="0">
                <a:sym typeface="Zapf Dingbats"/>
              </a:rPr>
              <a:t>Složité suroviny a materiály </a:t>
            </a:r>
            <a:endParaRPr lang="en-GB" dirty="0"/>
          </a:p>
        </p:txBody>
      </p:sp>
      <p:sp>
        <p:nvSpPr>
          <p:cNvPr id="36" name="Rectangle 35">
            <a:extLst>
              <a:ext uri="{FF2B5EF4-FFF2-40B4-BE49-F238E27FC236}">
                <a16:creationId xmlns:a16="http://schemas.microsoft.com/office/drawing/2014/main" id="{DBDD28F5-5BF8-4E9D-8330-A1709FC462E7}"/>
              </a:ext>
            </a:extLst>
          </p:cNvPr>
          <p:cNvSpPr/>
          <p:nvPr/>
        </p:nvSpPr>
        <p:spPr>
          <a:xfrm>
            <a:off x="5699446" y="4611037"/>
            <a:ext cx="7828592" cy="2365391"/>
          </a:xfrm>
          <a:prstGeom prst="rect">
            <a:avLst/>
          </a:prstGeom>
        </p:spPr>
        <p:txBody>
          <a:bodyPr wrap="square">
            <a:spAutoFit/>
          </a:bodyPr>
          <a:lstStyle/>
          <a:p>
            <a:pPr>
              <a:lnSpc>
                <a:spcPts val="3000"/>
              </a:lnSpc>
            </a:pPr>
            <a:r>
              <a:rPr lang="cs-CZ" dirty="0"/>
              <a:t>Ukládání tepla</a:t>
            </a:r>
            <a:r>
              <a:rPr lang="en-GB" dirty="0"/>
              <a:t>:</a:t>
            </a:r>
            <a:endParaRPr lang="en-GB" dirty="0">
              <a:solidFill>
                <a:srgbClr val="70AD47"/>
              </a:solidFill>
            </a:endParaRPr>
          </a:p>
          <a:p>
            <a:pPr lvl="1">
              <a:lnSpc>
                <a:spcPts val="3000"/>
              </a:lnSpc>
            </a:pPr>
            <a:r>
              <a:rPr lang="en-GB" dirty="0">
                <a:solidFill>
                  <a:srgbClr val="70AD47"/>
                </a:solidFill>
                <a:latin typeface="Zapf Dingbats"/>
                <a:ea typeface="Zapf Dingbats"/>
                <a:cs typeface="Zapf Dingbats"/>
                <a:sym typeface="Zapf Dingbats"/>
              </a:rPr>
              <a:t>✓</a:t>
            </a:r>
            <a:r>
              <a:rPr lang="en-GB" dirty="0">
                <a:sym typeface="Zapf Dingbats"/>
              </a:rPr>
              <a:t>	</a:t>
            </a:r>
            <a:r>
              <a:rPr lang="cs-CZ" dirty="0">
                <a:sym typeface="Zapf Dingbats"/>
              </a:rPr>
              <a:t>Nezměnilo se za poslední staletí </a:t>
            </a:r>
            <a:endParaRPr lang="en-GB" dirty="0"/>
          </a:p>
          <a:p>
            <a:pPr lvl="1">
              <a:lnSpc>
                <a:spcPts val="3000"/>
              </a:lnSpc>
            </a:pPr>
            <a:r>
              <a:rPr lang="en-GB" dirty="0">
                <a:solidFill>
                  <a:srgbClr val="70AD47"/>
                </a:solidFill>
                <a:latin typeface="Zapf Dingbats"/>
                <a:ea typeface="Zapf Dingbats"/>
                <a:cs typeface="Zapf Dingbats"/>
                <a:sym typeface="Zapf Dingbats"/>
              </a:rPr>
              <a:t>✓ 	</a:t>
            </a:r>
            <a:r>
              <a:rPr lang="cs-CZ" dirty="0"/>
              <a:t>Zralé na změnu</a:t>
            </a:r>
            <a:endParaRPr lang="en-GB" dirty="0"/>
          </a:p>
          <a:p>
            <a:pPr lvl="1">
              <a:lnSpc>
                <a:spcPts val="3000"/>
              </a:lnSpc>
            </a:pPr>
            <a:r>
              <a:rPr lang="en-GB" dirty="0">
                <a:solidFill>
                  <a:srgbClr val="70AD47"/>
                </a:solidFill>
                <a:latin typeface="Zapf Dingbats"/>
                <a:ea typeface="Zapf Dingbats"/>
                <a:cs typeface="Zapf Dingbats"/>
                <a:sym typeface="Zapf Dingbats"/>
              </a:rPr>
              <a:t>✓	</a:t>
            </a:r>
            <a:r>
              <a:rPr lang="cs-CZ" dirty="0">
                <a:sym typeface="Zapf Dingbats"/>
              </a:rPr>
              <a:t>Velká potřeba ukládání tepla </a:t>
            </a:r>
            <a:endParaRPr lang="en-GB" dirty="0">
              <a:sym typeface="Zapf Dingbats"/>
            </a:endParaRPr>
          </a:p>
          <a:p>
            <a:pPr lvl="1">
              <a:lnSpc>
                <a:spcPts val="3000"/>
              </a:lnSpc>
            </a:pPr>
            <a:r>
              <a:rPr lang="en-GB" dirty="0">
                <a:solidFill>
                  <a:srgbClr val="70AD47"/>
                </a:solidFill>
                <a:latin typeface="Zapf Dingbats"/>
                <a:ea typeface="Zapf Dingbats"/>
                <a:cs typeface="Zapf Dingbats"/>
                <a:sym typeface="Zapf Dingbats"/>
              </a:rPr>
              <a:t>✓	</a:t>
            </a:r>
            <a:r>
              <a:rPr lang="cs-CZ" dirty="0">
                <a:ea typeface="Zapf Dingbats"/>
                <a:cs typeface="Zapf Dingbats"/>
                <a:sym typeface="Zapf Dingbats"/>
              </a:rPr>
              <a:t>Nízkonákladové běžné materiály a suroviny</a:t>
            </a:r>
            <a:endParaRPr lang="en-GB" dirty="0">
              <a:ea typeface="Zapf Dingbats"/>
              <a:cs typeface="Zapf Dingbats"/>
              <a:sym typeface="Zapf Dingbats"/>
            </a:endParaRPr>
          </a:p>
          <a:p>
            <a:pPr lvl="1">
              <a:lnSpc>
                <a:spcPts val="3000"/>
              </a:lnSpc>
            </a:pPr>
            <a:endParaRPr lang="en-GB" dirty="0"/>
          </a:p>
        </p:txBody>
      </p:sp>
      <p:pic>
        <p:nvPicPr>
          <p:cNvPr id="37" name="Picture 36" descr="A picture containing clipart&#10;&#10;Description automatically generated">
            <a:extLst>
              <a:ext uri="{FF2B5EF4-FFF2-40B4-BE49-F238E27FC236}">
                <a16:creationId xmlns:a16="http://schemas.microsoft.com/office/drawing/2014/main" id="{29614E0F-F4E2-4B62-9725-136AB1EB22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864" y="136523"/>
            <a:ext cx="2027612" cy="611061"/>
          </a:xfrm>
          <a:prstGeom prst="rect">
            <a:avLst/>
          </a:prstGeom>
        </p:spPr>
      </p:pic>
    </p:spTree>
    <p:extLst>
      <p:ext uri="{BB962C8B-B14F-4D97-AF65-F5344CB8AC3E}">
        <p14:creationId xmlns:p14="http://schemas.microsoft.com/office/powerpoint/2010/main" val="373551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903762-09E1-4DD9-B36D-1CEAB8DA06E7}"/>
              </a:ext>
            </a:extLst>
          </p:cNvPr>
          <p:cNvSpPr>
            <a:spLocks noGrp="1"/>
          </p:cNvSpPr>
          <p:nvPr>
            <p:ph type="title"/>
          </p:nvPr>
        </p:nvSpPr>
        <p:spPr/>
        <p:txBody>
          <a:bodyPr>
            <a:normAutofit fontScale="90000"/>
          </a:bodyPr>
          <a:lstStyle/>
          <a:p>
            <a:r>
              <a:rPr lang="cs-CZ" dirty="0"/>
              <a:t>Rozdělení spotřeby energií v domácnostech</a:t>
            </a:r>
          </a:p>
        </p:txBody>
      </p:sp>
      <p:pic>
        <p:nvPicPr>
          <p:cNvPr id="4" name="Obrázek 3">
            <a:extLst>
              <a:ext uri="{FF2B5EF4-FFF2-40B4-BE49-F238E27FC236}">
                <a16:creationId xmlns:a16="http://schemas.microsoft.com/office/drawing/2014/main" id="{F6B0E1FE-F180-4127-A050-A52D4F894D6B}"/>
              </a:ext>
            </a:extLst>
          </p:cNvPr>
          <p:cNvPicPr>
            <a:picLocks noChangeAspect="1"/>
          </p:cNvPicPr>
          <p:nvPr/>
        </p:nvPicPr>
        <p:blipFill>
          <a:blip r:embed="rId2"/>
          <a:stretch>
            <a:fillRect/>
          </a:stretch>
        </p:blipFill>
        <p:spPr>
          <a:xfrm>
            <a:off x="1178895" y="1740515"/>
            <a:ext cx="8942479" cy="3998771"/>
          </a:xfrm>
          <a:prstGeom prst="rect">
            <a:avLst/>
          </a:prstGeom>
        </p:spPr>
      </p:pic>
    </p:spTree>
    <p:extLst>
      <p:ext uri="{BB962C8B-B14F-4D97-AF65-F5344CB8AC3E}">
        <p14:creationId xmlns:p14="http://schemas.microsoft.com/office/powerpoint/2010/main" val="4271833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2">
            <a:extLst>
              <a:ext uri="{FF2B5EF4-FFF2-40B4-BE49-F238E27FC236}">
                <a16:creationId xmlns:a16="http://schemas.microsoft.com/office/drawing/2014/main" id="{875BF59D-9553-487A-B3AF-35015EB82628}"/>
              </a:ext>
            </a:extLst>
          </p:cNvPr>
          <p:cNvSpPr txBox="1"/>
          <p:nvPr/>
        </p:nvSpPr>
        <p:spPr>
          <a:xfrm>
            <a:off x="1087904" y="112535"/>
            <a:ext cx="4871783" cy="707886"/>
          </a:xfrm>
          <a:prstGeom prst="rect">
            <a:avLst/>
          </a:prstGeom>
          <a:noFill/>
          <a:ln>
            <a:no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4000" dirty="0"/>
              <a:t>Potřeba ukládání tepla</a:t>
            </a:r>
            <a:endParaRPr lang="en-GB" sz="4000" dirty="0"/>
          </a:p>
        </p:txBody>
      </p:sp>
      <p:pic>
        <p:nvPicPr>
          <p:cNvPr id="5" name="Picture 7">
            <a:extLst>
              <a:ext uri="{FF2B5EF4-FFF2-40B4-BE49-F238E27FC236}">
                <a16:creationId xmlns:a16="http://schemas.microsoft.com/office/drawing/2014/main" id="{2E64C89F-E21D-4497-A592-495FCAF5326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94213" y="3941058"/>
            <a:ext cx="2973651" cy="2634470"/>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12700">
                <a:solidFill>
                  <a:schemeClr val="tx1"/>
                </a:solidFill>
                <a:miter lim="800000"/>
                <a:headEnd/>
                <a:tailEnd/>
              </a14:hiddenLine>
            </a:ext>
          </a:extLst>
        </p:spPr>
      </p:pic>
      <p:sp>
        <p:nvSpPr>
          <p:cNvPr id="6" name="Oval 12">
            <a:extLst>
              <a:ext uri="{FF2B5EF4-FFF2-40B4-BE49-F238E27FC236}">
                <a16:creationId xmlns:a16="http://schemas.microsoft.com/office/drawing/2014/main" id="{130587DD-8BE5-4480-B83C-FAF4CE747E9E}"/>
              </a:ext>
            </a:extLst>
          </p:cNvPr>
          <p:cNvSpPr>
            <a:spLocks/>
          </p:cNvSpPr>
          <p:nvPr/>
        </p:nvSpPr>
        <p:spPr bwMode="auto">
          <a:xfrm>
            <a:off x="4663617" y="5252249"/>
            <a:ext cx="1082629" cy="1444619"/>
          </a:xfrm>
          <a:prstGeom prst="ellipse">
            <a:avLst/>
          </a:prstGeom>
          <a:noFill/>
          <a:ln w="76200">
            <a:solidFill>
              <a:srgbClr val="66B132"/>
            </a:solidFill>
            <a:miter lim="800000"/>
            <a:headEnd/>
            <a:tailEnd/>
          </a:ln>
          <a:extLst>
            <a:ext uri="{909E8E84-426E-40dd-AFC4-6F175D3DCCD1}">
              <a14:hiddenFill xmlns:lc="http://schemas.openxmlformats.org/drawingml/2006/lockedCanvas" xmlns:a14="http://schemas.microsoft.com/office/drawing/2010/main" xmlns="">
                <a:solidFill>
                  <a:srgbClr val="FFFFFF"/>
                </a:solidFill>
              </a14:hiddenFill>
            </a:ext>
          </a:extLst>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7" name="Group 40">
            <a:extLst>
              <a:ext uri="{FF2B5EF4-FFF2-40B4-BE49-F238E27FC236}">
                <a16:creationId xmlns:a16="http://schemas.microsoft.com/office/drawing/2014/main" id="{DDD48E2D-D1F7-4CEF-A03C-AC0CC8D09652}"/>
              </a:ext>
            </a:extLst>
          </p:cNvPr>
          <p:cNvGrpSpPr/>
          <p:nvPr/>
        </p:nvGrpSpPr>
        <p:grpSpPr>
          <a:xfrm>
            <a:off x="5498231" y="1821980"/>
            <a:ext cx="3576942" cy="1430380"/>
            <a:chOff x="4285648" y="846630"/>
            <a:chExt cx="3576942" cy="1430380"/>
          </a:xfrm>
        </p:grpSpPr>
        <p:sp>
          <p:nvSpPr>
            <p:cNvPr id="31" name="Line 20">
              <a:extLst>
                <a:ext uri="{FF2B5EF4-FFF2-40B4-BE49-F238E27FC236}">
                  <a16:creationId xmlns:a16="http://schemas.microsoft.com/office/drawing/2014/main" id="{7C1AA5EF-F464-410E-9216-73FE0D15DEC0}"/>
                </a:ext>
              </a:extLst>
            </p:cNvPr>
            <p:cNvSpPr>
              <a:spLocks noChangeShapeType="1"/>
            </p:cNvSpPr>
            <p:nvPr/>
          </p:nvSpPr>
          <p:spPr bwMode="auto">
            <a:xfrm>
              <a:off x="5078760" y="1873536"/>
              <a:ext cx="2783830" cy="0"/>
            </a:xfrm>
            <a:prstGeom prst="line">
              <a:avLst/>
            </a:prstGeom>
            <a:noFill/>
            <a:ln w="25400">
              <a:solidFill>
                <a:srgbClr val="000000"/>
              </a:solidFill>
              <a:round/>
              <a:headEnd/>
              <a:tailEnd type="triangle" w="med" len="me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lIns="64291" tIns="32146" rIns="64291" b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32" name="Line 25">
              <a:extLst>
                <a:ext uri="{FF2B5EF4-FFF2-40B4-BE49-F238E27FC236}">
                  <a16:creationId xmlns:a16="http://schemas.microsoft.com/office/drawing/2014/main" id="{FE04FF56-096D-487A-8A24-A08C80C562FF}"/>
                </a:ext>
              </a:extLst>
            </p:cNvPr>
            <p:cNvSpPr>
              <a:spLocks noChangeShapeType="1"/>
            </p:cNvSpPr>
            <p:nvPr/>
          </p:nvSpPr>
          <p:spPr bwMode="auto">
            <a:xfrm flipV="1">
              <a:off x="5078760" y="961592"/>
              <a:ext cx="0" cy="911944"/>
            </a:xfrm>
            <a:prstGeom prst="line">
              <a:avLst/>
            </a:prstGeom>
            <a:noFill/>
            <a:ln w="25400">
              <a:solidFill>
                <a:srgbClr val="000000"/>
              </a:solidFill>
              <a:round/>
              <a:headEnd/>
              <a:tailEnd type="triangle" w="med" len="me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lIns="64291" tIns="32146" rIns="64291" b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33" name="Text Box 27">
              <a:extLst>
                <a:ext uri="{FF2B5EF4-FFF2-40B4-BE49-F238E27FC236}">
                  <a16:creationId xmlns:a16="http://schemas.microsoft.com/office/drawing/2014/main" id="{210B4A8E-5A9E-4A7B-9A4B-4A500800E276}"/>
                </a:ext>
              </a:extLst>
            </p:cNvPr>
            <p:cNvSpPr txBox="1">
              <a:spLocks/>
            </p:cNvSpPr>
            <p:nvPr/>
          </p:nvSpPr>
          <p:spPr bwMode="auto">
            <a:xfrm>
              <a:off x="7356947" y="1873536"/>
              <a:ext cx="491347" cy="403474"/>
            </a:xfrm>
            <a:prstGeom prst="rect">
              <a:avLst/>
            </a:prstGeom>
            <a:noFill/>
            <a:ln>
              <a:noFill/>
            </a:ln>
            <a:effectLst/>
            <a:extLst>
              <a:ext uri="{909E8E84-426E-40dd-AFC4-6F175D3DCCD1}">
                <a14:hiddenFill xmlns:lc="http://schemas.openxmlformats.org/drawingml/2006/lockedCanvas" xmlns:a14="http://schemas.microsoft.com/office/drawing/2010/main" xmlns="">
                  <a:blipFill dpi="0" rotWithShape="0">
                    <a:blip r:embed="rId4"/>
                    <a:srcRect/>
                    <a:tile tx="0" ty="0" sx="100000" sy="100000" flip="none" algn="tl"/>
                  </a:blipFill>
                </a14:hiddenFill>
              </a:ext>
              <a:ext uri="{91240B29-F687-4f45-9708-019B960494DF}">
                <a14:hiddenLine xmlns:lc="http://schemas.openxmlformats.org/drawingml/2006/lockedCanvas" xmlns:a14="http://schemas.microsoft.com/office/drawing/2010/main" xmlns="" w="25400">
                  <a:solidFill>
                    <a:srgbClr val="000000"/>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lIns="64291" tIns="32146" rIns="64291" bIns="32146">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cs-CZ" sz="2200" dirty="0"/>
                <a:t>čas</a:t>
              </a:r>
              <a:endParaRPr lang="it-IT" sz="2200" dirty="0"/>
            </a:p>
          </p:txBody>
        </p:sp>
        <p:sp>
          <p:nvSpPr>
            <p:cNvPr id="34" name="Text Box 28">
              <a:extLst>
                <a:ext uri="{FF2B5EF4-FFF2-40B4-BE49-F238E27FC236}">
                  <a16:creationId xmlns:a16="http://schemas.microsoft.com/office/drawing/2014/main" id="{719BD563-6BC0-436C-8DC4-57E2DE7D0171}"/>
                </a:ext>
              </a:extLst>
            </p:cNvPr>
            <p:cNvSpPr txBox="1">
              <a:spLocks/>
            </p:cNvSpPr>
            <p:nvPr/>
          </p:nvSpPr>
          <p:spPr bwMode="auto">
            <a:xfrm rot="16200000">
              <a:off x="4210357" y="921921"/>
              <a:ext cx="1231165" cy="1080583"/>
            </a:xfrm>
            <a:prstGeom prst="rect">
              <a:avLst/>
            </a:prstGeom>
            <a:noFill/>
            <a:ln>
              <a:noFill/>
            </a:ln>
            <a:effectLst/>
            <a:extLst>
              <a:ext uri="{909E8E84-426E-40dd-AFC4-6F175D3DCCD1}">
                <a14:hiddenFill xmlns:lc="http://schemas.openxmlformats.org/drawingml/2006/lockedCanvas" xmlns:a14="http://schemas.microsoft.com/office/drawing/2010/main" xmlns="">
                  <a:blipFill dpi="0" rotWithShape="0">
                    <a:blip r:embed="rId4"/>
                    <a:srcRect/>
                    <a:tile tx="0" ty="0" sx="100000" sy="100000" flip="none" algn="tl"/>
                  </a:blipFill>
                </a14:hiddenFill>
              </a:ext>
              <a:ext uri="{91240B29-F687-4f45-9708-019B960494DF}">
                <a14:hiddenLine xmlns:lc="http://schemas.openxmlformats.org/drawingml/2006/lockedCanvas" xmlns:a14="http://schemas.microsoft.com/office/drawing/2010/main" xmlns="" w="25400">
                  <a:solidFill>
                    <a:srgbClr val="000000"/>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lIns="64291" tIns="32146" rIns="64291" bIns="32146">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cs-CZ" sz="2200" noProof="1"/>
                <a:t>Dostupná</a:t>
              </a:r>
            </a:p>
            <a:p>
              <a:pPr algn="ctr">
                <a:defRPr/>
              </a:pPr>
              <a:r>
                <a:rPr lang="cs-CZ" sz="2200" noProof="1"/>
                <a:t>energie</a:t>
              </a:r>
            </a:p>
            <a:p>
              <a:pPr algn="ctr">
                <a:defRPr/>
              </a:pPr>
              <a:endParaRPr lang="cs-CZ" sz="2200" noProof="1"/>
            </a:p>
          </p:txBody>
        </p:sp>
      </p:grpSp>
      <p:sp>
        <p:nvSpPr>
          <p:cNvPr id="8" name="Text Box 29">
            <a:extLst>
              <a:ext uri="{FF2B5EF4-FFF2-40B4-BE49-F238E27FC236}">
                <a16:creationId xmlns:a16="http://schemas.microsoft.com/office/drawing/2014/main" id="{D89C5BA7-16D2-4644-A9E0-669DBBEAE240}"/>
              </a:ext>
            </a:extLst>
          </p:cNvPr>
          <p:cNvSpPr txBox="1">
            <a:spLocks/>
          </p:cNvSpPr>
          <p:nvPr/>
        </p:nvSpPr>
        <p:spPr bwMode="auto">
          <a:xfrm>
            <a:off x="2976685" y="1939455"/>
            <a:ext cx="1961741" cy="1419137"/>
          </a:xfrm>
          <a:prstGeom prst="rect">
            <a:avLst/>
          </a:prstGeom>
          <a:noFill/>
          <a:ln>
            <a:noFill/>
          </a:ln>
          <a:effectLst/>
          <a:extLst>
            <a:ext uri="{909E8E84-426E-40dd-AFC4-6F175D3DCCD1}">
              <a14:hiddenFill xmlns:lc="http://schemas.openxmlformats.org/drawingml/2006/lockedCanvas" xmlns:a14="http://schemas.microsoft.com/office/drawing/2010/main" xmlns="">
                <a:blipFill dpi="0" rotWithShape="0">
                  <a:blip r:embed="rId4"/>
                  <a:srcRect/>
                  <a:tile tx="0" ty="0" sx="100000" sy="100000" flip="none" algn="tl"/>
                </a:blipFill>
              </a14:hiddenFill>
            </a:ext>
            <a:ext uri="{91240B29-F687-4f45-9708-019B960494DF}">
              <a14:hiddenLine xmlns:lc="http://schemas.openxmlformats.org/drawingml/2006/lockedCanvas" xmlns:a14="http://schemas.microsoft.com/office/drawing/2010/main" xmlns="" w="25400">
                <a:solidFill>
                  <a:srgbClr val="000000"/>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square" lIns="64291" tIns="32146" rIns="64291" bIns="32146">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cs-CZ" sz="2200" dirty="0"/>
              <a:t>Kombinované, přerušované  a nespolehlivé zdroje energie</a:t>
            </a:r>
            <a:endParaRPr lang="it-IT" sz="2200" dirty="0"/>
          </a:p>
        </p:txBody>
      </p:sp>
      <p:grpSp>
        <p:nvGrpSpPr>
          <p:cNvPr id="9" name="Group 46">
            <a:extLst>
              <a:ext uri="{FF2B5EF4-FFF2-40B4-BE49-F238E27FC236}">
                <a16:creationId xmlns:a16="http://schemas.microsoft.com/office/drawing/2014/main" id="{F326B2CE-F0F6-4783-98E4-D2E93023A094}"/>
              </a:ext>
            </a:extLst>
          </p:cNvPr>
          <p:cNvGrpSpPr/>
          <p:nvPr/>
        </p:nvGrpSpPr>
        <p:grpSpPr>
          <a:xfrm>
            <a:off x="587750" y="5398896"/>
            <a:ext cx="3907903" cy="1549441"/>
            <a:chOff x="292405" y="4958743"/>
            <a:chExt cx="3291963" cy="1315419"/>
          </a:xfrm>
        </p:grpSpPr>
        <p:sp>
          <p:nvSpPr>
            <p:cNvPr id="27" name="Line 30">
              <a:extLst>
                <a:ext uri="{FF2B5EF4-FFF2-40B4-BE49-F238E27FC236}">
                  <a16:creationId xmlns:a16="http://schemas.microsoft.com/office/drawing/2014/main" id="{FB596045-D036-4F4E-93FA-EEE0FDCB067E}"/>
                </a:ext>
              </a:extLst>
            </p:cNvPr>
            <p:cNvSpPr>
              <a:spLocks noChangeShapeType="1"/>
            </p:cNvSpPr>
            <p:nvPr/>
          </p:nvSpPr>
          <p:spPr bwMode="auto">
            <a:xfrm>
              <a:off x="713260" y="5870688"/>
              <a:ext cx="2783830" cy="0"/>
            </a:xfrm>
            <a:prstGeom prst="line">
              <a:avLst/>
            </a:prstGeom>
            <a:noFill/>
            <a:ln w="25400">
              <a:solidFill>
                <a:srgbClr val="000000"/>
              </a:solidFill>
              <a:round/>
              <a:headEnd/>
              <a:tailEnd type="triangle" w="med" len="me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lIns="64291" tIns="32146" rIns="64291" b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28" name="Line 34">
              <a:extLst>
                <a:ext uri="{FF2B5EF4-FFF2-40B4-BE49-F238E27FC236}">
                  <a16:creationId xmlns:a16="http://schemas.microsoft.com/office/drawing/2014/main" id="{31E49E5E-F6E8-40A4-A6AE-9E2C0B0BE0DA}"/>
                </a:ext>
              </a:extLst>
            </p:cNvPr>
            <p:cNvSpPr>
              <a:spLocks noChangeShapeType="1"/>
            </p:cNvSpPr>
            <p:nvPr/>
          </p:nvSpPr>
          <p:spPr bwMode="auto">
            <a:xfrm flipV="1">
              <a:off x="713259" y="4958743"/>
              <a:ext cx="0" cy="911945"/>
            </a:xfrm>
            <a:prstGeom prst="line">
              <a:avLst/>
            </a:prstGeom>
            <a:noFill/>
            <a:ln w="25400">
              <a:solidFill>
                <a:srgbClr val="000000"/>
              </a:solidFill>
              <a:round/>
              <a:headEnd/>
              <a:tailEnd type="triangle" w="med" len="me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lIns="64291" tIns="32146" rIns="64291" b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29" name="Text Box 35">
              <a:extLst>
                <a:ext uri="{FF2B5EF4-FFF2-40B4-BE49-F238E27FC236}">
                  <a16:creationId xmlns:a16="http://schemas.microsoft.com/office/drawing/2014/main" id="{93C531DD-0753-4065-9446-0A6991F899EB}"/>
                </a:ext>
              </a:extLst>
            </p:cNvPr>
            <p:cNvSpPr txBox="1">
              <a:spLocks/>
            </p:cNvSpPr>
            <p:nvPr/>
          </p:nvSpPr>
          <p:spPr bwMode="auto">
            <a:xfrm>
              <a:off x="3093021" y="5870688"/>
              <a:ext cx="491347" cy="403474"/>
            </a:xfrm>
            <a:prstGeom prst="rect">
              <a:avLst/>
            </a:prstGeom>
            <a:noFill/>
            <a:ln>
              <a:noFill/>
            </a:ln>
            <a:effectLst/>
            <a:extLst>
              <a:ext uri="{909E8E84-426E-40dd-AFC4-6F175D3DCCD1}">
                <a14:hiddenFill xmlns:lc="http://schemas.openxmlformats.org/drawingml/2006/lockedCanvas" xmlns:a14="http://schemas.microsoft.com/office/drawing/2010/main" xmlns="">
                  <a:blipFill dpi="0" rotWithShape="0">
                    <a:blip r:embed="rId4"/>
                    <a:srcRect/>
                    <a:tile tx="0" ty="0" sx="100000" sy="100000" flip="none" algn="tl"/>
                  </a:blipFill>
                </a14:hiddenFill>
              </a:ext>
              <a:ext uri="{91240B29-F687-4f45-9708-019B960494DF}">
                <a14:hiddenLine xmlns:lc="http://schemas.openxmlformats.org/drawingml/2006/lockedCanvas" xmlns:a14="http://schemas.microsoft.com/office/drawing/2010/main" xmlns="" w="25400">
                  <a:solidFill>
                    <a:srgbClr val="000000"/>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lIns="64291" tIns="32146" rIns="64291" bIns="32146">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cs-CZ" sz="2200" dirty="0"/>
                <a:t>čas</a:t>
              </a:r>
              <a:endParaRPr lang="it-IT" sz="2200" dirty="0"/>
            </a:p>
          </p:txBody>
        </p:sp>
        <p:sp>
          <p:nvSpPr>
            <p:cNvPr id="30" name="Text Box 36">
              <a:extLst>
                <a:ext uri="{FF2B5EF4-FFF2-40B4-BE49-F238E27FC236}">
                  <a16:creationId xmlns:a16="http://schemas.microsoft.com/office/drawing/2014/main" id="{C97576D5-DEE4-4377-99B9-32F86B52743C}"/>
                </a:ext>
              </a:extLst>
            </p:cNvPr>
            <p:cNvSpPr txBox="1">
              <a:spLocks/>
            </p:cNvSpPr>
            <p:nvPr/>
          </p:nvSpPr>
          <p:spPr bwMode="auto">
            <a:xfrm rot="16200000">
              <a:off x="42786" y="5244774"/>
              <a:ext cx="839120" cy="339881"/>
            </a:xfrm>
            <a:prstGeom prst="rect">
              <a:avLst/>
            </a:prstGeom>
            <a:noFill/>
            <a:ln>
              <a:noFill/>
            </a:ln>
            <a:effectLst/>
            <a:extLst>
              <a:ext uri="{909E8E84-426E-40dd-AFC4-6F175D3DCCD1}">
                <a14:hiddenFill xmlns:lc="http://schemas.openxmlformats.org/drawingml/2006/lockedCanvas" xmlns:a14="http://schemas.microsoft.com/office/drawing/2010/main" xmlns="">
                  <a:blipFill dpi="0" rotWithShape="0">
                    <a:blip r:embed="rId4"/>
                    <a:srcRect/>
                    <a:tile tx="0" ty="0" sx="100000" sy="100000" flip="none" algn="tl"/>
                  </a:blipFill>
                </a14:hiddenFill>
              </a:ext>
              <a:ext uri="{91240B29-F687-4f45-9708-019B960494DF}">
                <a14:hiddenLine xmlns:lc="http://schemas.openxmlformats.org/drawingml/2006/lockedCanvas" xmlns:a14="http://schemas.microsoft.com/office/drawing/2010/main" xmlns="" w="25400">
                  <a:solidFill>
                    <a:srgbClr val="000000"/>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lIns="64291" tIns="32146" rIns="64291" bIns="32146">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cs-CZ" sz="2200" noProof="1"/>
                <a:t>Energie</a:t>
              </a:r>
            </a:p>
          </p:txBody>
        </p:sp>
      </p:grpSp>
      <p:sp>
        <p:nvSpPr>
          <p:cNvPr id="10" name="Text Box 37">
            <a:extLst>
              <a:ext uri="{FF2B5EF4-FFF2-40B4-BE49-F238E27FC236}">
                <a16:creationId xmlns:a16="http://schemas.microsoft.com/office/drawing/2014/main" id="{EFD98429-1072-4F14-AC64-F3E7017C78EF}"/>
              </a:ext>
            </a:extLst>
          </p:cNvPr>
          <p:cNvSpPr txBox="1">
            <a:spLocks/>
          </p:cNvSpPr>
          <p:nvPr/>
        </p:nvSpPr>
        <p:spPr bwMode="auto">
          <a:xfrm>
            <a:off x="1436785" y="4591240"/>
            <a:ext cx="2955260" cy="403474"/>
          </a:xfrm>
          <a:prstGeom prst="rect">
            <a:avLst/>
          </a:prstGeom>
          <a:noFill/>
          <a:ln>
            <a:noFill/>
          </a:ln>
          <a:effectLst/>
          <a:extLst>
            <a:ext uri="{909E8E84-426E-40dd-AFC4-6F175D3DCCD1}">
              <a14:hiddenFill xmlns:lc="http://schemas.openxmlformats.org/drawingml/2006/lockedCanvas" xmlns:a14="http://schemas.microsoft.com/office/drawing/2010/main" xmlns="">
                <a:blipFill dpi="0" rotWithShape="0">
                  <a:blip r:embed="rId4"/>
                  <a:srcRect/>
                  <a:tile tx="0" ty="0" sx="100000" sy="100000" flip="none" algn="tl"/>
                </a:blipFill>
              </a14:hiddenFill>
            </a:ext>
            <a:ext uri="{91240B29-F687-4f45-9708-019B960494DF}">
              <a14:hiddenLine xmlns:lc="http://schemas.openxmlformats.org/drawingml/2006/lockedCanvas" xmlns:a14="http://schemas.microsoft.com/office/drawing/2010/main" xmlns="" w="25400">
                <a:solidFill>
                  <a:srgbClr val="000000"/>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square" lIns="64291" tIns="32146" rIns="64291" bIns="32146">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cs-CZ" sz="2200" dirty="0"/>
              <a:t>Řízený výdej</a:t>
            </a:r>
            <a:endParaRPr lang="it-IT" sz="2200" dirty="0"/>
          </a:p>
        </p:txBody>
      </p:sp>
      <p:sp>
        <p:nvSpPr>
          <p:cNvPr id="11" name="Line 38">
            <a:extLst>
              <a:ext uri="{FF2B5EF4-FFF2-40B4-BE49-F238E27FC236}">
                <a16:creationId xmlns:a16="http://schemas.microsoft.com/office/drawing/2014/main" id="{1A3D48B1-CDB7-4618-849A-B27426EAF537}"/>
              </a:ext>
            </a:extLst>
          </p:cNvPr>
          <p:cNvSpPr>
            <a:spLocks noChangeShapeType="1"/>
          </p:cNvSpPr>
          <p:nvPr/>
        </p:nvSpPr>
        <p:spPr bwMode="auto">
          <a:xfrm>
            <a:off x="1199059" y="6045349"/>
            <a:ext cx="2591604" cy="0"/>
          </a:xfrm>
          <a:prstGeom prst="line">
            <a:avLst/>
          </a:prstGeom>
          <a:noFill/>
          <a:ln w="57150">
            <a:solidFill>
              <a:schemeClr val="accent2"/>
            </a:solidFill>
            <a:prstDash val="dash"/>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lIns="64291" tIns="32146" rIns="64291" b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12" name="Text Box 40">
            <a:extLst>
              <a:ext uri="{FF2B5EF4-FFF2-40B4-BE49-F238E27FC236}">
                <a16:creationId xmlns:a16="http://schemas.microsoft.com/office/drawing/2014/main" id="{68F14D8D-71FB-4492-8744-98BC2090FB4F}"/>
              </a:ext>
            </a:extLst>
          </p:cNvPr>
          <p:cNvSpPr txBox="1">
            <a:spLocks/>
          </p:cNvSpPr>
          <p:nvPr/>
        </p:nvSpPr>
        <p:spPr bwMode="auto">
          <a:xfrm>
            <a:off x="4153452" y="3835452"/>
            <a:ext cx="2080436" cy="495807"/>
          </a:xfrm>
          <a:prstGeom prst="rect">
            <a:avLst/>
          </a:prstGeom>
          <a:noFill/>
          <a:ln>
            <a:solidFill>
              <a:schemeClr val="tx1"/>
            </a:solidFill>
          </a:ln>
          <a:effectLst/>
          <a:extLst>
            <a:ext uri="{909E8E84-426E-40dd-AFC4-6F175D3DCCD1}">
              <a14:hiddenFill xmlns:lc="http://schemas.openxmlformats.org/drawingml/2006/lockedCanvas" xmlns:a14="http://schemas.microsoft.com/office/drawing/2010/main" xmlns="">
                <a:blipFill dpi="0" rotWithShape="0">
                  <a:blip r:embed="rId4"/>
                  <a:srcRect/>
                  <a:tile tx="0" ty="0" sx="100000" sy="100000" flip="none" algn="tl"/>
                </a:blipFill>
              </a14:hiddenFill>
            </a:ext>
            <a:ext uri="{91240B29-F687-4f45-9708-019B960494DF}">
              <a14:hiddenLine xmlns:lc="http://schemas.openxmlformats.org/drawingml/2006/lockedCanvas" xmlns:a14="http://schemas.microsoft.com/office/drawing/2010/main" xmlns="" w="25400">
                <a:solidFill>
                  <a:srgbClr val="000000"/>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lIns="64291" tIns="32146" rIns="64291" bIns="32146">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cs-CZ" sz="2800" b="1" dirty="0"/>
              <a:t>Uložení tepla</a:t>
            </a:r>
            <a:endParaRPr lang="it-IT" sz="2800" b="1" dirty="0"/>
          </a:p>
        </p:txBody>
      </p:sp>
      <p:sp>
        <p:nvSpPr>
          <p:cNvPr id="13" name="Line 41">
            <a:extLst>
              <a:ext uri="{FF2B5EF4-FFF2-40B4-BE49-F238E27FC236}">
                <a16:creationId xmlns:a16="http://schemas.microsoft.com/office/drawing/2014/main" id="{192BEBB1-E3AC-408C-A76D-CFB7320840DC}"/>
              </a:ext>
            </a:extLst>
          </p:cNvPr>
          <p:cNvSpPr>
            <a:spLocks noChangeShapeType="1"/>
          </p:cNvSpPr>
          <p:nvPr/>
        </p:nvSpPr>
        <p:spPr bwMode="auto">
          <a:xfrm flipH="1">
            <a:off x="4153452" y="3000747"/>
            <a:ext cx="1166290" cy="763544"/>
          </a:xfrm>
          <a:prstGeom prst="line">
            <a:avLst/>
          </a:prstGeom>
          <a:noFill/>
          <a:ln w="57150">
            <a:solidFill>
              <a:srgbClr val="000000"/>
            </a:solidFill>
            <a:round/>
            <a:headEnd/>
            <a:tailEnd type="triangle" w="med" len="me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lIns="64291" tIns="32146" rIns="64291" b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14" name="Line 42">
            <a:extLst>
              <a:ext uri="{FF2B5EF4-FFF2-40B4-BE49-F238E27FC236}">
                <a16:creationId xmlns:a16="http://schemas.microsoft.com/office/drawing/2014/main" id="{DDC5E07A-BBC1-4B48-890E-69E7ADF11456}"/>
              </a:ext>
            </a:extLst>
          </p:cNvPr>
          <p:cNvSpPr>
            <a:spLocks noChangeShapeType="1"/>
          </p:cNvSpPr>
          <p:nvPr/>
        </p:nvSpPr>
        <p:spPr bwMode="auto">
          <a:xfrm flipH="1">
            <a:off x="2601122" y="4764789"/>
            <a:ext cx="794935" cy="607005"/>
          </a:xfrm>
          <a:prstGeom prst="line">
            <a:avLst/>
          </a:prstGeom>
          <a:noFill/>
          <a:ln w="57150">
            <a:solidFill>
              <a:srgbClr val="000000"/>
            </a:solidFill>
            <a:round/>
            <a:headEnd/>
            <a:tailEnd type="triangle" w="med" len="me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lIns="64291" tIns="32146" rIns="64291" b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15" name="TextBox 72">
            <a:extLst>
              <a:ext uri="{FF2B5EF4-FFF2-40B4-BE49-F238E27FC236}">
                <a16:creationId xmlns:a16="http://schemas.microsoft.com/office/drawing/2014/main" id="{FCD20569-A0BD-40D0-83BD-2D2F46138BC6}"/>
              </a:ext>
            </a:extLst>
          </p:cNvPr>
          <p:cNvSpPr txBox="1"/>
          <p:nvPr/>
        </p:nvSpPr>
        <p:spPr>
          <a:xfrm>
            <a:off x="167723" y="1646448"/>
            <a:ext cx="2657651" cy="258532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dirty="0"/>
              <a:t>Kogenerace</a:t>
            </a:r>
            <a:endParaRPr lang="en-US" dirty="0"/>
          </a:p>
          <a:p>
            <a:r>
              <a:rPr lang="cs-CZ" dirty="0"/>
              <a:t>Sluneční kolektory tepelné</a:t>
            </a:r>
          </a:p>
          <a:p>
            <a:r>
              <a:rPr lang="cs-CZ" dirty="0"/>
              <a:t>Fotovoltaické panely</a:t>
            </a:r>
            <a:endParaRPr lang="en-US" dirty="0"/>
          </a:p>
          <a:p>
            <a:r>
              <a:rPr lang="cs-CZ" dirty="0"/>
              <a:t>Tepelná čerpadla</a:t>
            </a:r>
            <a:endParaRPr lang="en-US" dirty="0"/>
          </a:p>
          <a:p>
            <a:r>
              <a:rPr lang="cs-CZ" dirty="0"/>
              <a:t>Plynové a el. kotle</a:t>
            </a:r>
          </a:p>
          <a:p>
            <a:r>
              <a:rPr lang="cs-CZ" dirty="0"/>
              <a:t>Kotle na b</a:t>
            </a:r>
            <a:r>
              <a:rPr lang="en-US" dirty="0" err="1"/>
              <a:t>iomas</a:t>
            </a:r>
            <a:r>
              <a:rPr lang="cs-CZ" dirty="0"/>
              <a:t>u</a:t>
            </a:r>
            <a:endParaRPr lang="en-US" dirty="0"/>
          </a:p>
          <a:p>
            <a:r>
              <a:rPr lang="cs-CZ" dirty="0"/>
              <a:t>Odpadní teplo</a:t>
            </a:r>
            <a:endParaRPr lang="en-US" dirty="0"/>
          </a:p>
          <a:p>
            <a:r>
              <a:rPr lang="cs-CZ" dirty="0"/>
              <a:t>Elektřina mimo špičku</a:t>
            </a:r>
            <a:endParaRPr lang="en-US" dirty="0"/>
          </a:p>
          <a:p>
            <a:r>
              <a:rPr lang="en-US" dirty="0"/>
              <a:t>…..</a:t>
            </a:r>
          </a:p>
        </p:txBody>
      </p:sp>
      <p:sp>
        <p:nvSpPr>
          <p:cNvPr id="16" name="Right Brace 73">
            <a:extLst>
              <a:ext uri="{FF2B5EF4-FFF2-40B4-BE49-F238E27FC236}">
                <a16:creationId xmlns:a16="http://schemas.microsoft.com/office/drawing/2014/main" id="{1FE695A8-350B-4B45-BB11-17558E0C40F9}"/>
              </a:ext>
            </a:extLst>
          </p:cNvPr>
          <p:cNvSpPr/>
          <p:nvPr/>
        </p:nvSpPr>
        <p:spPr>
          <a:xfrm>
            <a:off x="2751491" y="1725965"/>
            <a:ext cx="273957" cy="2221496"/>
          </a:xfrm>
          <a:prstGeom prst="rightBrace">
            <a:avLst/>
          </a:prstGeom>
          <a:ln/>
        </p:spPr>
        <p:style>
          <a:lnRef idx="2">
            <a:schemeClr val="accent1"/>
          </a:lnRef>
          <a:fillRef idx="0">
            <a:schemeClr val="accent1"/>
          </a:fillRef>
          <a:effectRef idx="1">
            <a:schemeClr val="accent1"/>
          </a:effectRef>
          <a:fontRef idx="minor">
            <a:schemeClr val="tx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4" name="Line 38">
            <a:extLst>
              <a:ext uri="{FF2B5EF4-FFF2-40B4-BE49-F238E27FC236}">
                <a16:creationId xmlns:a16="http://schemas.microsoft.com/office/drawing/2014/main" id="{3B17A19F-1ACF-4090-9AA3-DA96B1412CDD}"/>
              </a:ext>
            </a:extLst>
          </p:cNvPr>
          <p:cNvSpPr>
            <a:spLocks noChangeShapeType="1"/>
          </p:cNvSpPr>
          <p:nvPr/>
        </p:nvSpPr>
        <p:spPr bwMode="auto">
          <a:xfrm>
            <a:off x="1774945" y="5406455"/>
            <a:ext cx="0" cy="1021322"/>
          </a:xfrm>
          <a:prstGeom prst="line">
            <a:avLst/>
          </a:prstGeom>
          <a:noFill/>
          <a:ln w="57150">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lIns="64291" tIns="32146" rIns="64291" b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18" name="Freeform 79">
            <a:extLst>
              <a:ext uri="{FF2B5EF4-FFF2-40B4-BE49-F238E27FC236}">
                <a16:creationId xmlns:a16="http://schemas.microsoft.com/office/drawing/2014/main" id="{72C95DCB-BC4C-4A87-B5E1-56CC29EF66D3}"/>
              </a:ext>
            </a:extLst>
          </p:cNvPr>
          <p:cNvSpPr/>
          <p:nvPr/>
        </p:nvSpPr>
        <p:spPr>
          <a:xfrm>
            <a:off x="6381508" y="1904936"/>
            <a:ext cx="2603500" cy="921019"/>
          </a:xfrm>
          <a:custGeom>
            <a:avLst/>
            <a:gdLst>
              <a:gd name="connsiteX0" fmla="*/ 0 w 2603500"/>
              <a:gd name="connsiteY0" fmla="*/ 876300 h 921019"/>
              <a:gd name="connsiteX1" fmla="*/ 114300 w 2603500"/>
              <a:gd name="connsiteY1" fmla="*/ 812800 h 921019"/>
              <a:gd name="connsiteX2" fmla="*/ 152400 w 2603500"/>
              <a:gd name="connsiteY2" fmla="*/ 723900 h 921019"/>
              <a:gd name="connsiteX3" fmla="*/ 190500 w 2603500"/>
              <a:gd name="connsiteY3" fmla="*/ 711200 h 921019"/>
              <a:gd name="connsiteX4" fmla="*/ 254000 w 2603500"/>
              <a:gd name="connsiteY4" fmla="*/ 825500 h 921019"/>
              <a:gd name="connsiteX5" fmla="*/ 279400 w 2603500"/>
              <a:gd name="connsiteY5" fmla="*/ 876300 h 921019"/>
              <a:gd name="connsiteX6" fmla="*/ 292100 w 2603500"/>
              <a:gd name="connsiteY6" fmla="*/ 838200 h 921019"/>
              <a:gd name="connsiteX7" fmla="*/ 317500 w 2603500"/>
              <a:gd name="connsiteY7" fmla="*/ 685800 h 921019"/>
              <a:gd name="connsiteX8" fmla="*/ 368300 w 2603500"/>
              <a:gd name="connsiteY8" fmla="*/ 546100 h 921019"/>
              <a:gd name="connsiteX9" fmla="*/ 393700 w 2603500"/>
              <a:gd name="connsiteY9" fmla="*/ 457200 h 921019"/>
              <a:gd name="connsiteX10" fmla="*/ 406400 w 2603500"/>
              <a:gd name="connsiteY10" fmla="*/ 355600 h 921019"/>
              <a:gd name="connsiteX11" fmla="*/ 431800 w 2603500"/>
              <a:gd name="connsiteY11" fmla="*/ 304800 h 921019"/>
              <a:gd name="connsiteX12" fmla="*/ 469900 w 2603500"/>
              <a:gd name="connsiteY12" fmla="*/ 203200 h 921019"/>
              <a:gd name="connsiteX13" fmla="*/ 495300 w 2603500"/>
              <a:gd name="connsiteY13" fmla="*/ 101600 h 921019"/>
              <a:gd name="connsiteX14" fmla="*/ 508000 w 2603500"/>
              <a:gd name="connsiteY14" fmla="*/ 63500 h 921019"/>
              <a:gd name="connsiteX15" fmla="*/ 546100 w 2603500"/>
              <a:gd name="connsiteY15" fmla="*/ 431800 h 921019"/>
              <a:gd name="connsiteX16" fmla="*/ 558800 w 2603500"/>
              <a:gd name="connsiteY16" fmla="*/ 571500 h 921019"/>
              <a:gd name="connsiteX17" fmla="*/ 571500 w 2603500"/>
              <a:gd name="connsiteY17" fmla="*/ 749300 h 921019"/>
              <a:gd name="connsiteX18" fmla="*/ 584200 w 2603500"/>
              <a:gd name="connsiteY18" fmla="*/ 863600 h 921019"/>
              <a:gd name="connsiteX19" fmla="*/ 685800 w 2603500"/>
              <a:gd name="connsiteY19" fmla="*/ 914400 h 921019"/>
              <a:gd name="connsiteX20" fmla="*/ 838200 w 2603500"/>
              <a:gd name="connsiteY20" fmla="*/ 901700 h 921019"/>
              <a:gd name="connsiteX21" fmla="*/ 876300 w 2603500"/>
              <a:gd name="connsiteY21" fmla="*/ 711200 h 921019"/>
              <a:gd name="connsiteX22" fmla="*/ 889000 w 2603500"/>
              <a:gd name="connsiteY22" fmla="*/ 635000 h 921019"/>
              <a:gd name="connsiteX23" fmla="*/ 914400 w 2603500"/>
              <a:gd name="connsiteY23" fmla="*/ 508000 h 921019"/>
              <a:gd name="connsiteX24" fmla="*/ 927100 w 2603500"/>
              <a:gd name="connsiteY24" fmla="*/ 381000 h 921019"/>
              <a:gd name="connsiteX25" fmla="*/ 977900 w 2603500"/>
              <a:gd name="connsiteY25" fmla="*/ 203200 h 921019"/>
              <a:gd name="connsiteX26" fmla="*/ 990600 w 2603500"/>
              <a:gd name="connsiteY26" fmla="*/ 63500 h 921019"/>
              <a:gd name="connsiteX27" fmla="*/ 1003300 w 2603500"/>
              <a:gd name="connsiteY27" fmla="*/ 12700 h 921019"/>
              <a:gd name="connsiteX28" fmla="*/ 1016000 w 2603500"/>
              <a:gd name="connsiteY28" fmla="*/ 50800 h 921019"/>
              <a:gd name="connsiteX29" fmla="*/ 1054100 w 2603500"/>
              <a:gd name="connsiteY29" fmla="*/ 190500 h 921019"/>
              <a:gd name="connsiteX30" fmla="*/ 1092200 w 2603500"/>
              <a:gd name="connsiteY30" fmla="*/ 152400 h 921019"/>
              <a:gd name="connsiteX31" fmla="*/ 1155700 w 2603500"/>
              <a:gd name="connsiteY31" fmla="*/ 177800 h 921019"/>
              <a:gd name="connsiteX32" fmla="*/ 1231900 w 2603500"/>
              <a:gd name="connsiteY32" fmla="*/ 203200 h 921019"/>
              <a:gd name="connsiteX33" fmla="*/ 1333500 w 2603500"/>
              <a:gd name="connsiteY33" fmla="*/ 101600 h 921019"/>
              <a:gd name="connsiteX34" fmla="*/ 1409700 w 2603500"/>
              <a:gd name="connsiteY34" fmla="*/ 12700 h 921019"/>
              <a:gd name="connsiteX35" fmla="*/ 1447800 w 2603500"/>
              <a:gd name="connsiteY35" fmla="*/ 0 h 921019"/>
              <a:gd name="connsiteX36" fmla="*/ 1562100 w 2603500"/>
              <a:gd name="connsiteY36" fmla="*/ 12700 h 921019"/>
              <a:gd name="connsiteX37" fmla="*/ 1574800 w 2603500"/>
              <a:gd name="connsiteY37" fmla="*/ 88900 h 921019"/>
              <a:gd name="connsiteX38" fmla="*/ 1587500 w 2603500"/>
              <a:gd name="connsiteY38" fmla="*/ 215900 h 921019"/>
              <a:gd name="connsiteX39" fmla="*/ 1600200 w 2603500"/>
              <a:gd name="connsiteY39" fmla="*/ 254000 h 921019"/>
              <a:gd name="connsiteX40" fmla="*/ 1714500 w 2603500"/>
              <a:gd name="connsiteY40" fmla="*/ 317500 h 921019"/>
              <a:gd name="connsiteX41" fmla="*/ 1752600 w 2603500"/>
              <a:gd name="connsiteY41" fmla="*/ 330200 h 921019"/>
              <a:gd name="connsiteX42" fmla="*/ 1752600 w 2603500"/>
              <a:gd name="connsiteY42" fmla="*/ 457200 h 921019"/>
              <a:gd name="connsiteX43" fmla="*/ 1765300 w 2603500"/>
              <a:gd name="connsiteY43" fmla="*/ 838200 h 921019"/>
              <a:gd name="connsiteX44" fmla="*/ 1841500 w 2603500"/>
              <a:gd name="connsiteY44" fmla="*/ 863600 h 921019"/>
              <a:gd name="connsiteX45" fmla="*/ 1955800 w 2603500"/>
              <a:gd name="connsiteY45" fmla="*/ 889000 h 921019"/>
              <a:gd name="connsiteX46" fmla="*/ 1993900 w 2603500"/>
              <a:gd name="connsiteY46" fmla="*/ 901700 h 921019"/>
              <a:gd name="connsiteX47" fmla="*/ 2133600 w 2603500"/>
              <a:gd name="connsiteY47" fmla="*/ 889000 h 921019"/>
              <a:gd name="connsiteX48" fmla="*/ 2146300 w 2603500"/>
              <a:gd name="connsiteY48" fmla="*/ 800100 h 921019"/>
              <a:gd name="connsiteX49" fmla="*/ 2171700 w 2603500"/>
              <a:gd name="connsiteY49" fmla="*/ 749300 h 921019"/>
              <a:gd name="connsiteX50" fmla="*/ 2235200 w 2603500"/>
              <a:gd name="connsiteY50" fmla="*/ 711200 h 921019"/>
              <a:gd name="connsiteX51" fmla="*/ 2311400 w 2603500"/>
              <a:gd name="connsiteY51" fmla="*/ 635000 h 921019"/>
              <a:gd name="connsiteX52" fmla="*/ 2349500 w 2603500"/>
              <a:gd name="connsiteY52" fmla="*/ 647700 h 921019"/>
              <a:gd name="connsiteX53" fmla="*/ 2425700 w 2603500"/>
              <a:gd name="connsiteY53" fmla="*/ 711200 h 921019"/>
              <a:gd name="connsiteX54" fmla="*/ 2451100 w 2603500"/>
              <a:gd name="connsiteY54" fmla="*/ 749300 h 921019"/>
              <a:gd name="connsiteX55" fmla="*/ 2514600 w 2603500"/>
              <a:gd name="connsiteY55" fmla="*/ 863600 h 921019"/>
              <a:gd name="connsiteX56" fmla="*/ 2603500 w 2603500"/>
              <a:gd name="connsiteY56" fmla="*/ 901700 h 92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603500" h="921019">
                <a:moveTo>
                  <a:pt x="0" y="876300"/>
                </a:moveTo>
                <a:cubicBezTo>
                  <a:pt x="41328" y="859769"/>
                  <a:pt x="84096" y="849045"/>
                  <a:pt x="114300" y="812800"/>
                </a:cubicBezTo>
                <a:cubicBezTo>
                  <a:pt x="190199" y="721721"/>
                  <a:pt x="40103" y="836197"/>
                  <a:pt x="152400" y="723900"/>
                </a:cubicBezTo>
                <a:cubicBezTo>
                  <a:pt x="161866" y="714434"/>
                  <a:pt x="177800" y="715433"/>
                  <a:pt x="190500" y="711200"/>
                </a:cubicBezTo>
                <a:cubicBezTo>
                  <a:pt x="225620" y="816561"/>
                  <a:pt x="166661" y="650823"/>
                  <a:pt x="254000" y="825500"/>
                </a:cubicBezTo>
                <a:lnTo>
                  <a:pt x="279400" y="876300"/>
                </a:lnTo>
                <a:cubicBezTo>
                  <a:pt x="283633" y="863600"/>
                  <a:pt x="289475" y="851327"/>
                  <a:pt x="292100" y="838200"/>
                </a:cubicBezTo>
                <a:cubicBezTo>
                  <a:pt x="302200" y="787699"/>
                  <a:pt x="304500" y="735633"/>
                  <a:pt x="317500" y="685800"/>
                </a:cubicBezTo>
                <a:cubicBezTo>
                  <a:pt x="330007" y="637855"/>
                  <a:pt x="352631" y="593107"/>
                  <a:pt x="368300" y="546100"/>
                </a:cubicBezTo>
                <a:cubicBezTo>
                  <a:pt x="378046" y="516862"/>
                  <a:pt x="385233" y="486833"/>
                  <a:pt x="393700" y="457200"/>
                </a:cubicBezTo>
                <a:cubicBezTo>
                  <a:pt x="397933" y="423333"/>
                  <a:pt x="398122" y="388711"/>
                  <a:pt x="406400" y="355600"/>
                </a:cubicBezTo>
                <a:cubicBezTo>
                  <a:pt x="410992" y="337233"/>
                  <a:pt x="424518" y="322276"/>
                  <a:pt x="431800" y="304800"/>
                </a:cubicBezTo>
                <a:cubicBezTo>
                  <a:pt x="445711" y="271413"/>
                  <a:pt x="459112" y="237723"/>
                  <a:pt x="469900" y="203200"/>
                </a:cubicBezTo>
                <a:cubicBezTo>
                  <a:pt x="480312" y="169880"/>
                  <a:pt x="486115" y="135279"/>
                  <a:pt x="495300" y="101600"/>
                </a:cubicBezTo>
                <a:cubicBezTo>
                  <a:pt x="498822" y="88685"/>
                  <a:pt x="503767" y="76200"/>
                  <a:pt x="508000" y="63500"/>
                </a:cubicBezTo>
                <a:cubicBezTo>
                  <a:pt x="535193" y="389811"/>
                  <a:pt x="513406" y="268328"/>
                  <a:pt x="546100" y="431800"/>
                </a:cubicBezTo>
                <a:cubicBezTo>
                  <a:pt x="550333" y="478367"/>
                  <a:pt x="555071" y="524890"/>
                  <a:pt x="558800" y="571500"/>
                </a:cubicBezTo>
                <a:cubicBezTo>
                  <a:pt x="563538" y="630728"/>
                  <a:pt x="566353" y="690106"/>
                  <a:pt x="571500" y="749300"/>
                </a:cubicBezTo>
                <a:cubicBezTo>
                  <a:pt x="574821" y="787490"/>
                  <a:pt x="569456" y="828214"/>
                  <a:pt x="584200" y="863600"/>
                </a:cubicBezTo>
                <a:cubicBezTo>
                  <a:pt x="599261" y="899747"/>
                  <a:pt x="655451" y="906813"/>
                  <a:pt x="685800" y="914400"/>
                </a:cubicBezTo>
                <a:cubicBezTo>
                  <a:pt x="736600" y="910167"/>
                  <a:pt x="803335" y="938889"/>
                  <a:pt x="838200" y="901700"/>
                </a:cubicBezTo>
                <a:cubicBezTo>
                  <a:pt x="882490" y="854457"/>
                  <a:pt x="864183" y="774814"/>
                  <a:pt x="876300" y="711200"/>
                </a:cubicBezTo>
                <a:cubicBezTo>
                  <a:pt x="881118" y="685904"/>
                  <a:pt x="884255" y="660309"/>
                  <a:pt x="889000" y="635000"/>
                </a:cubicBezTo>
                <a:cubicBezTo>
                  <a:pt x="896956" y="592568"/>
                  <a:pt x="907996" y="550694"/>
                  <a:pt x="914400" y="508000"/>
                </a:cubicBezTo>
                <a:cubicBezTo>
                  <a:pt x="920711" y="465926"/>
                  <a:pt x="920106" y="422966"/>
                  <a:pt x="927100" y="381000"/>
                </a:cubicBezTo>
                <a:cubicBezTo>
                  <a:pt x="937731" y="317213"/>
                  <a:pt x="957768" y="263595"/>
                  <a:pt x="977900" y="203200"/>
                </a:cubicBezTo>
                <a:cubicBezTo>
                  <a:pt x="982133" y="156633"/>
                  <a:pt x="984420" y="109849"/>
                  <a:pt x="990600" y="63500"/>
                </a:cubicBezTo>
                <a:cubicBezTo>
                  <a:pt x="992907" y="46199"/>
                  <a:pt x="987688" y="20506"/>
                  <a:pt x="1003300" y="12700"/>
                </a:cubicBezTo>
                <a:cubicBezTo>
                  <a:pt x="1015274" y="6713"/>
                  <a:pt x="1011767" y="38100"/>
                  <a:pt x="1016000" y="50800"/>
                </a:cubicBezTo>
                <a:cubicBezTo>
                  <a:pt x="1037826" y="400009"/>
                  <a:pt x="1000908" y="275608"/>
                  <a:pt x="1054100" y="190500"/>
                </a:cubicBezTo>
                <a:cubicBezTo>
                  <a:pt x="1063619" y="175270"/>
                  <a:pt x="1079500" y="165100"/>
                  <a:pt x="1092200" y="152400"/>
                </a:cubicBezTo>
                <a:cubicBezTo>
                  <a:pt x="1113367" y="160867"/>
                  <a:pt x="1138187" y="163206"/>
                  <a:pt x="1155700" y="177800"/>
                </a:cubicBezTo>
                <a:cubicBezTo>
                  <a:pt x="1216168" y="228190"/>
                  <a:pt x="1089256" y="231729"/>
                  <a:pt x="1231900" y="203200"/>
                </a:cubicBezTo>
                <a:cubicBezTo>
                  <a:pt x="1323759" y="80721"/>
                  <a:pt x="1205455" y="229645"/>
                  <a:pt x="1333500" y="101600"/>
                </a:cubicBezTo>
                <a:cubicBezTo>
                  <a:pt x="1368712" y="66388"/>
                  <a:pt x="1368227" y="40349"/>
                  <a:pt x="1409700" y="12700"/>
                </a:cubicBezTo>
                <a:cubicBezTo>
                  <a:pt x="1420839" y="5274"/>
                  <a:pt x="1435100" y="4233"/>
                  <a:pt x="1447800" y="0"/>
                </a:cubicBezTo>
                <a:lnTo>
                  <a:pt x="1562100" y="12700"/>
                </a:lnTo>
                <a:cubicBezTo>
                  <a:pt x="1583196" y="27467"/>
                  <a:pt x="1571606" y="63348"/>
                  <a:pt x="1574800" y="88900"/>
                </a:cubicBezTo>
                <a:cubicBezTo>
                  <a:pt x="1580077" y="131116"/>
                  <a:pt x="1581031" y="173850"/>
                  <a:pt x="1587500" y="215900"/>
                </a:cubicBezTo>
                <a:cubicBezTo>
                  <a:pt x="1589536" y="229131"/>
                  <a:pt x="1592774" y="242861"/>
                  <a:pt x="1600200" y="254000"/>
                </a:cubicBezTo>
                <a:cubicBezTo>
                  <a:pt x="1632790" y="302885"/>
                  <a:pt x="1657698" y="298566"/>
                  <a:pt x="1714500" y="317500"/>
                </a:cubicBezTo>
                <a:lnTo>
                  <a:pt x="1752600" y="330200"/>
                </a:lnTo>
                <a:cubicBezTo>
                  <a:pt x="1781292" y="416277"/>
                  <a:pt x="1752600" y="311268"/>
                  <a:pt x="1752600" y="457200"/>
                </a:cubicBezTo>
                <a:cubicBezTo>
                  <a:pt x="1752600" y="584271"/>
                  <a:pt x="1738145" y="714065"/>
                  <a:pt x="1765300" y="838200"/>
                </a:cubicBezTo>
                <a:cubicBezTo>
                  <a:pt x="1771022" y="864355"/>
                  <a:pt x="1815246" y="858349"/>
                  <a:pt x="1841500" y="863600"/>
                </a:cubicBezTo>
                <a:cubicBezTo>
                  <a:pt x="1885148" y="872330"/>
                  <a:pt x="1913951" y="877043"/>
                  <a:pt x="1955800" y="889000"/>
                </a:cubicBezTo>
                <a:cubicBezTo>
                  <a:pt x="1968672" y="892678"/>
                  <a:pt x="1981200" y="897467"/>
                  <a:pt x="1993900" y="901700"/>
                </a:cubicBezTo>
                <a:cubicBezTo>
                  <a:pt x="2040467" y="897467"/>
                  <a:pt x="2094694" y="914937"/>
                  <a:pt x="2133600" y="889000"/>
                </a:cubicBezTo>
                <a:cubicBezTo>
                  <a:pt x="2158507" y="872396"/>
                  <a:pt x="2138424" y="828979"/>
                  <a:pt x="2146300" y="800100"/>
                </a:cubicBezTo>
                <a:cubicBezTo>
                  <a:pt x="2151281" y="781835"/>
                  <a:pt x="2158313" y="762687"/>
                  <a:pt x="2171700" y="749300"/>
                </a:cubicBezTo>
                <a:cubicBezTo>
                  <a:pt x="2189154" y="731846"/>
                  <a:pt x="2216095" y="726831"/>
                  <a:pt x="2235200" y="711200"/>
                </a:cubicBezTo>
                <a:cubicBezTo>
                  <a:pt x="2263001" y="688453"/>
                  <a:pt x="2311400" y="635000"/>
                  <a:pt x="2311400" y="635000"/>
                </a:cubicBezTo>
                <a:cubicBezTo>
                  <a:pt x="2324100" y="639233"/>
                  <a:pt x="2337526" y="641713"/>
                  <a:pt x="2349500" y="647700"/>
                </a:cubicBezTo>
                <a:cubicBezTo>
                  <a:pt x="2378043" y="661971"/>
                  <a:pt x="2405638" y="687125"/>
                  <a:pt x="2425700" y="711200"/>
                </a:cubicBezTo>
                <a:cubicBezTo>
                  <a:pt x="2435471" y="722926"/>
                  <a:pt x="2444274" y="735648"/>
                  <a:pt x="2451100" y="749300"/>
                </a:cubicBezTo>
                <a:cubicBezTo>
                  <a:pt x="2468992" y="785084"/>
                  <a:pt x="2466548" y="847583"/>
                  <a:pt x="2514600" y="863600"/>
                </a:cubicBezTo>
                <a:cubicBezTo>
                  <a:pt x="2596480" y="890893"/>
                  <a:pt x="2571868" y="870068"/>
                  <a:pt x="2603500" y="90170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9" name="TextBox 80">
            <a:extLst>
              <a:ext uri="{FF2B5EF4-FFF2-40B4-BE49-F238E27FC236}">
                <a16:creationId xmlns:a16="http://schemas.microsoft.com/office/drawing/2014/main" id="{AA17F5A9-18FB-4A7A-850A-5D2F9763AEF5}"/>
              </a:ext>
            </a:extLst>
          </p:cNvPr>
          <p:cNvSpPr txBox="1"/>
          <p:nvPr/>
        </p:nvSpPr>
        <p:spPr>
          <a:xfrm>
            <a:off x="3319878" y="5698054"/>
            <a:ext cx="941571"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dirty="0"/>
              <a:t>Topení</a:t>
            </a:r>
            <a:endParaRPr lang="en-US" dirty="0"/>
          </a:p>
        </p:txBody>
      </p:sp>
      <p:sp>
        <p:nvSpPr>
          <p:cNvPr id="20" name="TextBox 81">
            <a:extLst>
              <a:ext uri="{FF2B5EF4-FFF2-40B4-BE49-F238E27FC236}">
                <a16:creationId xmlns:a16="http://schemas.microsoft.com/office/drawing/2014/main" id="{08FD4A1D-FA75-4B85-8C92-E395CB50837E}"/>
              </a:ext>
            </a:extLst>
          </p:cNvPr>
          <p:cNvSpPr txBox="1"/>
          <p:nvPr/>
        </p:nvSpPr>
        <p:spPr>
          <a:xfrm>
            <a:off x="3038038" y="5240043"/>
            <a:ext cx="1408321"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dirty="0"/>
              <a:t>Teplá voda</a:t>
            </a:r>
            <a:endParaRPr lang="en-US" dirty="0"/>
          </a:p>
        </p:txBody>
      </p:sp>
      <p:sp>
        <p:nvSpPr>
          <p:cNvPr id="21" name="TextBox 82">
            <a:extLst>
              <a:ext uri="{FF2B5EF4-FFF2-40B4-BE49-F238E27FC236}">
                <a16:creationId xmlns:a16="http://schemas.microsoft.com/office/drawing/2014/main" id="{E2FFBAF2-021B-42C2-921B-6AB71D5D9F14}"/>
              </a:ext>
            </a:extLst>
          </p:cNvPr>
          <p:cNvSpPr txBox="1"/>
          <p:nvPr/>
        </p:nvSpPr>
        <p:spPr>
          <a:xfrm>
            <a:off x="654269" y="1034549"/>
            <a:ext cx="10515591"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2800" b="1" dirty="0">
                <a:solidFill>
                  <a:srgbClr val="FF0000"/>
                </a:solidFill>
              </a:rPr>
              <a:t>Potřeba přesunout energii z okamžiku dostupnosti do doby potřeby</a:t>
            </a:r>
            <a:endParaRPr lang="en-US" sz="2800" b="1" dirty="0">
              <a:solidFill>
                <a:srgbClr val="FF0000"/>
              </a:solidFill>
            </a:endParaRPr>
          </a:p>
        </p:txBody>
      </p:sp>
      <p:sp>
        <p:nvSpPr>
          <p:cNvPr id="22" name="Slide Number Placeholder 1">
            <a:extLst>
              <a:ext uri="{FF2B5EF4-FFF2-40B4-BE49-F238E27FC236}">
                <a16:creationId xmlns:a16="http://schemas.microsoft.com/office/drawing/2014/main" id="{F94A4A1C-09B4-42E3-B5E5-1DB1EED0A134}"/>
              </a:ext>
            </a:extLst>
          </p:cNvPr>
          <p:cNvSpPr>
            <a:spLocks noGrp="1"/>
          </p:cNvSpPr>
          <p:nvPr/>
        </p:nvSpPr>
        <p:spPr>
          <a:xfrm>
            <a:off x="6209456" y="659353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A923C32-3F0F-4589-92D5-6FA419505C87}" type="slidenum">
              <a:rPr lang="en-GB" smtClean="0"/>
              <a:pPr/>
              <a:t>7</a:t>
            </a:fld>
            <a:endParaRPr lang="en-GB"/>
          </a:p>
        </p:txBody>
      </p:sp>
      <p:pic>
        <p:nvPicPr>
          <p:cNvPr id="36" name="Obrázek 35">
            <a:extLst>
              <a:ext uri="{FF2B5EF4-FFF2-40B4-BE49-F238E27FC236}">
                <a16:creationId xmlns:a16="http://schemas.microsoft.com/office/drawing/2014/main" id="{BED2471A-1F5B-4914-A0BA-A63CA1BE2854}"/>
              </a:ext>
            </a:extLst>
          </p:cNvPr>
          <p:cNvPicPr>
            <a:picLocks noChangeAspect="1"/>
          </p:cNvPicPr>
          <p:nvPr/>
        </p:nvPicPr>
        <p:blipFill>
          <a:blip r:embed="rId5"/>
          <a:stretch>
            <a:fillRect/>
          </a:stretch>
        </p:blipFill>
        <p:spPr>
          <a:xfrm>
            <a:off x="4938426" y="5470746"/>
            <a:ext cx="606101" cy="999486"/>
          </a:xfrm>
          <a:prstGeom prst="rect">
            <a:avLst/>
          </a:prstGeom>
        </p:spPr>
      </p:pic>
      <p:cxnSp>
        <p:nvCxnSpPr>
          <p:cNvPr id="3" name="Přímá spojnice 2">
            <a:extLst>
              <a:ext uri="{FF2B5EF4-FFF2-40B4-BE49-F238E27FC236}">
                <a16:creationId xmlns:a16="http://schemas.microsoft.com/office/drawing/2014/main" id="{614DE89A-6E9F-4C6E-B5FD-673ED8F68C7D}"/>
              </a:ext>
            </a:extLst>
          </p:cNvPr>
          <p:cNvCxnSpPr/>
          <p:nvPr/>
        </p:nvCxnSpPr>
        <p:spPr>
          <a:xfrm>
            <a:off x="2651194" y="5895714"/>
            <a:ext cx="0" cy="51095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Přímá spojnice 36">
            <a:extLst>
              <a:ext uri="{FF2B5EF4-FFF2-40B4-BE49-F238E27FC236}">
                <a16:creationId xmlns:a16="http://schemas.microsoft.com/office/drawing/2014/main" id="{5133E2D2-22E3-4BD3-825C-FE1E804ED914}"/>
              </a:ext>
            </a:extLst>
          </p:cNvPr>
          <p:cNvCxnSpPr>
            <a:cxnSpLocks/>
          </p:cNvCxnSpPr>
          <p:nvPr/>
        </p:nvCxnSpPr>
        <p:spPr>
          <a:xfrm>
            <a:off x="1499333" y="5718504"/>
            <a:ext cx="0" cy="6962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Line 38">
            <a:extLst>
              <a:ext uri="{FF2B5EF4-FFF2-40B4-BE49-F238E27FC236}">
                <a16:creationId xmlns:a16="http://schemas.microsoft.com/office/drawing/2014/main" id="{694CB92F-1DF2-47FA-B1FA-CA2BDD0460A6}"/>
              </a:ext>
            </a:extLst>
          </p:cNvPr>
          <p:cNvSpPr>
            <a:spLocks noChangeShapeType="1"/>
          </p:cNvSpPr>
          <p:nvPr/>
        </p:nvSpPr>
        <p:spPr bwMode="auto">
          <a:xfrm>
            <a:off x="3054396" y="5406455"/>
            <a:ext cx="0" cy="1021322"/>
          </a:xfrm>
          <a:prstGeom prst="line">
            <a:avLst/>
          </a:prstGeom>
          <a:noFill/>
          <a:ln w="57150">
            <a:solidFill>
              <a:srgbClr val="FF0000"/>
            </a:solidFill>
            <a:round/>
            <a:headEnd/>
            <a:tailEn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lIns="64291" tIns="32146" rIns="64291" b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40" name="Line 42">
            <a:extLst>
              <a:ext uri="{FF2B5EF4-FFF2-40B4-BE49-F238E27FC236}">
                <a16:creationId xmlns:a16="http://schemas.microsoft.com/office/drawing/2014/main" id="{E50D2768-8DF4-4B07-B7C4-026851405F21}"/>
              </a:ext>
            </a:extLst>
          </p:cNvPr>
          <p:cNvSpPr>
            <a:spLocks noChangeShapeType="1"/>
          </p:cNvSpPr>
          <p:nvPr/>
        </p:nvSpPr>
        <p:spPr bwMode="auto">
          <a:xfrm>
            <a:off x="4590572" y="4591241"/>
            <a:ext cx="469056" cy="879506"/>
          </a:xfrm>
          <a:prstGeom prst="line">
            <a:avLst/>
          </a:prstGeom>
          <a:noFill/>
          <a:ln w="34925">
            <a:solidFill>
              <a:srgbClr val="000000"/>
            </a:solidFill>
            <a:prstDash val="sysDot"/>
            <a:round/>
            <a:headEnd/>
            <a:tailEnd type="triangle" w="med" len="med"/>
          </a:ln>
          <a:effectLst/>
          <a:extLst>
            <a:ext uri="{909E8E84-426E-40dd-AFC4-6F175D3DCCD1}">
              <a14:hiddenFill xmlns:lc="http://schemas.openxmlformats.org/drawingml/2006/lockedCanvas" xmlns:a14="http://schemas.microsoft.com/office/drawing/2010/main" xmlns="">
                <a:noFill/>
              </a14:hiddenFill>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lIns="64291" tIns="32146" rIns="64291" b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pic>
        <p:nvPicPr>
          <p:cNvPr id="42" name="Obrázek 41">
            <a:extLst>
              <a:ext uri="{FF2B5EF4-FFF2-40B4-BE49-F238E27FC236}">
                <a16:creationId xmlns:a16="http://schemas.microsoft.com/office/drawing/2014/main" id="{71F08097-D958-4132-A9B3-D5947F48DBF0}"/>
              </a:ext>
            </a:extLst>
          </p:cNvPr>
          <p:cNvPicPr>
            <a:picLocks noChangeAspect="1"/>
          </p:cNvPicPr>
          <p:nvPr/>
        </p:nvPicPr>
        <p:blipFill>
          <a:blip r:embed="rId6"/>
          <a:stretch>
            <a:fillRect/>
          </a:stretch>
        </p:blipFill>
        <p:spPr>
          <a:xfrm>
            <a:off x="7642527" y="3551274"/>
            <a:ext cx="4427523" cy="2863507"/>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ysDash"/>
          </a:ln>
        </p:spPr>
      </p:pic>
      <p:sp>
        <p:nvSpPr>
          <p:cNvPr id="2" name="Ovál 1">
            <a:extLst>
              <a:ext uri="{FF2B5EF4-FFF2-40B4-BE49-F238E27FC236}">
                <a16:creationId xmlns:a16="http://schemas.microsoft.com/office/drawing/2014/main" id="{DF2749CD-7BCA-48D7-A31C-F823949CB41C}"/>
              </a:ext>
            </a:extLst>
          </p:cNvPr>
          <p:cNvSpPr/>
          <p:nvPr/>
        </p:nvSpPr>
        <p:spPr>
          <a:xfrm rot="1678599">
            <a:off x="9466855" y="4709193"/>
            <a:ext cx="1448357" cy="674138"/>
          </a:xfrm>
          <a:prstGeom prst="ellipse">
            <a:avLst/>
          </a:prstGeom>
          <a:noFill/>
          <a:ln w="349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8" name="Obrázek 37">
            <a:extLst>
              <a:ext uri="{FF2B5EF4-FFF2-40B4-BE49-F238E27FC236}">
                <a16:creationId xmlns:a16="http://schemas.microsoft.com/office/drawing/2014/main" id="{9B2AE2A2-3B3E-4CA2-AC86-3D046DD9416C}"/>
              </a:ext>
            </a:extLst>
          </p:cNvPr>
          <p:cNvPicPr>
            <a:picLocks noChangeAspect="1"/>
          </p:cNvPicPr>
          <p:nvPr/>
        </p:nvPicPr>
        <p:blipFill>
          <a:blip r:embed="rId5"/>
          <a:stretch>
            <a:fillRect/>
          </a:stretch>
        </p:blipFill>
        <p:spPr>
          <a:xfrm>
            <a:off x="3471726" y="3714417"/>
            <a:ext cx="606101" cy="999486"/>
          </a:xfrm>
          <a:prstGeom prst="rect">
            <a:avLst/>
          </a:prstGeom>
        </p:spPr>
      </p:pic>
      <p:sp>
        <p:nvSpPr>
          <p:cNvPr id="23" name="Bublinový popisek: čárový 22">
            <a:extLst>
              <a:ext uri="{FF2B5EF4-FFF2-40B4-BE49-F238E27FC236}">
                <a16:creationId xmlns:a16="http://schemas.microsoft.com/office/drawing/2014/main" id="{9B93ACC9-9948-4E6B-B4E9-8AD214824578}"/>
              </a:ext>
            </a:extLst>
          </p:cNvPr>
          <p:cNvSpPr/>
          <p:nvPr/>
        </p:nvSpPr>
        <p:spPr>
          <a:xfrm>
            <a:off x="11079126" y="4994713"/>
            <a:ext cx="990924" cy="614661"/>
          </a:xfrm>
          <a:prstGeom prst="borderCallout1">
            <a:avLst>
              <a:gd name="adj1" fmla="val 18750"/>
              <a:gd name="adj2" fmla="val -8333"/>
              <a:gd name="adj3" fmla="val 2510"/>
              <a:gd name="adj4" fmla="val -3494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dirty="0">
                <a:solidFill>
                  <a:schemeClr val="tx1"/>
                </a:solidFill>
              </a:rPr>
              <a:t>Oblast použití baterií </a:t>
            </a:r>
            <a:r>
              <a:rPr lang="cs-CZ" sz="1100" dirty="0" err="1">
                <a:solidFill>
                  <a:schemeClr val="tx1"/>
                </a:solidFill>
              </a:rPr>
              <a:t>Sunamp</a:t>
            </a:r>
            <a:r>
              <a:rPr lang="cs-CZ" sz="1100" dirty="0">
                <a:solidFill>
                  <a:schemeClr val="tx1"/>
                </a:solidFill>
              </a:rPr>
              <a:t> </a:t>
            </a:r>
          </a:p>
        </p:txBody>
      </p:sp>
    </p:spTree>
    <p:extLst>
      <p:ext uri="{BB962C8B-B14F-4D97-AF65-F5344CB8AC3E}">
        <p14:creationId xmlns:p14="http://schemas.microsoft.com/office/powerpoint/2010/main" val="2132604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885"/>
            <a:ext cx="10491572" cy="952810"/>
          </a:xfrm>
        </p:spPr>
        <p:txBody>
          <a:bodyPr>
            <a:normAutofit/>
          </a:bodyPr>
          <a:lstStyle/>
          <a:p>
            <a:r>
              <a:rPr lang="cs-CZ" sz="3400" dirty="0"/>
              <a:t> Hlavní myšlenky tepelné baterie </a:t>
            </a:r>
            <a:r>
              <a:rPr lang="cs-CZ" sz="3400" dirty="0" err="1"/>
              <a:t>Sunamp</a:t>
            </a:r>
            <a:endParaRPr lang="en-US" sz="3400" dirty="0"/>
          </a:p>
        </p:txBody>
      </p:sp>
      <p:sp>
        <p:nvSpPr>
          <p:cNvPr id="12" name="Content Placeholder 4">
            <a:extLst>
              <a:ext uri="{FF2B5EF4-FFF2-40B4-BE49-F238E27FC236}">
                <a16:creationId xmlns:a16="http://schemas.microsoft.com/office/drawing/2014/main" id="{8C3E34AE-4C24-4AA4-88D5-A1DEFD13A4BE}"/>
              </a:ext>
            </a:extLst>
          </p:cNvPr>
          <p:cNvSpPr txBox="1">
            <a:spLocks/>
          </p:cNvSpPr>
          <p:nvPr/>
        </p:nvSpPr>
        <p:spPr>
          <a:xfrm>
            <a:off x="183764" y="982542"/>
            <a:ext cx="6377903" cy="20662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cs-CZ" sz="2400" b="1" u="sng" dirty="0">
                <a:solidFill>
                  <a:srgbClr val="FF0000"/>
                </a:solidFill>
              </a:rPr>
              <a:t>Vysoká energetická hustota (Wh/l, Wh/kg)</a:t>
            </a:r>
            <a:endParaRPr lang="en-US" sz="2400" b="1" u="sng" dirty="0">
              <a:solidFill>
                <a:srgbClr val="FF0000"/>
              </a:solidFill>
            </a:endParaRPr>
          </a:p>
          <a:p>
            <a:pPr marL="0" indent="0" algn="just">
              <a:buNone/>
              <a:defRPr/>
            </a:pPr>
            <a:r>
              <a:rPr lang="cs-CZ" sz="2000" dirty="0"/>
              <a:t>Tavení a tuhnutí úložného materiálu se skupenskou změnou umožňuje uložit ve skupenském teple </a:t>
            </a:r>
            <a:r>
              <a:rPr lang="en-GB" sz="2000" dirty="0"/>
              <a:t>3</a:t>
            </a:r>
            <a:r>
              <a:rPr lang="cs-CZ" sz="2000" dirty="0"/>
              <a:t> až </a:t>
            </a:r>
            <a:r>
              <a:rPr lang="en-GB" sz="2000" dirty="0"/>
              <a:t>4</a:t>
            </a:r>
            <a:r>
              <a:rPr lang="cs-CZ" sz="2000" dirty="0"/>
              <a:t>x více tepla, než v měrném teple tradičního vodního zásobníku. Byl vyvinuta </a:t>
            </a:r>
            <a:r>
              <a:rPr lang="cs-CZ" sz="2000" b="1" dirty="0"/>
              <a:t>průlomová technologie úložného materiálu</a:t>
            </a:r>
            <a:r>
              <a:rPr lang="cs-CZ" sz="2000" dirty="0"/>
              <a:t> stabilizující známý, laciný a netoxický materiál s fázovou změnou</a:t>
            </a:r>
            <a:r>
              <a:rPr lang="en-GB" sz="2000" dirty="0"/>
              <a:t>. </a:t>
            </a:r>
            <a:r>
              <a:rPr lang="cs-CZ" sz="2000" b="1" dirty="0">
                <a:solidFill>
                  <a:srgbClr val="FF0000"/>
                </a:solidFill>
              </a:rPr>
              <a:t>Realizováno - dosažena ověřená životnost </a:t>
            </a:r>
            <a:r>
              <a:rPr lang="en-GB" sz="2000" b="1" dirty="0">
                <a:solidFill>
                  <a:srgbClr val="FF0000"/>
                </a:solidFill>
              </a:rPr>
              <a:t>40</a:t>
            </a:r>
            <a:r>
              <a:rPr lang="cs-CZ" sz="2000" b="1" dirty="0">
                <a:solidFill>
                  <a:srgbClr val="FF0000"/>
                </a:solidFill>
              </a:rPr>
              <a:t> </a:t>
            </a:r>
            <a:r>
              <a:rPr lang="en-GB" sz="2000" b="1" dirty="0">
                <a:solidFill>
                  <a:srgbClr val="FF0000"/>
                </a:solidFill>
              </a:rPr>
              <a:t>000 cy</a:t>
            </a:r>
            <a:r>
              <a:rPr lang="cs-CZ" sz="2000" b="1" dirty="0">
                <a:solidFill>
                  <a:srgbClr val="FF0000"/>
                </a:solidFill>
              </a:rPr>
              <a:t>k</a:t>
            </a:r>
            <a:r>
              <a:rPr lang="en-GB" sz="2000" b="1" dirty="0">
                <a:solidFill>
                  <a:srgbClr val="FF0000"/>
                </a:solidFill>
              </a:rPr>
              <a:t>l</a:t>
            </a:r>
            <a:r>
              <a:rPr lang="cs-CZ" sz="2000" b="1" dirty="0">
                <a:solidFill>
                  <a:srgbClr val="FF0000"/>
                </a:solidFill>
              </a:rPr>
              <a:t>ů.</a:t>
            </a:r>
            <a:endParaRPr lang="en-GB" sz="2000" b="1" dirty="0">
              <a:solidFill>
                <a:srgbClr val="FF0000"/>
              </a:solidFill>
            </a:endParaRPr>
          </a:p>
          <a:p>
            <a:pPr marL="0" indent="0">
              <a:buNone/>
              <a:defRPr/>
            </a:pPr>
            <a:endParaRPr lang="en-GB" sz="2400" b="1" dirty="0">
              <a:solidFill>
                <a:srgbClr val="FF0000"/>
              </a:solidFill>
            </a:endParaRPr>
          </a:p>
          <a:p>
            <a:pPr marL="0" indent="0">
              <a:buNone/>
              <a:defRPr/>
            </a:pPr>
            <a:endParaRPr lang="en-GB" sz="2400" b="1" dirty="0">
              <a:solidFill>
                <a:srgbClr val="FF0000"/>
              </a:solidFill>
            </a:endParaRPr>
          </a:p>
          <a:p>
            <a:pPr marL="0" indent="0">
              <a:buNone/>
              <a:defRPr/>
            </a:pPr>
            <a:endParaRPr lang="en-GB" sz="2400" b="1" dirty="0">
              <a:solidFill>
                <a:srgbClr val="FF0000"/>
              </a:solidFill>
            </a:endParaRPr>
          </a:p>
          <a:p>
            <a:pPr marL="0" indent="0">
              <a:buNone/>
              <a:defRPr/>
            </a:pPr>
            <a:endParaRPr lang="en-GB" sz="2400" b="1" dirty="0">
              <a:solidFill>
                <a:srgbClr val="FF0000"/>
              </a:solidFill>
            </a:endParaRPr>
          </a:p>
          <a:p>
            <a:pPr marL="0" indent="0">
              <a:buNone/>
              <a:defRPr/>
            </a:pPr>
            <a:endParaRPr lang="en-GB" sz="2400" b="1" dirty="0">
              <a:solidFill>
                <a:srgbClr val="FF0000"/>
              </a:solidFill>
            </a:endParaRPr>
          </a:p>
          <a:p>
            <a:pPr marL="0" indent="0">
              <a:buNone/>
              <a:defRPr/>
            </a:pPr>
            <a:endParaRPr lang="en-GB" sz="2400" b="1" dirty="0">
              <a:solidFill>
                <a:srgbClr val="FF0000"/>
              </a:solidFill>
            </a:endParaRPr>
          </a:p>
        </p:txBody>
      </p:sp>
      <p:sp>
        <p:nvSpPr>
          <p:cNvPr id="17" name="Content Placeholder 4">
            <a:extLst>
              <a:ext uri="{FF2B5EF4-FFF2-40B4-BE49-F238E27FC236}">
                <a16:creationId xmlns:a16="http://schemas.microsoft.com/office/drawing/2014/main" id="{923E3F8F-9CD0-44D4-8B5B-B3372E92C711}"/>
              </a:ext>
            </a:extLst>
          </p:cNvPr>
          <p:cNvSpPr txBox="1">
            <a:spLocks/>
          </p:cNvSpPr>
          <p:nvPr/>
        </p:nvSpPr>
        <p:spPr>
          <a:xfrm>
            <a:off x="5035224" y="2805106"/>
            <a:ext cx="3893576" cy="28953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endParaRPr lang="en-US" sz="1600" dirty="0"/>
          </a:p>
        </p:txBody>
      </p:sp>
      <p:pic>
        <p:nvPicPr>
          <p:cNvPr id="6" name="Picture 5" descr="Screen Shot 2012-03-15 at 09.23.06.png">
            <a:extLst>
              <a:ext uri="{FF2B5EF4-FFF2-40B4-BE49-F238E27FC236}">
                <a16:creationId xmlns:a16="http://schemas.microsoft.com/office/drawing/2014/main" id="{0BB2C4E9-D6CA-2645-805C-FBB0584835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90496" y="1084420"/>
            <a:ext cx="2137122" cy="2618945"/>
          </a:xfrm>
          <a:prstGeom prst="rect">
            <a:avLst/>
          </a:prstGeom>
        </p:spPr>
      </p:pic>
      <p:sp>
        <p:nvSpPr>
          <p:cNvPr id="7" name="TextBox 6">
            <a:extLst>
              <a:ext uri="{FF2B5EF4-FFF2-40B4-BE49-F238E27FC236}">
                <a16:creationId xmlns:a16="http://schemas.microsoft.com/office/drawing/2014/main" id="{1ADCA735-E34D-3345-8ACD-9486F1C3AC23}"/>
              </a:ext>
            </a:extLst>
          </p:cNvPr>
          <p:cNvSpPr txBox="1"/>
          <p:nvPr/>
        </p:nvSpPr>
        <p:spPr>
          <a:xfrm>
            <a:off x="7522549" y="2012944"/>
            <a:ext cx="1459045" cy="738664"/>
          </a:xfrm>
          <a:prstGeom prst="rect">
            <a:avLst/>
          </a:prstGeom>
          <a:noFill/>
        </p:spPr>
        <p:txBody>
          <a:bodyPr wrap="square" rtlCol="0" anchor="ctr">
            <a:spAutoFit/>
          </a:bodyPr>
          <a:lstStyle/>
          <a:p>
            <a:pPr algn="ctr"/>
            <a:r>
              <a:rPr lang="cs-CZ" sz="1400" dirty="0">
                <a:solidFill>
                  <a:schemeClr val="bg2"/>
                </a:solidFill>
              </a:rPr>
              <a:t>Ohřívač rukou </a:t>
            </a:r>
            <a:r>
              <a:rPr lang="en-GB" sz="1400" dirty="0">
                <a:solidFill>
                  <a:schemeClr val="bg2"/>
                </a:solidFill>
              </a:rPr>
              <a:t>(</a:t>
            </a:r>
            <a:r>
              <a:rPr lang="cs-CZ" sz="1400" dirty="0">
                <a:solidFill>
                  <a:schemeClr val="bg2"/>
                </a:solidFill>
              </a:rPr>
              <a:t>taví se při  </a:t>
            </a:r>
            <a:r>
              <a:rPr lang="en-GB" sz="1400" dirty="0">
                <a:solidFill>
                  <a:schemeClr val="bg2"/>
                </a:solidFill>
              </a:rPr>
              <a:t>58°</a:t>
            </a:r>
            <a:r>
              <a:rPr lang="cs-CZ" sz="1400" dirty="0">
                <a:solidFill>
                  <a:schemeClr val="bg2"/>
                </a:solidFill>
              </a:rPr>
              <a:t> </a:t>
            </a:r>
            <a:r>
              <a:rPr lang="en-GB" sz="1400" dirty="0">
                <a:solidFill>
                  <a:schemeClr val="bg2"/>
                </a:solidFill>
              </a:rPr>
              <a:t>C)</a:t>
            </a:r>
          </a:p>
          <a:p>
            <a:pPr algn="ctr"/>
            <a:endParaRPr lang="en-GB" sz="1400" dirty="0">
              <a:solidFill>
                <a:schemeClr val="bg2"/>
              </a:solidFill>
            </a:endParaRPr>
          </a:p>
        </p:txBody>
      </p:sp>
      <p:sp>
        <p:nvSpPr>
          <p:cNvPr id="19" name="TextBox 18">
            <a:extLst>
              <a:ext uri="{FF2B5EF4-FFF2-40B4-BE49-F238E27FC236}">
                <a16:creationId xmlns:a16="http://schemas.microsoft.com/office/drawing/2014/main" id="{B20C0854-E9F3-8441-A853-39E0B4E4767C}"/>
              </a:ext>
            </a:extLst>
          </p:cNvPr>
          <p:cNvSpPr txBox="1"/>
          <p:nvPr/>
        </p:nvSpPr>
        <p:spPr>
          <a:xfrm>
            <a:off x="151470" y="3429000"/>
            <a:ext cx="6410197" cy="3477875"/>
          </a:xfrm>
          <a:prstGeom prst="rect">
            <a:avLst/>
          </a:prstGeom>
          <a:noFill/>
        </p:spPr>
        <p:txBody>
          <a:bodyPr wrap="square">
            <a:spAutoFit/>
          </a:bodyPr>
          <a:lstStyle/>
          <a:p>
            <a:pPr marL="0" indent="0">
              <a:lnSpc>
                <a:spcPct val="150000"/>
              </a:lnSpc>
              <a:buNone/>
              <a:defRPr/>
            </a:pPr>
            <a:r>
              <a:rPr lang="cs-CZ" sz="2400" b="1" u="sng" dirty="0">
                <a:solidFill>
                  <a:srgbClr val="FF0000"/>
                </a:solidFill>
              </a:rPr>
              <a:t>Vysoké tepelné výkony (kW)</a:t>
            </a:r>
            <a:endParaRPr lang="en-GB" sz="2400" b="1" dirty="0">
              <a:solidFill>
                <a:srgbClr val="FF0000"/>
              </a:solidFill>
            </a:endParaRPr>
          </a:p>
          <a:p>
            <a:pPr algn="just">
              <a:defRPr/>
            </a:pPr>
            <a:r>
              <a:rPr lang="cs-CZ" sz="2000" dirty="0"/>
              <a:t>Dosažený vysoký nabíjecí výkon a vybíjecí výkon umožňující rychlé nabití a velký průtok horké výstupní vody je klíčový uživatelský požadavek. Typicky mají materiály se skupenskou změnou nízkou tepelnou vodivost. Bylo třeba vyvinut </a:t>
            </a:r>
            <a:r>
              <a:rPr lang="cs-CZ" sz="2000" b="1" dirty="0"/>
              <a:t>výkonný a laciný tepelný výměník, </a:t>
            </a:r>
            <a:r>
              <a:rPr lang="cs-CZ" sz="2000" dirty="0"/>
              <a:t>aby bylo ze zdroje tepla možno rychle nabít úložný materiál v baterii a stejně tak velmi rychle uložené teplo dostat do výstupní vody.  </a:t>
            </a:r>
            <a:r>
              <a:rPr lang="cs-CZ" sz="2000" b="1" dirty="0">
                <a:solidFill>
                  <a:srgbClr val="FF0000"/>
                </a:solidFill>
              </a:rPr>
              <a:t>Realizováno. </a:t>
            </a:r>
            <a:endParaRPr lang="en-GB" sz="2000" b="1" dirty="0">
              <a:solidFill>
                <a:srgbClr val="FF0000"/>
              </a:solidFill>
            </a:endParaRPr>
          </a:p>
          <a:p>
            <a:pPr marL="0" indent="0">
              <a:buNone/>
              <a:defRPr/>
            </a:pPr>
            <a:endParaRPr lang="en-US" sz="2400" b="1" dirty="0">
              <a:solidFill>
                <a:srgbClr val="FF0000"/>
              </a:solidFill>
            </a:endParaRPr>
          </a:p>
        </p:txBody>
      </p:sp>
      <p:pic>
        <p:nvPicPr>
          <p:cNvPr id="11" name="Picture 10" descr="A picture containing clipart&#10;&#10;Description automatically generated">
            <a:extLst>
              <a:ext uri="{FF2B5EF4-FFF2-40B4-BE49-F238E27FC236}">
                <a16:creationId xmlns:a16="http://schemas.microsoft.com/office/drawing/2014/main" id="{5BE54A5F-E15B-464B-AEC2-95CF2E03DB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864" y="136523"/>
            <a:ext cx="2027612" cy="611061"/>
          </a:xfrm>
          <a:prstGeom prst="rect">
            <a:avLst/>
          </a:prstGeom>
        </p:spPr>
      </p:pic>
      <p:pic>
        <p:nvPicPr>
          <p:cNvPr id="3" name="Picture 2">
            <a:extLst>
              <a:ext uri="{FF2B5EF4-FFF2-40B4-BE49-F238E27FC236}">
                <a16:creationId xmlns:a16="http://schemas.microsoft.com/office/drawing/2014/main" id="{1A71B0D6-C053-5744-A685-09035B351FF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0265" t="22495" r="49290" b="31284"/>
          <a:stretch/>
        </p:blipFill>
        <p:spPr>
          <a:xfrm>
            <a:off x="6990496" y="3774504"/>
            <a:ext cx="1295562" cy="2951886"/>
          </a:xfrm>
          <a:prstGeom prst="rect">
            <a:avLst/>
          </a:prstGeom>
        </p:spPr>
      </p:pic>
      <p:pic>
        <p:nvPicPr>
          <p:cNvPr id="4" name="Picture 3">
            <a:extLst>
              <a:ext uri="{FF2B5EF4-FFF2-40B4-BE49-F238E27FC236}">
                <a16:creationId xmlns:a16="http://schemas.microsoft.com/office/drawing/2014/main" id="{D533F819-22FA-414F-A460-70A401CF177C}"/>
              </a:ext>
            </a:extLst>
          </p:cNvPr>
          <p:cNvPicPr>
            <a:picLocks noChangeAspect="1"/>
          </p:cNvPicPr>
          <p:nvPr/>
        </p:nvPicPr>
        <p:blipFill>
          <a:blip r:embed="rId6"/>
          <a:stretch>
            <a:fillRect/>
          </a:stretch>
        </p:blipFill>
        <p:spPr>
          <a:xfrm>
            <a:off x="8373503" y="3791487"/>
            <a:ext cx="3818497" cy="2625990"/>
          </a:xfrm>
          <a:prstGeom prst="rect">
            <a:avLst/>
          </a:prstGeom>
        </p:spPr>
      </p:pic>
      <p:pic>
        <p:nvPicPr>
          <p:cNvPr id="5" name="Picture 4">
            <a:extLst>
              <a:ext uri="{FF2B5EF4-FFF2-40B4-BE49-F238E27FC236}">
                <a16:creationId xmlns:a16="http://schemas.microsoft.com/office/drawing/2014/main" id="{720C0A20-1FCD-F449-A9B8-DF1FD425408A}"/>
              </a:ext>
            </a:extLst>
          </p:cNvPr>
          <p:cNvPicPr>
            <a:picLocks noChangeAspect="1"/>
          </p:cNvPicPr>
          <p:nvPr/>
        </p:nvPicPr>
        <p:blipFill>
          <a:blip r:embed="rId7"/>
          <a:stretch>
            <a:fillRect/>
          </a:stretch>
        </p:blipFill>
        <p:spPr>
          <a:xfrm>
            <a:off x="9924360" y="2830458"/>
            <a:ext cx="1556254" cy="698585"/>
          </a:xfrm>
          <a:prstGeom prst="rect">
            <a:avLst/>
          </a:prstGeom>
        </p:spPr>
      </p:pic>
      <p:pic>
        <p:nvPicPr>
          <p:cNvPr id="8" name="Picture 4" descr="unversity_of_edinburgh_logo_big">
            <a:extLst>
              <a:ext uri="{FF2B5EF4-FFF2-40B4-BE49-F238E27FC236}">
                <a16:creationId xmlns:a16="http://schemas.microsoft.com/office/drawing/2014/main" id="{0ECAE533-0C52-0F42-A236-34C063D6C98E}"/>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032620" y="1318507"/>
            <a:ext cx="1208809" cy="120880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9D07212-4F57-42C6-91B1-79FB472BD368}"/>
              </a:ext>
            </a:extLst>
          </p:cNvPr>
          <p:cNvSpPr txBox="1"/>
          <p:nvPr/>
        </p:nvSpPr>
        <p:spPr>
          <a:xfrm>
            <a:off x="10702487" y="4717177"/>
            <a:ext cx="1400783" cy="442035"/>
          </a:xfrm>
          <a:prstGeom prst="rect">
            <a:avLst/>
          </a:prstGeom>
          <a:solidFill>
            <a:schemeClr val="bg1"/>
          </a:solidFill>
        </p:spPr>
        <p:txBody>
          <a:bodyPr wrap="square" lIns="36000" tIns="36000" rIns="36000" bIns="36000" rtlCol="0">
            <a:spAutoFit/>
          </a:bodyPr>
          <a:lstStyle/>
          <a:p>
            <a:r>
              <a:rPr lang="en-GB" sz="1200" dirty="0">
                <a:solidFill>
                  <a:srgbClr val="FF0000"/>
                </a:solidFill>
              </a:rPr>
              <a:t> </a:t>
            </a:r>
            <a:r>
              <a:rPr lang="cs-CZ" sz="1200" b="1" dirty="0">
                <a:solidFill>
                  <a:srgbClr val="FF0000"/>
                </a:solidFill>
              </a:rPr>
              <a:t>4 x vyšší energetická hustota</a:t>
            </a:r>
            <a:endParaRPr lang="en-GB" sz="1200" dirty="0">
              <a:solidFill>
                <a:srgbClr val="FF0000"/>
              </a:solidFill>
            </a:endParaRPr>
          </a:p>
        </p:txBody>
      </p:sp>
      <p:sp>
        <p:nvSpPr>
          <p:cNvPr id="14" name="TextBox 12">
            <a:extLst>
              <a:ext uri="{FF2B5EF4-FFF2-40B4-BE49-F238E27FC236}">
                <a16:creationId xmlns:a16="http://schemas.microsoft.com/office/drawing/2014/main" id="{0E7FCC35-77DF-4F1E-B600-98A46152D308}"/>
              </a:ext>
            </a:extLst>
          </p:cNvPr>
          <p:cNvSpPr txBox="1"/>
          <p:nvPr/>
        </p:nvSpPr>
        <p:spPr>
          <a:xfrm>
            <a:off x="8957451" y="6367975"/>
            <a:ext cx="3020025" cy="380480"/>
          </a:xfrm>
          <a:prstGeom prst="rect">
            <a:avLst/>
          </a:prstGeom>
          <a:solidFill>
            <a:schemeClr val="bg1"/>
          </a:solidFill>
        </p:spPr>
        <p:txBody>
          <a:bodyPr wrap="square" lIns="36000" tIns="36000" rIns="36000" bIns="36000" rtlCol="0">
            <a:spAutoFit/>
          </a:bodyPr>
          <a:lstStyle/>
          <a:p>
            <a:r>
              <a:rPr lang="cs-CZ" sz="1000" dirty="0"/>
              <a:t>Srovnání úložné schopnosti (energetické hustoty) vody a materiálu </a:t>
            </a:r>
            <a:r>
              <a:rPr lang="cs-CZ" sz="1000" dirty="0" err="1"/>
              <a:t>Sunamp</a:t>
            </a:r>
            <a:r>
              <a:rPr lang="cs-CZ" sz="1000" dirty="0"/>
              <a:t> SU58</a:t>
            </a:r>
            <a:endParaRPr lang="en-GB" sz="1000" dirty="0"/>
          </a:p>
        </p:txBody>
      </p:sp>
      <p:sp>
        <p:nvSpPr>
          <p:cNvPr id="15" name="TextBox 12">
            <a:extLst>
              <a:ext uri="{FF2B5EF4-FFF2-40B4-BE49-F238E27FC236}">
                <a16:creationId xmlns:a16="http://schemas.microsoft.com/office/drawing/2014/main" id="{E123329C-63D9-46B1-A1EE-DD1AE6BAC8EF}"/>
              </a:ext>
            </a:extLst>
          </p:cNvPr>
          <p:cNvSpPr txBox="1"/>
          <p:nvPr/>
        </p:nvSpPr>
        <p:spPr>
          <a:xfrm>
            <a:off x="11241429" y="5159212"/>
            <a:ext cx="386542" cy="184666"/>
          </a:xfrm>
          <a:prstGeom prst="rect">
            <a:avLst/>
          </a:prstGeom>
          <a:solidFill>
            <a:schemeClr val="bg1"/>
          </a:solidFill>
        </p:spPr>
        <p:txBody>
          <a:bodyPr wrap="square" lIns="0" tIns="0" rIns="0" bIns="0" rtlCol="0">
            <a:spAutoFit/>
          </a:bodyPr>
          <a:lstStyle/>
          <a:p>
            <a:r>
              <a:rPr lang="en-GB" sz="1200" dirty="0"/>
              <a:t> </a:t>
            </a:r>
            <a:r>
              <a:rPr lang="cs-CZ" sz="1200" b="1" dirty="0"/>
              <a:t>voda</a:t>
            </a:r>
            <a:endParaRPr lang="en-GB" sz="1200" dirty="0"/>
          </a:p>
        </p:txBody>
      </p:sp>
      <p:sp>
        <p:nvSpPr>
          <p:cNvPr id="16" name="TextBox 12">
            <a:extLst>
              <a:ext uri="{FF2B5EF4-FFF2-40B4-BE49-F238E27FC236}">
                <a16:creationId xmlns:a16="http://schemas.microsoft.com/office/drawing/2014/main" id="{31580C5F-04EF-47A3-9B67-B043A45E1466}"/>
              </a:ext>
            </a:extLst>
          </p:cNvPr>
          <p:cNvSpPr txBox="1"/>
          <p:nvPr/>
        </p:nvSpPr>
        <p:spPr>
          <a:xfrm>
            <a:off x="10830128" y="3838350"/>
            <a:ext cx="582999" cy="184666"/>
          </a:xfrm>
          <a:prstGeom prst="rect">
            <a:avLst/>
          </a:prstGeom>
          <a:solidFill>
            <a:schemeClr val="bg1"/>
          </a:solidFill>
        </p:spPr>
        <p:txBody>
          <a:bodyPr wrap="square" lIns="0" tIns="0" rIns="0" bIns="0" rtlCol="0">
            <a:spAutoFit/>
          </a:bodyPr>
          <a:lstStyle/>
          <a:p>
            <a:r>
              <a:rPr lang="en-GB" sz="1200" dirty="0"/>
              <a:t> </a:t>
            </a:r>
            <a:r>
              <a:rPr lang="cs-CZ" sz="1200" b="1" dirty="0"/>
              <a:t> </a:t>
            </a:r>
            <a:endParaRPr lang="en-GB" sz="1200" dirty="0"/>
          </a:p>
        </p:txBody>
      </p:sp>
      <p:sp>
        <p:nvSpPr>
          <p:cNvPr id="18" name="TextBox 12">
            <a:extLst>
              <a:ext uri="{FF2B5EF4-FFF2-40B4-BE49-F238E27FC236}">
                <a16:creationId xmlns:a16="http://schemas.microsoft.com/office/drawing/2014/main" id="{1EFF651A-E146-461B-8F57-AFC8880230C2}"/>
              </a:ext>
            </a:extLst>
          </p:cNvPr>
          <p:cNvSpPr txBox="1"/>
          <p:nvPr/>
        </p:nvSpPr>
        <p:spPr>
          <a:xfrm>
            <a:off x="11121627" y="6144420"/>
            <a:ext cx="778127" cy="184666"/>
          </a:xfrm>
          <a:prstGeom prst="rect">
            <a:avLst/>
          </a:prstGeom>
          <a:solidFill>
            <a:schemeClr val="bg1"/>
          </a:solidFill>
        </p:spPr>
        <p:txBody>
          <a:bodyPr wrap="square" lIns="0" tIns="0" rIns="0" bIns="0" rtlCol="0">
            <a:spAutoFit/>
          </a:bodyPr>
          <a:lstStyle/>
          <a:p>
            <a:r>
              <a:rPr lang="en-GB" sz="1200" dirty="0"/>
              <a:t> </a:t>
            </a:r>
            <a:r>
              <a:rPr lang="cs-CZ" sz="1200" dirty="0"/>
              <a:t>       </a:t>
            </a:r>
            <a:r>
              <a:rPr lang="cs-CZ" sz="1200" b="1" dirty="0"/>
              <a:t>Teplota</a:t>
            </a:r>
            <a:endParaRPr lang="en-GB" sz="1200" dirty="0"/>
          </a:p>
        </p:txBody>
      </p:sp>
    </p:spTree>
    <p:extLst>
      <p:ext uri="{BB962C8B-B14F-4D97-AF65-F5344CB8AC3E}">
        <p14:creationId xmlns:p14="http://schemas.microsoft.com/office/powerpoint/2010/main" val="1356534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E29249-D814-4C3B-8FD9-8E4C71DF819C}"/>
              </a:ext>
            </a:extLst>
          </p:cNvPr>
          <p:cNvSpPr>
            <a:spLocks noGrp="1"/>
          </p:cNvSpPr>
          <p:nvPr>
            <p:ph idx="1"/>
          </p:nvPr>
        </p:nvSpPr>
        <p:spPr>
          <a:xfrm>
            <a:off x="162190" y="1013281"/>
            <a:ext cx="5784321" cy="4703762"/>
          </a:xfrm>
        </p:spPr>
        <p:txBody>
          <a:bodyPr>
            <a:normAutofit/>
          </a:bodyPr>
          <a:lstStyle/>
          <a:p>
            <a:pPr marL="0" indent="0">
              <a:buNone/>
              <a:defRPr/>
            </a:pPr>
            <a:r>
              <a:rPr lang="en-GB" sz="2400" b="1" u="sng" dirty="0" err="1">
                <a:solidFill>
                  <a:srgbClr val="FF0000"/>
                </a:solidFill>
              </a:rPr>
              <a:t>Energ</a:t>
            </a:r>
            <a:r>
              <a:rPr lang="cs-CZ" sz="2400" b="1" u="sng" dirty="0">
                <a:solidFill>
                  <a:srgbClr val="FF0000"/>
                </a:solidFill>
              </a:rPr>
              <a:t>etická účinnost</a:t>
            </a:r>
            <a:endParaRPr lang="en-GB" sz="2400" b="1" dirty="0">
              <a:solidFill>
                <a:srgbClr val="FF0000"/>
              </a:solidFill>
            </a:endParaRPr>
          </a:p>
          <a:p>
            <a:pPr marL="0" indent="0">
              <a:buNone/>
              <a:defRPr/>
            </a:pPr>
            <a:r>
              <a:rPr lang="cs-CZ" sz="2000" dirty="0"/>
              <a:t>Požadovány vysoká účinnost, nízká tepelná ztráta</a:t>
            </a:r>
            <a:r>
              <a:rPr lang="en-GB" sz="2000" dirty="0"/>
              <a:t>. </a:t>
            </a:r>
          </a:p>
          <a:p>
            <a:pPr marL="0" indent="0">
              <a:buNone/>
              <a:defRPr/>
            </a:pPr>
            <a:r>
              <a:rPr lang="cs-CZ" sz="2000" dirty="0"/>
              <a:t>Dosaženo díky použití </a:t>
            </a:r>
            <a:r>
              <a:rPr lang="en-GB" sz="2000" b="1" dirty="0" err="1"/>
              <a:t>va</a:t>
            </a:r>
            <a:r>
              <a:rPr lang="cs-CZ" sz="2000" b="1" dirty="0"/>
              <a:t>k</a:t>
            </a:r>
            <a:r>
              <a:rPr lang="en-GB" sz="2000" b="1" dirty="0"/>
              <a:t>u</a:t>
            </a:r>
            <a:r>
              <a:rPr lang="cs-CZ" sz="2000" b="1" dirty="0" err="1"/>
              <a:t>ových</a:t>
            </a:r>
            <a:r>
              <a:rPr lang="cs-CZ" sz="2000" b="1" dirty="0"/>
              <a:t> izolačních panelů </a:t>
            </a:r>
            <a:r>
              <a:rPr lang="cs-CZ" sz="2000" dirty="0"/>
              <a:t>navazujících na hranaté tvary vnitřních prvků baterie</a:t>
            </a:r>
            <a:r>
              <a:rPr lang="en-GB" sz="2000" dirty="0"/>
              <a:t>. </a:t>
            </a:r>
          </a:p>
          <a:p>
            <a:pPr marL="0" indent="0">
              <a:buNone/>
              <a:defRPr/>
            </a:pPr>
            <a:r>
              <a:rPr lang="cs-CZ" sz="2000" b="1" dirty="0">
                <a:solidFill>
                  <a:srgbClr val="FF0000"/>
                </a:solidFill>
              </a:rPr>
              <a:t>Dosažena třída </a:t>
            </a:r>
            <a:r>
              <a:rPr lang="en-GB" sz="2000" b="1" dirty="0">
                <a:solidFill>
                  <a:srgbClr val="FF0000"/>
                </a:solidFill>
              </a:rPr>
              <a:t>(ErP A+)</a:t>
            </a:r>
          </a:p>
          <a:p>
            <a:pPr marL="0" indent="0">
              <a:buNone/>
              <a:defRPr/>
            </a:pPr>
            <a:endParaRPr lang="en-GB" sz="2400" b="1" u="sng" dirty="0">
              <a:solidFill>
                <a:srgbClr val="FF0000"/>
              </a:solidFill>
            </a:endParaRPr>
          </a:p>
          <a:p>
            <a:pPr marL="0" indent="0">
              <a:buNone/>
              <a:defRPr/>
            </a:pPr>
            <a:endParaRPr lang="en-GB" sz="2400" b="1" u="sng" dirty="0">
              <a:solidFill>
                <a:srgbClr val="FF0000"/>
              </a:solidFill>
            </a:endParaRPr>
          </a:p>
          <a:p>
            <a:pPr marL="0" indent="0">
              <a:buNone/>
              <a:defRPr/>
            </a:pPr>
            <a:endParaRPr lang="en-GB" sz="2400" b="1" u="sng" dirty="0">
              <a:solidFill>
                <a:srgbClr val="FF0000"/>
              </a:solidFill>
            </a:endParaRPr>
          </a:p>
          <a:p>
            <a:pPr marL="0" indent="0">
              <a:buNone/>
              <a:defRPr/>
            </a:pPr>
            <a:r>
              <a:rPr lang="cs-CZ" sz="2400" b="1" u="sng" dirty="0">
                <a:solidFill>
                  <a:srgbClr val="FF0000"/>
                </a:solidFill>
              </a:rPr>
              <a:t>Modularita</a:t>
            </a:r>
            <a:r>
              <a:rPr lang="en-GB" sz="2400" b="1" u="sng" dirty="0">
                <a:solidFill>
                  <a:srgbClr val="FF0000"/>
                </a:solidFill>
              </a:rPr>
              <a:t>, </a:t>
            </a:r>
            <a:r>
              <a:rPr lang="cs-CZ" sz="2400" b="1" u="sng" dirty="0">
                <a:solidFill>
                  <a:srgbClr val="FF0000"/>
                </a:solidFill>
              </a:rPr>
              <a:t>škálovatelnost a </a:t>
            </a:r>
            <a:r>
              <a:rPr lang="cs-CZ" sz="2400" b="1" u="sng" dirty="0" err="1">
                <a:solidFill>
                  <a:srgbClr val="FF0000"/>
                </a:solidFill>
              </a:rPr>
              <a:t>stohovatelnost</a:t>
            </a:r>
            <a:endParaRPr lang="en-GB" sz="2400" b="1" u="sng" dirty="0">
              <a:solidFill>
                <a:srgbClr val="FF0000"/>
              </a:solidFill>
            </a:endParaRPr>
          </a:p>
          <a:p>
            <a:pPr marL="0" indent="0">
              <a:buNone/>
              <a:defRPr/>
            </a:pPr>
            <a:r>
              <a:rPr lang="cs-CZ" sz="2000" dirty="0"/>
              <a:t>Rozsah </a:t>
            </a:r>
            <a:r>
              <a:rPr lang="en-GB" sz="2000" dirty="0"/>
              <a:t>3 kWh </a:t>
            </a:r>
            <a:r>
              <a:rPr lang="cs-CZ" sz="2000" dirty="0"/>
              <a:t>až</a:t>
            </a:r>
            <a:r>
              <a:rPr lang="en-GB" sz="2000" dirty="0"/>
              <a:t> &gt;1 MWh </a:t>
            </a:r>
            <a:r>
              <a:rPr lang="cs-CZ" sz="2000" dirty="0"/>
              <a:t>pro širokou škálu řešení</a:t>
            </a:r>
            <a:r>
              <a:rPr lang="en-GB" sz="2000" dirty="0"/>
              <a:t>.</a:t>
            </a:r>
          </a:p>
          <a:p>
            <a:pPr marL="0" indent="0">
              <a:buNone/>
              <a:defRPr/>
            </a:pPr>
            <a:r>
              <a:rPr lang="cs-CZ" sz="2000" b="1" dirty="0">
                <a:solidFill>
                  <a:srgbClr val="FF0000"/>
                </a:solidFill>
              </a:rPr>
              <a:t>Realizováno</a:t>
            </a:r>
            <a:endParaRPr lang="en-GB" sz="2000" b="1" dirty="0">
              <a:solidFill>
                <a:srgbClr val="FF0000"/>
              </a:solidFill>
            </a:endParaRPr>
          </a:p>
          <a:p>
            <a:pPr marL="0" indent="0">
              <a:buNone/>
              <a:defRPr/>
            </a:pPr>
            <a:endParaRPr lang="en-US" sz="2400" b="1" dirty="0">
              <a:solidFill>
                <a:srgbClr val="FF0000"/>
              </a:solidFill>
            </a:endParaRPr>
          </a:p>
          <a:p>
            <a:endParaRPr lang="es-ES" sz="2400" dirty="0"/>
          </a:p>
        </p:txBody>
      </p:sp>
      <p:pic>
        <p:nvPicPr>
          <p:cNvPr id="4" name="Picture 3">
            <a:extLst>
              <a:ext uri="{FF2B5EF4-FFF2-40B4-BE49-F238E27FC236}">
                <a16:creationId xmlns:a16="http://schemas.microsoft.com/office/drawing/2014/main" id="{A19721DD-553A-42FB-9E39-84965347F2CE}"/>
              </a:ext>
            </a:extLst>
          </p:cNvPr>
          <p:cNvPicPr>
            <a:picLocks noChangeAspect="1"/>
          </p:cNvPicPr>
          <p:nvPr/>
        </p:nvPicPr>
        <p:blipFill rotWithShape="1">
          <a:blip r:embed="rId2"/>
          <a:srcRect l="274" t="42006" r="83083" b="3061"/>
          <a:stretch/>
        </p:blipFill>
        <p:spPr>
          <a:xfrm flipH="1">
            <a:off x="5898271" y="3791525"/>
            <a:ext cx="1896075" cy="2880450"/>
          </a:xfrm>
          <a:prstGeom prst="rect">
            <a:avLst/>
          </a:prstGeom>
        </p:spPr>
      </p:pic>
      <p:pic>
        <p:nvPicPr>
          <p:cNvPr id="6" name="Picture 5">
            <a:extLst>
              <a:ext uri="{FF2B5EF4-FFF2-40B4-BE49-F238E27FC236}">
                <a16:creationId xmlns:a16="http://schemas.microsoft.com/office/drawing/2014/main" id="{EBF69A13-7B1A-40ED-B78C-7056B61C0A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098"/>
          <a:stretch/>
        </p:blipFill>
        <p:spPr>
          <a:xfrm>
            <a:off x="2973618" y="2485897"/>
            <a:ext cx="2230856" cy="1758529"/>
          </a:xfrm>
          <a:prstGeom prst="rect">
            <a:avLst/>
          </a:prstGeom>
        </p:spPr>
      </p:pic>
      <p:sp>
        <p:nvSpPr>
          <p:cNvPr id="9" name="Title 1">
            <a:extLst>
              <a:ext uri="{FF2B5EF4-FFF2-40B4-BE49-F238E27FC236}">
                <a16:creationId xmlns:a16="http://schemas.microsoft.com/office/drawing/2014/main" id="{D6EAE5FC-7519-4CF9-864E-AB5E4FD1F9F1}"/>
              </a:ext>
            </a:extLst>
          </p:cNvPr>
          <p:cNvSpPr>
            <a:spLocks noGrp="1"/>
          </p:cNvSpPr>
          <p:nvPr>
            <p:ph type="title"/>
          </p:nvPr>
        </p:nvSpPr>
        <p:spPr>
          <a:xfrm>
            <a:off x="-24028" y="-241143"/>
            <a:ext cx="10515600" cy="1325563"/>
          </a:xfrm>
        </p:spPr>
        <p:txBody>
          <a:bodyPr>
            <a:normAutofit/>
          </a:bodyPr>
          <a:lstStyle/>
          <a:p>
            <a:r>
              <a:rPr lang="cs-CZ" sz="3600" dirty="0"/>
              <a:t>Hlavní myšlenky tepelné baterie </a:t>
            </a:r>
            <a:r>
              <a:rPr lang="cs-CZ" sz="3600" dirty="0" err="1"/>
              <a:t>Sunamp</a:t>
            </a:r>
            <a:endParaRPr lang="en-US" sz="3600" dirty="0"/>
          </a:p>
        </p:txBody>
      </p:sp>
      <p:pic>
        <p:nvPicPr>
          <p:cNvPr id="8" name="Picture 7" descr="A picture containing clipart&#10;&#10;Description automatically generated">
            <a:extLst>
              <a:ext uri="{FF2B5EF4-FFF2-40B4-BE49-F238E27FC236}">
                <a16:creationId xmlns:a16="http://schemas.microsoft.com/office/drawing/2014/main" id="{8C2860B1-ABBC-4E29-BF3A-6CC0BA2D74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864" y="136523"/>
            <a:ext cx="2027612" cy="611061"/>
          </a:xfrm>
          <a:prstGeom prst="rect">
            <a:avLst/>
          </a:prstGeom>
        </p:spPr>
      </p:pic>
      <p:pic>
        <p:nvPicPr>
          <p:cNvPr id="2" name="Picture 1">
            <a:extLst>
              <a:ext uri="{FF2B5EF4-FFF2-40B4-BE49-F238E27FC236}">
                <a16:creationId xmlns:a16="http://schemas.microsoft.com/office/drawing/2014/main" id="{046C4B10-C231-6C49-9DEA-53181681B2C8}"/>
              </a:ext>
            </a:extLst>
          </p:cNvPr>
          <p:cNvPicPr>
            <a:picLocks noChangeAspect="1"/>
          </p:cNvPicPr>
          <p:nvPr/>
        </p:nvPicPr>
        <p:blipFill>
          <a:blip r:embed="rId5"/>
          <a:stretch>
            <a:fillRect/>
          </a:stretch>
        </p:blipFill>
        <p:spPr>
          <a:xfrm>
            <a:off x="8573679" y="1084420"/>
            <a:ext cx="2905855" cy="5414211"/>
          </a:xfrm>
          <a:prstGeom prst="rect">
            <a:avLst/>
          </a:prstGeom>
        </p:spPr>
      </p:pic>
      <p:pic>
        <p:nvPicPr>
          <p:cNvPr id="7" name="Picture 6">
            <a:extLst>
              <a:ext uri="{FF2B5EF4-FFF2-40B4-BE49-F238E27FC236}">
                <a16:creationId xmlns:a16="http://schemas.microsoft.com/office/drawing/2014/main" id="{E799D013-2709-6248-849A-54773867E9D4}"/>
              </a:ext>
            </a:extLst>
          </p:cNvPr>
          <p:cNvPicPr>
            <a:picLocks noChangeAspect="1"/>
          </p:cNvPicPr>
          <p:nvPr/>
        </p:nvPicPr>
        <p:blipFill rotWithShape="1">
          <a:blip r:embed="rId6">
            <a:extLst>
              <a:ext uri="{28A0092B-C50C-407E-A947-70E740481C1C}">
                <a14:useLocalDpi xmlns:a14="http://schemas.microsoft.com/office/drawing/2010/main" val="0"/>
              </a:ext>
            </a:extLst>
          </a:blip>
          <a:srcRect b="3157"/>
          <a:stretch/>
        </p:blipFill>
        <p:spPr>
          <a:xfrm>
            <a:off x="5898271" y="1045143"/>
            <a:ext cx="1490566" cy="2785660"/>
          </a:xfrm>
          <a:prstGeom prst="rect">
            <a:avLst/>
          </a:prstGeom>
        </p:spPr>
      </p:pic>
    </p:spTree>
    <p:extLst>
      <p:ext uri="{BB962C8B-B14F-4D97-AF65-F5344CB8AC3E}">
        <p14:creationId xmlns:p14="http://schemas.microsoft.com/office/powerpoint/2010/main" val="1180017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ACACBC5D-EF2B-4C48-BC6F-DAD56F6D7FE5}" vid="{75FEAF2A-D1DA-4FDB-BEE6-E397A75EB0CB}"/>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3F6A8993CC244EB0C07927B01ACB3B" ma:contentTypeVersion="7" ma:contentTypeDescription="Create a new document." ma:contentTypeScope="" ma:versionID="e684c5e8fcdaab2ca13dc4b252b6ba4c">
  <xsd:schema xmlns:xsd="http://www.w3.org/2001/XMLSchema" xmlns:xs="http://www.w3.org/2001/XMLSchema" xmlns:p="http://schemas.microsoft.com/office/2006/metadata/properties" xmlns:ns2="e1d3172d-ef57-46fb-ab39-86064e7d762f" xmlns:ns3="d5a9478f-a85b-40a3-ac2d-b21f26172820" xmlns:ns4="9724dc1a-ed36-4c8c-8831-9b2584935a6a" targetNamespace="http://schemas.microsoft.com/office/2006/metadata/properties" ma:root="true" ma:fieldsID="85b734317913157a13d1ef4953274a2c" ns2:_="" ns3:_="" ns4:_="">
    <xsd:import namespace="e1d3172d-ef57-46fb-ab39-86064e7d762f"/>
    <xsd:import namespace="d5a9478f-a85b-40a3-ac2d-b21f26172820"/>
    <xsd:import namespace="9724dc1a-ed36-4c8c-8831-9b2584935a6a"/>
    <xsd:element name="properties">
      <xsd:complexType>
        <xsd:sequence>
          <xsd:element name="documentManagement">
            <xsd:complexType>
              <xsd:all>
                <xsd:element ref="ns2:SharedWithUsers" minOccurs="0"/>
                <xsd:element ref="ns2:_dlc_DocId" minOccurs="0"/>
                <xsd:element ref="ns2:_dlc_DocIdUrl" minOccurs="0"/>
                <xsd:element ref="ns2:_dlc_DocIdPersistId" minOccurs="0"/>
                <xsd:element ref="ns3:SharingHintHash" minOccurs="0"/>
                <xsd:element ref="ns2:SharedWithDetails" minOccurs="0"/>
                <xsd:element ref="ns4:c0o5" minOccurs="0"/>
                <xsd:element ref="ns2:LastSharedByUser" minOccurs="0"/>
                <xsd:element ref="ns2: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d3172d-ef57-46fb-ab39-86064e7d762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element name="SharedWithDetails" ma:index="13" nillable="true" ma:displayName="Shared With Details" ma:internalName="SharedWithDetails" ma:readOnly="true">
      <xsd:simpleType>
        <xsd:restriction base="dms:Note">
          <xsd:maxLength value="255"/>
        </xsd:restriction>
      </xsd:simpleType>
    </xsd:element>
    <xsd:element name="LastSharedByUser" ma:index="15" nillable="true" ma:displayName="Last Shared By User" ma:description="" ma:internalName="LastSharedByUser" ma:readOnly="true">
      <xsd:simpleType>
        <xsd:restriction base="dms:Note">
          <xsd:maxLength value="255"/>
        </xsd:restriction>
      </xsd:simpleType>
    </xsd:element>
    <xsd:element name="LastSharedByTime" ma:index="16"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d5a9478f-a85b-40a3-ac2d-b21f26172820" elementFormDefault="qualified">
    <xsd:import namespace="http://schemas.microsoft.com/office/2006/documentManagement/types"/>
    <xsd:import namespace="http://schemas.microsoft.com/office/infopath/2007/PartnerControls"/>
    <xsd:element name="SharingHintHash" ma:index="12"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24dc1a-ed36-4c8c-8831-9b2584935a6a" elementFormDefault="qualified">
    <xsd:import namespace="http://schemas.microsoft.com/office/2006/documentManagement/types"/>
    <xsd:import namespace="http://schemas.microsoft.com/office/infopath/2007/PartnerControls"/>
    <xsd:element name="c0o5" ma:index="14" nillable="true" ma:displayName="Description" ma:internalName="c0o5">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c0o5 xmlns="9724dc1a-ed36-4c8c-8831-9b2584935a6a" xsi:nil="true"/>
    <_dlc_DocId xmlns="e1d3172d-ef57-46fb-ab39-86064e7d762f">J47MQKMV7YRM-1-162919</_dlc_DocId>
    <_dlc_DocIdUrl xmlns="e1d3172d-ef57-46fb-ab39-86064e7d762f">
      <Url>https://uoe.sharepoint.com/sites/eri/interface/_layouts/15/DocIdRedir.aspx?ID=J47MQKMV7YRM-1-162919</Url>
      <Description>J47MQKMV7YRM-1-162919</Description>
    </_dlc_DocIdUrl>
  </documentManagement>
</p:properties>
</file>

<file path=customXml/itemProps1.xml><?xml version="1.0" encoding="utf-8"?>
<ds:datastoreItem xmlns:ds="http://schemas.openxmlformats.org/officeDocument/2006/customXml" ds:itemID="{309F551C-446F-440E-AA4E-9E51D795FA9E}">
  <ds:schemaRefs>
    <ds:schemaRef ds:uri="http://schemas.microsoft.com/office/2006/metadata/contentType"/>
    <ds:schemaRef ds:uri="http://schemas.microsoft.com/office/2006/metadata/properties/metaAttributes"/>
    <ds:schemaRef ds:uri="http://www.w3.org/2000/xmlns/"/>
    <ds:schemaRef ds:uri="http://www.w3.org/2001/XMLSchema"/>
    <ds:schemaRef ds:uri="e1d3172d-ef57-46fb-ab39-86064e7d762f"/>
    <ds:schemaRef ds:uri="d5a9478f-a85b-40a3-ac2d-b21f26172820"/>
    <ds:schemaRef ds:uri="9724dc1a-ed36-4c8c-8831-9b2584935a6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06F74D0-8658-4B7F-B05A-D7DA36EC74EA}">
  <ds:schemaRefs>
    <ds:schemaRef ds:uri="http://schemas.microsoft.com/sharepoint/events"/>
    <ds:schemaRef ds:uri="http://www.w3.org/2000/xmlns/"/>
  </ds:schemaRefs>
</ds:datastoreItem>
</file>

<file path=customXml/itemProps3.xml><?xml version="1.0" encoding="utf-8"?>
<ds:datastoreItem xmlns:ds="http://schemas.openxmlformats.org/officeDocument/2006/customXml" ds:itemID="{0CEB5B91-1DD8-43D1-98E9-A5BEE4CA37BA}">
  <ds:schemaRefs>
    <ds:schemaRef ds:uri="http://schemas.microsoft.com/sharepoint/v3/contenttype/forms"/>
  </ds:schemaRefs>
</ds:datastoreItem>
</file>

<file path=customXml/itemProps4.xml><?xml version="1.0" encoding="utf-8"?>
<ds:datastoreItem xmlns:ds="http://schemas.openxmlformats.org/officeDocument/2006/customXml" ds:itemID="{F2F9DBD7-C9AF-4997-BD67-4F6180FE4A67}">
  <ds:schemaRefs>
    <ds:schemaRef ds:uri="http://schemas.microsoft.com/office/2006/metadata/properties"/>
    <ds:schemaRef ds:uri="http://schemas.microsoft.com/office/infopath/2007/PartnerControls"/>
    <ds:schemaRef ds:uri="http://purl.org/dc/terms/"/>
    <ds:schemaRef ds:uri="http://purl.org/dc/elements/1.1/"/>
    <ds:schemaRef ds:uri="http://www.w3.org/XML/1998/namespace"/>
    <ds:schemaRef ds:uri="http://schemas.microsoft.com/office/2006/documentManagement/types"/>
    <ds:schemaRef ds:uri="http://schemas.openxmlformats.org/package/2006/metadata/core-properties"/>
    <ds:schemaRef ds:uri="9724dc1a-ed36-4c8c-8831-9b2584935a6a"/>
    <ds:schemaRef ds:uri="d5a9478f-a85b-40a3-ac2d-b21f26172820"/>
    <ds:schemaRef ds:uri="e1d3172d-ef57-46fb-ab39-86064e7d762f"/>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Sunamp Presentation</Template>
  <TotalTime>9737</TotalTime>
  <Words>4174</Words>
  <Application>Microsoft Office PowerPoint</Application>
  <PresentationFormat>Širokoúhlá obrazovka</PresentationFormat>
  <Paragraphs>709</Paragraphs>
  <Slides>40</Slides>
  <Notes>18</Notes>
  <HiddenSlides>2</HiddenSlides>
  <MMClips>0</MMClips>
  <ScaleCrop>false</ScaleCrop>
  <HeadingPairs>
    <vt:vector size="6" baseType="variant">
      <vt:variant>
        <vt:lpstr>Použitá písma</vt:lpstr>
      </vt:variant>
      <vt:variant>
        <vt:i4>8</vt:i4>
      </vt:variant>
      <vt:variant>
        <vt:lpstr>Motiv</vt:lpstr>
      </vt:variant>
      <vt:variant>
        <vt:i4>2</vt:i4>
      </vt:variant>
      <vt:variant>
        <vt:lpstr>Nadpisy snímků</vt:lpstr>
      </vt:variant>
      <vt:variant>
        <vt:i4>40</vt:i4>
      </vt:variant>
    </vt:vector>
  </HeadingPairs>
  <TitlesOfParts>
    <vt:vector size="50" baseType="lpstr">
      <vt:lpstr>Arial</vt:lpstr>
      <vt:lpstr>Calibri</vt:lpstr>
      <vt:lpstr>Calibri Light</vt:lpstr>
      <vt:lpstr>Helvetica</vt:lpstr>
      <vt:lpstr>Times</vt:lpstr>
      <vt:lpstr>Verdana</vt:lpstr>
      <vt:lpstr>Wingdings</vt:lpstr>
      <vt:lpstr>Zapf Dingbats</vt:lpstr>
      <vt:lpstr>Office Theme</vt:lpstr>
      <vt:lpstr>1_Office Theme</vt:lpstr>
      <vt:lpstr>Představení společnosti a technologie</vt:lpstr>
      <vt:lpstr>Klíčové charakteristiky technologie Sunamp</vt:lpstr>
      <vt:lpstr>Klíčové charakteristiky technologie Sunamp</vt:lpstr>
      <vt:lpstr>Klíčové charakteristiky technologie Sunamp</vt:lpstr>
      <vt:lpstr>Příležitosti v teple</vt:lpstr>
      <vt:lpstr>Rozdělení spotřeby energií v domácnostech</vt:lpstr>
      <vt:lpstr>Prezentace aplikace PowerPoint</vt:lpstr>
      <vt:lpstr> Hlavní myšlenky tepelné baterie Sunamp</vt:lpstr>
      <vt:lpstr>Hlavní myšlenky tepelné baterie Sunamp</vt:lpstr>
      <vt:lpstr>Ocenění za úspěšnou spolupráci průmyslu s univerzitou</vt:lpstr>
      <vt:lpstr>Prezentace aplikace PowerPoint</vt:lpstr>
      <vt:lpstr>Prezentace aplikace PowerPoint</vt:lpstr>
      <vt:lpstr>Prezentace aplikace PowerPoint</vt:lpstr>
      <vt:lpstr>Thermino - produktová řada</vt:lpstr>
      <vt:lpstr>Flexibilita použití</vt:lpstr>
      <vt:lpstr>Použití tepelné baterie</vt:lpstr>
      <vt:lpstr>Od materiálu k systému – již ve výrobě</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Výsledky zkušební instalace DECC - TČ + tepelná baterie</vt:lpstr>
      <vt:lpstr>Komerční rekonstrukce – Obecní dům</vt:lpstr>
      <vt:lpstr>Celoelektrický dům - Grand Designs</vt:lpstr>
      <vt:lpstr>Modulární dům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Sunamp - Value proposition </vt:lpstr>
      <vt:lpstr>Energy Storage Use Cases</vt:lpstr>
      <vt:lpstr>Can go cost curve lot further than water tanks</vt:lpstr>
      <vt:lpstr>Prezentace aplikace PowerPoint</vt:lpstr>
      <vt:lpstr>Kapacita Výkon Životnost Rozměry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Dinwoodie</dc:creator>
  <cp:lastModifiedBy>Richard Sobotka</cp:lastModifiedBy>
  <cp:revision>385</cp:revision>
  <cp:lastPrinted>2020-03-05T23:03:17Z</cp:lastPrinted>
  <dcterms:created xsi:type="dcterms:W3CDTF">2017-02-09T12:21:29Z</dcterms:created>
  <dcterms:modified xsi:type="dcterms:W3CDTF">2023-04-13T22:02:39Z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0x010100563F6A8993CC244EB0C07927B01ACB3B</vt:lpwstr>
  </property>
  <property fmtid="{D5CDD505-2E9C-101B-9397-08002B2CF9AE}" pid="3" name="_dlc_DocIdItemGuid">
    <vt:lpwstr>b7155b5b-58d6-490a-ad7a-9aaf687dfcd3</vt:lpwstr>
  </property>
</Properties>
</file>